
<file path=[Content_Types].xml><?xml version="1.0" encoding="utf-8"?>
<Types xmlns="http://schemas.openxmlformats.org/package/2006/content-types">
  <Default Extension="jpeg" ContentType="image/jpeg"/>
  <Default Extension="JPG" ContentType="image/.jpg"/>
  <Default Extension="tiff" ContentType="image/tiff"/>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9" r:id="rId5"/>
    <p:sldId id="257" r:id="rId6"/>
    <p:sldId id="426" r:id="rId7"/>
    <p:sldId id="427" r:id="rId8"/>
    <p:sldId id="323" r:id="rId9"/>
    <p:sldId id="321" r:id="rId10"/>
    <p:sldId id="322" r:id="rId11"/>
    <p:sldId id="325" r:id="rId12"/>
    <p:sldId id="265" r:id="rId13"/>
    <p:sldId id="266" r:id="rId14"/>
    <p:sldId id="264" r:id="rId15"/>
    <p:sldId id="324" r:id="rId16"/>
    <p:sldId id="328" r:id="rId17"/>
    <p:sldId id="329" r:id="rId18"/>
    <p:sldId id="332" r:id="rId19"/>
    <p:sldId id="331" r:id="rId20"/>
    <p:sldId id="267" r:id="rId21"/>
    <p:sldId id="269" r:id="rId22"/>
    <p:sldId id="270" r:id="rId23"/>
    <p:sldId id="271" r:id="rId24"/>
    <p:sldId id="272" r:id="rId25"/>
    <p:sldId id="346" r:id="rId26"/>
    <p:sldId id="348" r:id="rId27"/>
    <p:sldId id="365" r:id="rId28"/>
    <p:sldId id="311" r:id="rId29"/>
    <p:sldId id="349" r:id="rId30"/>
    <p:sldId id="350" r:id="rId31"/>
    <p:sldId id="312" r:id="rId32"/>
    <p:sldId id="275" r:id="rId33"/>
    <p:sldId id="289" r:id="rId34"/>
    <p:sldId id="276" r:id="rId35"/>
    <p:sldId id="277" r:id="rId36"/>
    <p:sldId id="358" r:id="rId37"/>
    <p:sldId id="278" r:id="rId38"/>
    <p:sldId id="279" r:id="rId39"/>
    <p:sldId id="314" r:id="rId40"/>
    <p:sldId id="318" r:id="rId41"/>
    <p:sldId id="428" r:id="rId42"/>
    <p:sldId id="259" r:id="rId43"/>
    <p:sldId id="374" r:id="rId44"/>
    <p:sldId id="357" r:id="rId45"/>
    <p:sldId id="338" r:id="rId46"/>
    <p:sldId id="375" r:id="rId47"/>
    <p:sldId id="384" r:id="rId48"/>
    <p:sldId id="385" r:id="rId49"/>
    <p:sldId id="386" r:id="rId50"/>
    <p:sldId id="376" r:id="rId51"/>
    <p:sldId id="377" r:id="rId52"/>
    <p:sldId id="387" r:id="rId53"/>
    <p:sldId id="316" r:id="rId54"/>
    <p:sldId id="315" r:id="rId55"/>
    <p:sldId id="388" r:id="rId56"/>
    <p:sldId id="359" r:id="rId57"/>
    <p:sldId id="301" r:id="rId58"/>
    <p:sldId id="389" r:id="rId59"/>
    <p:sldId id="429" r:id="rId60"/>
    <p:sldId id="379" r:id="rId61"/>
    <p:sldId id="380" r:id="rId62"/>
    <p:sldId id="381" r:id="rId63"/>
    <p:sldId id="382" r:id="rId64"/>
    <p:sldId id="391" r:id="rId65"/>
    <p:sldId id="342" r:id="rId66"/>
    <p:sldId id="399" r:id="rId67"/>
    <p:sldId id="400" r:id="rId68"/>
    <p:sldId id="394" r:id="rId69"/>
    <p:sldId id="395" r:id="rId70"/>
    <p:sldId id="396" r:id="rId71"/>
    <p:sldId id="397" r:id="rId72"/>
    <p:sldId id="340" r:id="rId73"/>
    <p:sldId id="403" r:id="rId74"/>
    <p:sldId id="367" r:id="rId75"/>
    <p:sldId id="404" r:id="rId76"/>
    <p:sldId id="288" r:id="rId77"/>
    <p:sldId id="333" r:id="rId78"/>
    <p:sldId id="405" r:id="rId79"/>
    <p:sldId id="434" r:id="rId80"/>
    <p:sldId id="406" r:id="rId81"/>
    <p:sldId id="306" r:id="rId82"/>
    <p:sldId id="408" r:id="rId83"/>
    <p:sldId id="368" r:id="rId84"/>
    <p:sldId id="407" r:id="rId85"/>
    <p:sldId id="439" r:id="rId86"/>
    <p:sldId id="440" r:id="rId87"/>
    <p:sldId id="441" r:id="rId88"/>
    <p:sldId id="442" r:id="rId89"/>
    <p:sldId id="341" r:id="rId90"/>
    <p:sldId id="430" r:id="rId91"/>
    <p:sldId id="432" r:id="rId92"/>
  </p:sldIdLst>
  <p:sldSz cx="9144000" cy="6858000" type="screen4x3"/>
  <p:notesSz cx="7099300" cy="1023429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7"/>
    <p:restoredTop sz="94422"/>
  </p:normalViewPr>
  <p:slideViewPr>
    <p:cSldViewPr snapToGrid="0" showGuides="1">
      <p:cViewPr varScale="1">
        <p:scale>
          <a:sx n="116" d="100"/>
          <a:sy n="116" d="100"/>
        </p:scale>
        <p:origin x="960"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2142E23-9C8A-D848-BDEB-1C25F639EFA1}"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zh-CN" altLang="en-US"/>
        </a:p>
      </dgm:t>
    </dgm:pt>
    <dgm:pt modelId="{C4770518-27D1-E04A-BC8B-756DB7AA10E2}">
      <dgm:prSet phldrT="[文本]"/>
      <dgm:spPr/>
      <dgm:t>
        <a:bodyPr/>
        <a:lstStyle/>
        <a:p>
          <a:r>
            <a:rPr lang="zh-CN" altLang="en-US" dirty="0"/>
            <a:t>课程介绍</a:t>
          </a:r>
        </a:p>
      </dgm:t>
    </dgm:pt>
    <dgm:pt modelId="{BF7DC0D4-9EA8-D44A-B3B8-E0F60F655319}" cxnId="{9F9BDF99-B79D-F548-A9E8-70B4A8936A84}" type="parTrans">
      <dgm:prSet/>
      <dgm:spPr/>
      <dgm:t>
        <a:bodyPr/>
        <a:lstStyle/>
        <a:p>
          <a:endParaRPr lang="zh-CN" altLang="en-US"/>
        </a:p>
      </dgm:t>
    </dgm:pt>
    <dgm:pt modelId="{B2F064AF-4C16-1B41-94A5-D8D8AA083C95}" cxnId="{9F9BDF99-B79D-F548-A9E8-70B4A8936A84}" type="sibTrans">
      <dgm:prSet/>
      <dgm:spPr/>
      <dgm:t>
        <a:bodyPr/>
        <a:lstStyle/>
        <a:p>
          <a:endParaRPr lang="zh-CN" altLang="en-US"/>
        </a:p>
      </dgm:t>
    </dgm:pt>
    <dgm:pt modelId="{6FFF6855-E1E5-5949-B112-4C4A99FD4F5C}">
      <dgm:prSet phldrT="[文本]"/>
      <dgm:spPr/>
      <dgm:t>
        <a:bodyPr/>
        <a:lstStyle/>
        <a:p>
          <a:r>
            <a:rPr lang="zh-CN" altLang="en-US" dirty="0"/>
            <a:t>算法绪论</a:t>
          </a:r>
        </a:p>
      </dgm:t>
    </dgm:pt>
    <dgm:pt modelId="{F860C95D-9A02-814D-8008-3E743925EBB4}" cxnId="{79F4043D-7BED-0A4F-B397-A07A33186D39}" type="parTrans">
      <dgm:prSet/>
      <dgm:spPr/>
      <dgm:t>
        <a:bodyPr/>
        <a:lstStyle/>
        <a:p>
          <a:endParaRPr lang="zh-CN" altLang="en-US"/>
        </a:p>
      </dgm:t>
    </dgm:pt>
    <dgm:pt modelId="{EDD725BD-1AE9-F147-A0B7-D6C0C1502527}" cxnId="{79F4043D-7BED-0A4F-B397-A07A33186D39}" type="sibTrans">
      <dgm:prSet/>
      <dgm:spPr/>
      <dgm:t>
        <a:bodyPr/>
        <a:lstStyle/>
        <a:p>
          <a:endParaRPr lang="zh-CN" altLang="en-US"/>
        </a:p>
      </dgm:t>
    </dgm:pt>
    <dgm:pt modelId="{73C0ADB8-33EE-F14C-823E-06F909B733BE}">
      <dgm:prSet phldrT="[文本]"/>
      <dgm:spPr/>
      <dgm:t>
        <a:bodyPr/>
        <a:lstStyle/>
        <a:p>
          <a:r>
            <a:rPr lang="zh-CN" altLang="en-US" dirty="0"/>
            <a:t>初识算法设计与分析</a:t>
          </a:r>
        </a:p>
      </dgm:t>
    </dgm:pt>
    <dgm:pt modelId="{36A1D258-EF21-3F49-AF76-37DF58C436AC}" cxnId="{873125A3-97EA-8E4C-988F-9777426792AF}" type="parTrans">
      <dgm:prSet/>
      <dgm:spPr/>
      <dgm:t>
        <a:bodyPr/>
        <a:lstStyle/>
        <a:p>
          <a:endParaRPr lang="zh-CN" altLang="en-US"/>
        </a:p>
      </dgm:t>
    </dgm:pt>
    <dgm:pt modelId="{E77540B6-D7E4-4649-B22F-4C49811E5B11}" cxnId="{873125A3-97EA-8E4C-988F-9777426792AF}" type="sibTrans">
      <dgm:prSet/>
      <dgm:spPr/>
      <dgm:t>
        <a:bodyPr/>
        <a:lstStyle/>
        <a:p>
          <a:endParaRPr lang="zh-CN" altLang="en-US"/>
        </a:p>
      </dgm:t>
    </dgm:pt>
    <dgm:pt modelId="{A225E384-FF10-D44C-A4BD-DDBF870C13F2}" type="pres">
      <dgm:prSet presAssocID="{82142E23-9C8A-D848-BDEB-1C25F639EFA1}" presName="vert0" presStyleCnt="0">
        <dgm:presLayoutVars>
          <dgm:dir/>
          <dgm:animOne val="branch"/>
          <dgm:animLvl val="lvl"/>
        </dgm:presLayoutVars>
      </dgm:prSet>
      <dgm:spPr/>
    </dgm:pt>
    <dgm:pt modelId="{112F86F6-66C2-754A-A431-BC87C146F3CB}" type="pres">
      <dgm:prSet presAssocID="{C4770518-27D1-E04A-BC8B-756DB7AA10E2}" presName="thickLine" presStyleLbl="alignNode1" presStyleIdx="0" presStyleCnt="3"/>
      <dgm:spPr/>
    </dgm:pt>
    <dgm:pt modelId="{83D5C084-EBC4-6343-BBCD-96824708A8D2}" type="pres">
      <dgm:prSet presAssocID="{C4770518-27D1-E04A-BC8B-756DB7AA10E2}" presName="horz1" presStyleCnt="0"/>
      <dgm:spPr/>
    </dgm:pt>
    <dgm:pt modelId="{E3DD298A-BB00-4A47-8F52-18E25F746D49}" type="pres">
      <dgm:prSet presAssocID="{C4770518-27D1-E04A-BC8B-756DB7AA10E2}" presName="tx1" presStyleLbl="revTx" presStyleIdx="0" presStyleCnt="3"/>
      <dgm:spPr/>
    </dgm:pt>
    <dgm:pt modelId="{27B36D1F-2DE5-954A-BB88-7375D93273C0}" type="pres">
      <dgm:prSet presAssocID="{C4770518-27D1-E04A-BC8B-756DB7AA10E2}" presName="vert1" presStyleCnt="0"/>
      <dgm:spPr/>
    </dgm:pt>
    <dgm:pt modelId="{C4703478-AAD3-304C-BB11-5E318AE74A6C}" type="pres">
      <dgm:prSet presAssocID="{6FFF6855-E1E5-5949-B112-4C4A99FD4F5C}" presName="thickLine" presStyleLbl="alignNode1" presStyleIdx="1" presStyleCnt="3"/>
      <dgm:spPr/>
    </dgm:pt>
    <dgm:pt modelId="{8E13DD8B-D9F9-DB46-9AB5-E302BFF90FE0}" type="pres">
      <dgm:prSet presAssocID="{6FFF6855-E1E5-5949-B112-4C4A99FD4F5C}" presName="horz1" presStyleCnt="0"/>
      <dgm:spPr/>
    </dgm:pt>
    <dgm:pt modelId="{D4905391-3D75-7840-AB00-51916980B8EA}" type="pres">
      <dgm:prSet presAssocID="{6FFF6855-E1E5-5949-B112-4C4A99FD4F5C}" presName="tx1" presStyleLbl="revTx" presStyleIdx="1" presStyleCnt="3"/>
      <dgm:spPr/>
    </dgm:pt>
    <dgm:pt modelId="{D24659BF-60DE-B847-8AC6-2EF8C685A1D5}" type="pres">
      <dgm:prSet presAssocID="{6FFF6855-E1E5-5949-B112-4C4A99FD4F5C}" presName="vert1" presStyleCnt="0"/>
      <dgm:spPr/>
    </dgm:pt>
    <dgm:pt modelId="{8D2946A3-C3CB-1F4C-95FF-496AA8054660}" type="pres">
      <dgm:prSet presAssocID="{73C0ADB8-33EE-F14C-823E-06F909B733BE}" presName="thickLine" presStyleLbl="alignNode1" presStyleIdx="2" presStyleCnt="3"/>
      <dgm:spPr/>
    </dgm:pt>
    <dgm:pt modelId="{9E60F9FF-4752-DE43-82DE-C5EEA76CF41E}" type="pres">
      <dgm:prSet presAssocID="{73C0ADB8-33EE-F14C-823E-06F909B733BE}" presName="horz1" presStyleCnt="0"/>
      <dgm:spPr/>
    </dgm:pt>
    <dgm:pt modelId="{8F9FA669-6633-3345-9493-1101585D3BE7}" type="pres">
      <dgm:prSet presAssocID="{73C0ADB8-33EE-F14C-823E-06F909B733BE}" presName="tx1" presStyleLbl="revTx" presStyleIdx="2" presStyleCnt="3"/>
      <dgm:spPr/>
    </dgm:pt>
    <dgm:pt modelId="{0A7ED7B4-7042-D745-A42F-A04D32DCA145}" type="pres">
      <dgm:prSet presAssocID="{73C0ADB8-33EE-F14C-823E-06F909B733BE}" presName="vert1" presStyleCnt="0"/>
      <dgm:spPr/>
    </dgm:pt>
  </dgm:ptLst>
  <dgm:cxnLst>
    <dgm:cxn modelId="{93F4A428-59FC-4F4B-95BD-4848DF632D4F}" type="presOf" srcId="{82142E23-9C8A-D848-BDEB-1C25F639EFA1}" destId="{A225E384-FF10-D44C-A4BD-DDBF870C13F2}" srcOrd="0" destOrd="0" presId="urn:microsoft.com/office/officeart/2008/layout/LinedList"/>
    <dgm:cxn modelId="{79F4043D-7BED-0A4F-B397-A07A33186D39}" srcId="{82142E23-9C8A-D848-BDEB-1C25F639EFA1}" destId="{6FFF6855-E1E5-5949-B112-4C4A99FD4F5C}" srcOrd="1" destOrd="0" parTransId="{F860C95D-9A02-814D-8008-3E743925EBB4}" sibTransId="{EDD725BD-1AE9-F147-A0B7-D6C0C1502527}"/>
    <dgm:cxn modelId="{D8C65544-0219-3440-A55D-1FCC7B8C9965}" type="presOf" srcId="{73C0ADB8-33EE-F14C-823E-06F909B733BE}" destId="{8F9FA669-6633-3345-9493-1101585D3BE7}" srcOrd="0" destOrd="0" presId="urn:microsoft.com/office/officeart/2008/layout/LinedList"/>
    <dgm:cxn modelId="{29F7C856-083A-1D40-9F58-580151AD9B3A}" type="presOf" srcId="{6FFF6855-E1E5-5949-B112-4C4A99FD4F5C}" destId="{D4905391-3D75-7840-AB00-51916980B8EA}" srcOrd="0" destOrd="0" presId="urn:microsoft.com/office/officeart/2008/layout/LinedList"/>
    <dgm:cxn modelId="{9F9BDF99-B79D-F548-A9E8-70B4A8936A84}" srcId="{82142E23-9C8A-D848-BDEB-1C25F639EFA1}" destId="{C4770518-27D1-E04A-BC8B-756DB7AA10E2}" srcOrd="0" destOrd="0" parTransId="{BF7DC0D4-9EA8-D44A-B3B8-E0F60F655319}" sibTransId="{B2F064AF-4C16-1B41-94A5-D8D8AA083C95}"/>
    <dgm:cxn modelId="{873125A3-97EA-8E4C-988F-9777426792AF}" srcId="{82142E23-9C8A-D848-BDEB-1C25F639EFA1}" destId="{73C0ADB8-33EE-F14C-823E-06F909B733BE}" srcOrd="2" destOrd="0" parTransId="{36A1D258-EF21-3F49-AF76-37DF58C436AC}" sibTransId="{E77540B6-D7E4-4649-B22F-4C49811E5B11}"/>
    <dgm:cxn modelId="{12C4BFE2-7AE1-B041-9FB1-075F5144778F}" type="presOf" srcId="{C4770518-27D1-E04A-BC8B-756DB7AA10E2}" destId="{E3DD298A-BB00-4A47-8F52-18E25F746D49}" srcOrd="0" destOrd="0" presId="urn:microsoft.com/office/officeart/2008/layout/LinedList"/>
    <dgm:cxn modelId="{BEA5FD65-D5F5-664D-842B-834C64059D65}" type="presParOf" srcId="{A225E384-FF10-D44C-A4BD-DDBF870C13F2}" destId="{112F86F6-66C2-754A-A431-BC87C146F3CB}" srcOrd="0" destOrd="0" presId="urn:microsoft.com/office/officeart/2008/layout/LinedList"/>
    <dgm:cxn modelId="{E0E03E5E-250B-2041-9678-0715248A6D46}" type="presParOf" srcId="{A225E384-FF10-D44C-A4BD-DDBF870C13F2}" destId="{83D5C084-EBC4-6343-BBCD-96824708A8D2}" srcOrd="1" destOrd="0" presId="urn:microsoft.com/office/officeart/2008/layout/LinedList"/>
    <dgm:cxn modelId="{9C72495C-CDE2-B34F-8C8A-3C9CE867DD72}" type="presParOf" srcId="{83D5C084-EBC4-6343-BBCD-96824708A8D2}" destId="{E3DD298A-BB00-4A47-8F52-18E25F746D49}" srcOrd="0" destOrd="0" presId="urn:microsoft.com/office/officeart/2008/layout/LinedList"/>
    <dgm:cxn modelId="{657646B9-FA6D-E542-8949-2738FB0EF5DC}" type="presParOf" srcId="{83D5C084-EBC4-6343-BBCD-96824708A8D2}" destId="{27B36D1F-2DE5-954A-BB88-7375D93273C0}" srcOrd="1" destOrd="0" presId="urn:microsoft.com/office/officeart/2008/layout/LinedList"/>
    <dgm:cxn modelId="{C5E9B69D-EBC8-A549-9F07-FC76183AF04B}" type="presParOf" srcId="{A225E384-FF10-D44C-A4BD-DDBF870C13F2}" destId="{C4703478-AAD3-304C-BB11-5E318AE74A6C}" srcOrd="2" destOrd="0" presId="urn:microsoft.com/office/officeart/2008/layout/LinedList"/>
    <dgm:cxn modelId="{3C5C81EF-8B7F-634B-B445-4A12E7CF1860}" type="presParOf" srcId="{A225E384-FF10-D44C-A4BD-DDBF870C13F2}" destId="{8E13DD8B-D9F9-DB46-9AB5-E302BFF90FE0}" srcOrd="3" destOrd="0" presId="urn:microsoft.com/office/officeart/2008/layout/LinedList"/>
    <dgm:cxn modelId="{4DABAF40-505D-AD40-91DD-A7853449F41E}" type="presParOf" srcId="{8E13DD8B-D9F9-DB46-9AB5-E302BFF90FE0}" destId="{D4905391-3D75-7840-AB00-51916980B8EA}" srcOrd="0" destOrd="0" presId="urn:microsoft.com/office/officeart/2008/layout/LinedList"/>
    <dgm:cxn modelId="{739A3C62-D74A-AF4A-9979-DCF35A2B2A13}" type="presParOf" srcId="{8E13DD8B-D9F9-DB46-9AB5-E302BFF90FE0}" destId="{D24659BF-60DE-B847-8AC6-2EF8C685A1D5}" srcOrd="1" destOrd="0" presId="urn:microsoft.com/office/officeart/2008/layout/LinedList"/>
    <dgm:cxn modelId="{23D6A2B3-CD9D-6343-9E28-42055106C256}" type="presParOf" srcId="{A225E384-FF10-D44C-A4BD-DDBF870C13F2}" destId="{8D2946A3-C3CB-1F4C-95FF-496AA8054660}" srcOrd="4" destOrd="0" presId="urn:microsoft.com/office/officeart/2008/layout/LinedList"/>
    <dgm:cxn modelId="{C7A226DA-84C0-8F41-B6D9-2A0A4A7A2F3D}" type="presParOf" srcId="{A225E384-FF10-D44C-A4BD-DDBF870C13F2}" destId="{9E60F9FF-4752-DE43-82DE-C5EEA76CF41E}" srcOrd="5" destOrd="0" presId="urn:microsoft.com/office/officeart/2008/layout/LinedList"/>
    <dgm:cxn modelId="{22FCD3A9-9E4A-4548-94DA-07145CE812D6}" type="presParOf" srcId="{9E60F9FF-4752-DE43-82DE-C5EEA76CF41E}" destId="{8F9FA669-6633-3345-9493-1101585D3BE7}" srcOrd="0" destOrd="0" presId="urn:microsoft.com/office/officeart/2008/layout/LinedList"/>
    <dgm:cxn modelId="{B35AE237-19C7-D347-B968-EED63985FBF8}" type="presParOf" srcId="{9E60F9FF-4752-DE43-82DE-C5EEA76CF41E}" destId="{0A7ED7B4-7042-D745-A42F-A04D32DCA145}"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D19D27-8038-4017-B0ED-E93F41B91B9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7389950-FE5C-4B89-A011-09A41B6DB5C0}">
      <dgm:prSet/>
      <dgm:spPr/>
      <dgm:t>
        <a:bodyPr/>
        <a:lstStyle/>
        <a:p>
          <a:r>
            <a:rPr kumimoji="1" lang="zh-CN"/>
            <a:t>整数乘法</a:t>
          </a:r>
          <a:endParaRPr lang="en-US"/>
        </a:p>
      </dgm:t>
    </dgm:pt>
    <dgm:pt modelId="{B528BCE1-B8D4-4FAA-8A30-482B61BF8873}" cxnId="{47DA07B8-327B-40AC-A5F9-7B2CD9AAF5E9}" type="parTrans">
      <dgm:prSet/>
      <dgm:spPr/>
      <dgm:t>
        <a:bodyPr/>
        <a:lstStyle/>
        <a:p>
          <a:endParaRPr lang="en-US"/>
        </a:p>
      </dgm:t>
    </dgm:pt>
    <dgm:pt modelId="{CF5B89F7-FD25-41F3-8D7F-C4290AE60E3E}" cxnId="{47DA07B8-327B-40AC-A5F9-7B2CD9AAF5E9}" type="sibTrans">
      <dgm:prSet/>
      <dgm:spPr/>
      <dgm:t>
        <a:bodyPr/>
        <a:lstStyle/>
        <a:p>
          <a:endParaRPr lang="en-US"/>
        </a:p>
      </dgm:t>
    </dgm:pt>
    <dgm:pt modelId="{042BD52B-518D-46D5-ADDB-8D4BBF18B2D3}">
      <dgm:prSet/>
      <dgm:spPr/>
      <dgm:t>
        <a:bodyPr/>
        <a:lstStyle/>
        <a:p>
          <a:r>
            <a:rPr kumimoji="1" lang="en-US" dirty="0"/>
            <a:t>Karatsuba</a:t>
          </a:r>
          <a:r>
            <a:rPr kumimoji="1" lang="zh-CN" dirty="0"/>
            <a:t> 乘法</a:t>
          </a:r>
          <a:endParaRPr lang="en-US" dirty="0"/>
        </a:p>
      </dgm:t>
    </dgm:pt>
    <dgm:pt modelId="{BF7FE09B-1ECA-465F-9340-B612464F24B2}" cxnId="{F17A7AF1-9C03-4F8C-A8FE-3BAD59A8DD09}" type="parTrans">
      <dgm:prSet/>
      <dgm:spPr/>
      <dgm:t>
        <a:bodyPr/>
        <a:lstStyle/>
        <a:p>
          <a:endParaRPr lang="en-US"/>
        </a:p>
      </dgm:t>
    </dgm:pt>
    <dgm:pt modelId="{CCDF07EF-305B-4406-8DAB-90DFA2CF9803}" cxnId="{F17A7AF1-9C03-4F8C-A8FE-3BAD59A8DD09}" type="sibTrans">
      <dgm:prSet/>
      <dgm:spPr/>
      <dgm:t>
        <a:bodyPr/>
        <a:lstStyle/>
        <a:p>
          <a:endParaRPr lang="en-US"/>
        </a:p>
      </dgm:t>
    </dgm:pt>
    <dgm:pt modelId="{FC23FE11-F391-49A5-843C-3E73C71CCD09}">
      <dgm:prSet/>
      <dgm:spPr/>
      <dgm:t>
        <a:bodyPr/>
        <a:lstStyle/>
        <a:p>
          <a:r>
            <a:rPr kumimoji="1" lang="en-US" altLang="zh-CN" dirty="0" err="1"/>
            <a:t>Insertion</a:t>
          </a:r>
          <a:r>
            <a:rPr kumimoji="1" lang="en-US" dirty="0" err="1"/>
            <a:t>Sort</a:t>
          </a:r>
          <a:r>
            <a:rPr kumimoji="1" lang="zh-CN" dirty="0"/>
            <a:t>算法</a:t>
          </a:r>
          <a:endParaRPr lang="en-US" dirty="0"/>
        </a:p>
      </dgm:t>
    </dgm:pt>
    <dgm:pt modelId="{EFA1197C-36F4-43E0-991C-6E47C2218D0C}" cxnId="{4DFC29A3-DF86-482F-A08D-8813043A18CA}" type="parTrans">
      <dgm:prSet/>
      <dgm:spPr/>
      <dgm:t>
        <a:bodyPr/>
        <a:lstStyle/>
        <a:p>
          <a:endParaRPr lang="en-US"/>
        </a:p>
      </dgm:t>
    </dgm:pt>
    <dgm:pt modelId="{29C98AD0-C7DB-4000-9308-742FB44C03CF}" cxnId="{4DFC29A3-DF86-482F-A08D-8813043A18CA}" type="sibTrans">
      <dgm:prSet/>
      <dgm:spPr/>
      <dgm:t>
        <a:bodyPr/>
        <a:lstStyle/>
        <a:p>
          <a:endParaRPr lang="en-US"/>
        </a:p>
      </dgm:t>
    </dgm:pt>
    <dgm:pt modelId="{B02C6990-0244-4141-BEE1-6D2CC0CDCE33}">
      <dgm:prSet/>
      <dgm:spPr/>
      <dgm:t>
        <a:bodyPr/>
        <a:lstStyle/>
        <a:p>
          <a:r>
            <a:rPr kumimoji="1" lang="zh-CN" dirty="0"/>
            <a:t>算法</a:t>
          </a:r>
          <a:r>
            <a:rPr kumimoji="1" lang="zh-CN" altLang="en-US" dirty="0"/>
            <a:t>复杂度渐进性</a:t>
          </a:r>
          <a:r>
            <a:rPr kumimoji="1" lang="zh-CN" dirty="0"/>
            <a:t>分析</a:t>
          </a:r>
          <a:endParaRPr lang="en-US" dirty="0"/>
        </a:p>
      </dgm:t>
    </dgm:pt>
    <dgm:pt modelId="{CB9ED6B3-ABF0-499B-9A91-C7997A48FE17}" cxnId="{D72D683A-97A8-4E69-9EFA-CE4F5A6A8FC3}" type="parTrans">
      <dgm:prSet/>
      <dgm:spPr/>
      <dgm:t>
        <a:bodyPr/>
        <a:lstStyle/>
        <a:p>
          <a:endParaRPr lang="en-US"/>
        </a:p>
      </dgm:t>
    </dgm:pt>
    <dgm:pt modelId="{577C868C-38E3-4364-90B3-A18A060DF3B5}" cxnId="{D72D683A-97A8-4E69-9EFA-CE4F5A6A8FC3}" type="sibTrans">
      <dgm:prSet/>
      <dgm:spPr/>
      <dgm:t>
        <a:bodyPr/>
        <a:lstStyle/>
        <a:p>
          <a:endParaRPr lang="en-US"/>
        </a:p>
      </dgm:t>
    </dgm:pt>
    <dgm:pt modelId="{9902CBF0-A6B2-5443-A3AD-1DE78566D5B7}" type="pres">
      <dgm:prSet presAssocID="{96D19D27-8038-4017-B0ED-E93F41B91B91}" presName="linear" presStyleCnt="0">
        <dgm:presLayoutVars>
          <dgm:dir/>
          <dgm:animLvl val="lvl"/>
          <dgm:resizeHandles val="exact"/>
        </dgm:presLayoutVars>
      </dgm:prSet>
      <dgm:spPr/>
    </dgm:pt>
    <dgm:pt modelId="{E2B7E775-C96B-F941-AA81-E7E754F76A02}" type="pres">
      <dgm:prSet presAssocID="{47389950-FE5C-4B89-A011-09A41B6DB5C0}" presName="parentLin" presStyleCnt="0"/>
      <dgm:spPr/>
    </dgm:pt>
    <dgm:pt modelId="{0B35A3AF-7CE8-5B45-903D-0590E6AC3795}" type="pres">
      <dgm:prSet presAssocID="{47389950-FE5C-4B89-A011-09A41B6DB5C0}" presName="parentLeftMargin" presStyleLbl="node1" presStyleIdx="0" presStyleCnt="4"/>
      <dgm:spPr/>
    </dgm:pt>
    <dgm:pt modelId="{C494341B-4745-3142-B735-B197A8F67427}" type="pres">
      <dgm:prSet presAssocID="{47389950-FE5C-4B89-A011-09A41B6DB5C0}" presName="parentText" presStyleLbl="node1" presStyleIdx="0" presStyleCnt="4">
        <dgm:presLayoutVars>
          <dgm:chMax val="0"/>
          <dgm:bulletEnabled val="1"/>
        </dgm:presLayoutVars>
      </dgm:prSet>
      <dgm:spPr/>
    </dgm:pt>
    <dgm:pt modelId="{6C3ED594-1DD7-2042-A3F7-F94CA7773CE9}" type="pres">
      <dgm:prSet presAssocID="{47389950-FE5C-4B89-A011-09A41B6DB5C0}" presName="negativeSpace" presStyleCnt="0"/>
      <dgm:spPr/>
    </dgm:pt>
    <dgm:pt modelId="{7C35712F-8A16-4B49-B7D8-985A31C123A0}" type="pres">
      <dgm:prSet presAssocID="{47389950-FE5C-4B89-A011-09A41B6DB5C0}" presName="childText" presStyleLbl="conFgAcc1" presStyleIdx="0" presStyleCnt="4">
        <dgm:presLayoutVars>
          <dgm:bulletEnabled val="1"/>
        </dgm:presLayoutVars>
      </dgm:prSet>
      <dgm:spPr/>
    </dgm:pt>
    <dgm:pt modelId="{D6A29110-C0E1-964D-B9B8-8414CB889896}" type="pres">
      <dgm:prSet presAssocID="{CF5B89F7-FD25-41F3-8D7F-C4290AE60E3E}" presName="spaceBetweenRectangles" presStyleCnt="0"/>
      <dgm:spPr/>
    </dgm:pt>
    <dgm:pt modelId="{3E05F0FD-8392-C84E-A854-C25A125ABCEB}" type="pres">
      <dgm:prSet presAssocID="{042BD52B-518D-46D5-ADDB-8D4BBF18B2D3}" presName="parentLin" presStyleCnt="0"/>
      <dgm:spPr/>
    </dgm:pt>
    <dgm:pt modelId="{0A0342B8-F4C5-E242-AB54-D4890F0AAA99}" type="pres">
      <dgm:prSet presAssocID="{042BD52B-518D-46D5-ADDB-8D4BBF18B2D3}" presName="parentLeftMargin" presStyleLbl="node1" presStyleIdx="0" presStyleCnt="4"/>
      <dgm:spPr/>
    </dgm:pt>
    <dgm:pt modelId="{A3A86852-D009-EE4E-91DF-3209A3EEEC13}" type="pres">
      <dgm:prSet presAssocID="{042BD52B-518D-46D5-ADDB-8D4BBF18B2D3}" presName="parentText" presStyleLbl="node1" presStyleIdx="1" presStyleCnt="4">
        <dgm:presLayoutVars>
          <dgm:chMax val="0"/>
          <dgm:bulletEnabled val="1"/>
        </dgm:presLayoutVars>
      </dgm:prSet>
      <dgm:spPr/>
    </dgm:pt>
    <dgm:pt modelId="{65B447AB-A0BE-8B49-A54C-16F860401626}" type="pres">
      <dgm:prSet presAssocID="{042BD52B-518D-46D5-ADDB-8D4BBF18B2D3}" presName="negativeSpace" presStyleCnt="0"/>
      <dgm:spPr/>
    </dgm:pt>
    <dgm:pt modelId="{976092E1-C447-F141-B1D9-9F668FAEECAC}" type="pres">
      <dgm:prSet presAssocID="{042BD52B-518D-46D5-ADDB-8D4BBF18B2D3}" presName="childText" presStyleLbl="conFgAcc1" presStyleIdx="1" presStyleCnt="4">
        <dgm:presLayoutVars>
          <dgm:bulletEnabled val="1"/>
        </dgm:presLayoutVars>
      </dgm:prSet>
      <dgm:spPr/>
    </dgm:pt>
    <dgm:pt modelId="{9B919301-B093-2540-A8CB-1BE9F484E894}" type="pres">
      <dgm:prSet presAssocID="{CCDF07EF-305B-4406-8DAB-90DFA2CF9803}" presName="spaceBetweenRectangles" presStyleCnt="0"/>
      <dgm:spPr/>
    </dgm:pt>
    <dgm:pt modelId="{60BD7353-69FE-8347-B14D-3542F08996D8}" type="pres">
      <dgm:prSet presAssocID="{FC23FE11-F391-49A5-843C-3E73C71CCD09}" presName="parentLin" presStyleCnt="0"/>
      <dgm:spPr/>
    </dgm:pt>
    <dgm:pt modelId="{905A2CB7-A04D-3E44-AFB0-D08B59B1A8D4}" type="pres">
      <dgm:prSet presAssocID="{FC23FE11-F391-49A5-843C-3E73C71CCD09}" presName="parentLeftMargin" presStyleLbl="node1" presStyleIdx="1" presStyleCnt="4"/>
      <dgm:spPr/>
    </dgm:pt>
    <dgm:pt modelId="{03EA2B5E-297D-9C46-AFD4-A003A3F5000F}" type="pres">
      <dgm:prSet presAssocID="{FC23FE11-F391-49A5-843C-3E73C71CCD09}" presName="parentText" presStyleLbl="node1" presStyleIdx="2" presStyleCnt="4">
        <dgm:presLayoutVars>
          <dgm:chMax val="0"/>
          <dgm:bulletEnabled val="1"/>
        </dgm:presLayoutVars>
      </dgm:prSet>
      <dgm:spPr/>
    </dgm:pt>
    <dgm:pt modelId="{FA540B44-2493-1745-9DE6-2960633D499E}" type="pres">
      <dgm:prSet presAssocID="{FC23FE11-F391-49A5-843C-3E73C71CCD09}" presName="negativeSpace" presStyleCnt="0"/>
      <dgm:spPr/>
    </dgm:pt>
    <dgm:pt modelId="{51865768-E46E-544A-8069-F7BEA42BAB38}" type="pres">
      <dgm:prSet presAssocID="{FC23FE11-F391-49A5-843C-3E73C71CCD09}" presName="childText" presStyleLbl="conFgAcc1" presStyleIdx="2" presStyleCnt="4">
        <dgm:presLayoutVars>
          <dgm:bulletEnabled val="1"/>
        </dgm:presLayoutVars>
      </dgm:prSet>
      <dgm:spPr/>
    </dgm:pt>
    <dgm:pt modelId="{373B5C44-454A-004D-ADD7-B8994C80122B}" type="pres">
      <dgm:prSet presAssocID="{29C98AD0-C7DB-4000-9308-742FB44C03CF}" presName="spaceBetweenRectangles" presStyleCnt="0"/>
      <dgm:spPr/>
    </dgm:pt>
    <dgm:pt modelId="{9E2B826E-DEB2-C840-8C85-1D9EE9FDE74E}" type="pres">
      <dgm:prSet presAssocID="{B02C6990-0244-4141-BEE1-6D2CC0CDCE33}" presName="parentLin" presStyleCnt="0"/>
      <dgm:spPr/>
    </dgm:pt>
    <dgm:pt modelId="{1FC6D208-3EA8-6543-8C4F-A269F3B1B125}" type="pres">
      <dgm:prSet presAssocID="{B02C6990-0244-4141-BEE1-6D2CC0CDCE33}" presName="parentLeftMargin" presStyleLbl="node1" presStyleIdx="2" presStyleCnt="4"/>
      <dgm:spPr/>
    </dgm:pt>
    <dgm:pt modelId="{58B32AF1-3577-9C43-AB8A-296F9198D408}" type="pres">
      <dgm:prSet presAssocID="{B02C6990-0244-4141-BEE1-6D2CC0CDCE33}" presName="parentText" presStyleLbl="node1" presStyleIdx="3" presStyleCnt="4">
        <dgm:presLayoutVars>
          <dgm:chMax val="0"/>
          <dgm:bulletEnabled val="1"/>
        </dgm:presLayoutVars>
      </dgm:prSet>
      <dgm:spPr/>
    </dgm:pt>
    <dgm:pt modelId="{EE3A2035-540D-4D4E-99F3-AD10F042D331}" type="pres">
      <dgm:prSet presAssocID="{B02C6990-0244-4141-BEE1-6D2CC0CDCE33}" presName="negativeSpace" presStyleCnt="0"/>
      <dgm:spPr/>
    </dgm:pt>
    <dgm:pt modelId="{422DD4A6-C4F1-AE4B-AFD7-F51F1764B589}" type="pres">
      <dgm:prSet presAssocID="{B02C6990-0244-4141-BEE1-6D2CC0CDCE33}" presName="childText" presStyleLbl="conFgAcc1" presStyleIdx="3" presStyleCnt="4">
        <dgm:presLayoutVars>
          <dgm:bulletEnabled val="1"/>
        </dgm:presLayoutVars>
      </dgm:prSet>
      <dgm:spPr/>
    </dgm:pt>
  </dgm:ptLst>
  <dgm:cxnLst>
    <dgm:cxn modelId="{0F406D1E-3015-474E-B2A7-7AB6843DF046}" type="presOf" srcId="{B02C6990-0244-4141-BEE1-6D2CC0CDCE33}" destId="{58B32AF1-3577-9C43-AB8A-296F9198D408}" srcOrd="1" destOrd="0" presId="urn:microsoft.com/office/officeart/2005/8/layout/list1"/>
    <dgm:cxn modelId="{D72D683A-97A8-4E69-9EFA-CE4F5A6A8FC3}" srcId="{96D19D27-8038-4017-B0ED-E93F41B91B91}" destId="{B02C6990-0244-4141-BEE1-6D2CC0CDCE33}" srcOrd="3" destOrd="0" parTransId="{CB9ED6B3-ABF0-499B-9A91-C7997A48FE17}" sibTransId="{577C868C-38E3-4364-90B3-A18A060DF3B5}"/>
    <dgm:cxn modelId="{F0ED3752-D407-1D40-9C50-399A5D9103EE}" type="presOf" srcId="{FC23FE11-F391-49A5-843C-3E73C71CCD09}" destId="{905A2CB7-A04D-3E44-AFB0-D08B59B1A8D4}" srcOrd="0" destOrd="0" presId="urn:microsoft.com/office/officeart/2005/8/layout/list1"/>
    <dgm:cxn modelId="{4536E163-CC73-F641-B07E-C5F5775274EC}" type="presOf" srcId="{47389950-FE5C-4B89-A011-09A41B6DB5C0}" destId="{C494341B-4745-3142-B735-B197A8F67427}" srcOrd="1" destOrd="0" presId="urn:microsoft.com/office/officeart/2005/8/layout/list1"/>
    <dgm:cxn modelId="{E7200672-8023-6844-A345-EA297E926A5A}" type="presOf" srcId="{FC23FE11-F391-49A5-843C-3E73C71CCD09}" destId="{03EA2B5E-297D-9C46-AFD4-A003A3F5000F}" srcOrd="1" destOrd="0" presId="urn:microsoft.com/office/officeart/2005/8/layout/list1"/>
    <dgm:cxn modelId="{6A80E172-38B0-C243-A5CE-D353355CFEFC}" type="presOf" srcId="{042BD52B-518D-46D5-ADDB-8D4BBF18B2D3}" destId="{0A0342B8-F4C5-E242-AB54-D4890F0AAA99}" srcOrd="0" destOrd="0" presId="urn:microsoft.com/office/officeart/2005/8/layout/list1"/>
    <dgm:cxn modelId="{58A5CA8B-F6DB-8D44-A613-7E038D85DBB5}" type="presOf" srcId="{96D19D27-8038-4017-B0ED-E93F41B91B91}" destId="{9902CBF0-A6B2-5443-A3AD-1DE78566D5B7}" srcOrd="0" destOrd="0" presId="urn:microsoft.com/office/officeart/2005/8/layout/list1"/>
    <dgm:cxn modelId="{4DFC29A3-DF86-482F-A08D-8813043A18CA}" srcId="{96D19D27-8038-4017-B0ED-E93F41B91B91}" destId="{FC23FE11-F391-49A5-843C-3E73C71CCD09}" srcOrd="2" destOrd="0" parTransId="{EFA1197C-36F4-43E0-991C-6E47C2218D0C}" sibTransId="{29C98AD0-C7DB-4000-9308-742FB44C03CF}"/>
    <dgm:cxn modelId="{244107AE-0987-8C4A-97F1-239C9CB95F9E}" type="presOf" srcId="{B02C6990-0244-4141-BEE1-6D2CC0CDCE33}" destId="{1FC6D208-3EA8-6543-8C4F-A269F3B1B125}" srcOrd="0" destOrd="0" presId="urn:microsoft.com/office/officeart/2005/8/layout/list1"/>
    <dgm:cxn modelId="{47DA07B8-327B-40AC-A5F9-7B2CD9AAF5E9}" srcId="{96D19D27-8038-4017-B0ED-E93F41B91B91}" destId="{47389950-FE5C-4B89-A011-09A41B6DB5C0}" srcOrd="0" destOrd="0" parTransId="{B528BCE1-B8D4-4FAA-8A30-482B61BF8873}" sibTransId="{CF5B89F7-FD25-41F3-8D7F-C4290AE60E3E}"/>
    <dgm:cxn modelId="{094EBEC5-D22A-4349-8272-E9D5F92800CA}" type="presOf" srcId="{042BD52B-518D-46D5-ADDB-8D4BBF18B2D3}" destId="{A3A86852-D009-EE4E-91DF-3209A3EEEC13}" srcOrd="1" destOrd="0" presId="urn:microsoft.com/office/officeart/2005/8/layout/list1"/>
    <dgm:cxn modelId="{37E061E5-73EB-7A40-ACF8-29F2B46A90C0}" type="presOf" srcId="{47389950-FE5C-4B89-A011-09A41B6DB5C0}" destId="{0B35A3AF-7CE8-5B45-903D-0590E6AC3795}" srcOrd="0" destOrd="0" presId="urn:microsoft.com/office/officeart/2005/8/layout/list1"/>
    <dgm:cxn modelId="{F17A7AF1-9C03-4F8C-A8FE-3BAD59A8DD09}" srcId="{96D19D27-8038-4017-B0ED-E93F41B91B91}" destId="{042BD52B-518D-46D5-ADDB-8D4BBF18B2D3}" srcOrd="1" destOrd="0" parTransId="{BF7FE09B-1ECA-465F-9340-B612464F24B2}" sibTransId="{CCDF07EF-305B-4406-8DAB-90DFA2CF9803}"/>
    <dgm:cxn modelId="{A7B74B3E-3940-D941-BB3E-5FF9416C9352}" type="presParOf" srcId="{9902CBF0-A6B2-5443-A3AD-1DE78566D5B7}" destId="{E2B7E775-C96B-F941-AA81-E7E754F76A02}" srcOrd="0" destOrd="0" presId="urn:microsoft.com/office/officeart/2005/8/layout/list1"/>
    <dgm:cxn modelId="{142DE4A4-D6C0-204B-8F54-0079648FA30C}" type="presParOf" srcId="{E2B7E775-C96B-F941-AA81-E7E754F76A02}" destId="{0B35A3AF-7CE8-5B45-903D-0590E6AC3795}" srcOrd="0" destOrd="0" presId="urn:microsoft.com/office/officeart/2005/8/layout/list1"/>
    <dgm:cxn modelId="{1B0DFE70-4404-AC46-B3D3-597868A81A8E}" type="presParOf" srcId="{E2B7E775-C96B-F941-AA81-E7E754F76A02}" destId="{C494341B-4745-3142-B735-B197A8F67427}" srcOrd="1" destOrd="0" presId="urn:microsoft.com/office/officeart/2005/8/layout/list1"/>
    <dgm:cxn modelId="{18D7A71E-C521-ED4D-8470-346A9BDFA0C0}" type="presParOf" srcId="{9902CBF0-A6B2-5443-A3AD-1DE78566D5B7}" destId="{6C3ED594-1DD7-2042-A3F7-F94CA7773CE9}" srcOrd="1" destOrd="0" presId="urn:microsoft.com/office/officeart/2005/8/layout/list1"/>
    <dgm:cxn modelId="{09388EC8-1C50-8047-A1A9-44FB757BBEB5}" type="presParOf" srcId="{9902CBF0-A6B2-5443-A3AD-1DE78566D5B7}" destId="{7C35712F-8A16-4B49-B7D8-985A31C123A0}" srcOrd="2" destOrd="0" presId="urn:microsoft.com/office/officeart/2005/8/layout/list1"/>
    <dgm:cxn modelId="{CA43443B-230C-2F47-A984-DF1EA0A5B63C}" type="presParOf" srcId="{9902CBF0-A6B2-5443-A3AD-1DE78566D5B7}" destId="{D6A29110-C0E1-964D-B9B8-8414CB889896}" srcOrd="3" destOrd="0" presId="urn:microsoft.com/office/officeart/2005/8/layout/list1"/>
    <dgm:cxn modelId="{437F366D-8ED6-FD4B-BFC8-65DF4EAB61E8}" type="presParOf" srcId="{9902CBF0-A6B2-5443-A3AD-1DE78566D5B7}" destId="{3E05F0FD-8392-C84E-A854-C25A125ABCEB}" srcOrd="4" destOrd="0" presId="urn:microsoft.com/office/officeart/2005/8/layout/list1"/>
    <dgm:cxn modelId="{C1B07C00-4825-6648-B67C-EB655351F575}" type="presParOf" srcId="{3E05F0FD-8392-C84E-A854-C25A125ABCEB}" destId="{0A0342B8-F4C5-E242-AB54-D4890F0AAA99}" srcOrd="0" destOrd="0" presId="urn:microsoft.com/office/officeart/2005/8/layout/list1"/>
    <dgm:cxn modelId="{6A6D09AB-9FF0-8A48-A706-65695E7C5578}" type="presParOf" srcId="{3E05F0FD-8392-C84E-A854-C25A125ABCEB}" destId="{A3A86852-D009-EE4E-91DF-3209A3EEEC13}" srcOrd="1" destOrd="0" presId="urn:microsoft.com/office/officeart/2005/8/layout/list1"/>
    <dgm:cxn modelId="{167EC593-6679-B24B-B390-10C094FC822B}" type="presParOf" srcId="{9902CBF0-A6B2-5443-A3AD-1DE78566D5B7}" destId="{65B447AB-A0BE-8B49-A54C-16F860401626}" srcOrd="5" destOrd="0" presId="urn:microsoft.com/office/officeart/2005/8/layout/list1"/>
    <dgm:cxn modelId="{5F13AB25-9542-C94F-B991-72AFFCC00A4D}" type="presParOf" srcId="{9902CBF0-A6B2-5443-A3AD-1DE78566D5B7}" destId="{976092E1-C447-F141-B1D9-9F668FAEECAC}" srcOrd="6" destOrd="0" presId="urn:microsoft.com/office/officeart/2005/8/layout/list1"/>
    <dgm:cxn modelId="{ACA436BA-C6A3-FD44-87DE-AC39F0D367FC}" type="presParOf" srcId="{9902CBF0-A6B2-5443-A3AD-1DE78566D5B7}" destId="{9B919301-B093-2540-A8CB-1BE9F484E894}" srcOrd="7" destOrd="0" presId="urn:microsoft.com/office/officeart/2005/8/layout/list1"/>
    <dgm:cxn modelId="{F3040B00-66C5-6343-B0EA-E8F093B473B8}" type="presParOf" srcId="{9902CBF0-A6B2-5443-A3AD-1DE78566D5B7}" destId="{60BD7353-69FE-8347-B14D-3542F08996D8}" srcOrd="8" destOrd="0" presId="urn:microsoft.com/office/officeart/2005/8/layout/list1"/>
    <dgm:cxn modelId="{86DF51D4-23B5-454D-8784-C1A89ACCE119}" type="presParOf" srcId="{60BD7353-69FE-8347-B14D-3542F08996D8}" destId="{905A2CB7-A04D-3E44-AFB0-D08B59B1A8D4}" srcOrd="0" destOrd="0" presId="urn:microsoft.com/office/officeart/2005/8/layout/list1"/>
    <dgm:cxn modelId="{B2F8F9B2-6EF6-8249-BB31-118D6DBA96EE}" type="presParOf" srcId="{60BD7353-69FE-8347-B14D-3542F08996D8}" destId="{03EA2B5E-297D-9C46-AFD4-A003A3F5000F}" srcOrd="1" destOrd="0" presId="urn:microsoft.com/office/officeart/2005/8/layout/list1"/>
    <dgm:cxn modelId="{3D373C54-7CC7-514E-965B-59C3D72C4F4E}" type="presParOf" srcId="{9902CBF0-A6B2-5443-A3AD-1DE78566D5B7}" destId="{FA540B44-2493-1745-9DE6-2960633D499E}" srcOrd="9" destOrd="0" presId="urn:microsoft.com/office/officeart/2005/8/layout/list1"/>
    <dgm:cxn modelId="{8906F206-BE80-E944-A862-21F761267499}" type="presParOf" srcId="{9902CBF0-A6B2-5443-A3AD-1DE78566D5B7}" destId="{51865768-E46E-544A-8069-F7BEA42BAB38}" srcOrd="10" destOrd="0" presId="urn:microsoft.com/office/officeart/2005/8/layout/list1"/>
    <dgm:cxn modelId="{134F8934-79B6-2445-BF0F-D1E926C25700}" type="presParOf" srcId="{9902CBF0-A6B2-5443-A3AD-1DE78566D5B7}" destId="{373B5C44-454A-004D-ADD7-B8994C80122B}" srcOrd="11" destOrd="0" presId="urn:microsoft.com/office/officeart/2005/8/layout/list1"/>
    <dgm:cxn modelId="{A8FEDBFA-897C-1F48-BA29-9E827DD3B122}" type="presParOf" srcId="{9902CBF0-A6B2-5443-A3AD-1DE78566D5B7}" destId="{9E2B826E-DEB2-C840-8C85-1D9EE9FDE74E}" srcOrd="12" destOrd="0" presId="urn:microsoft.com/office/officeart/2005/8/layout/list1"/>
    <dgm:cxn modelId="{EC5BDF36-A31D-CE48-9B68-FBFB223731F4}" type="presParOf" srcId="{9E2B826E-DEB2-C840-8C85-1D9EE9FDE74E}" destId="{1FC6D208-3EA8-6543-8C4F-A269F3B1B125}" srcOrd="0" destOrd="0" presId="urn:microsoft.com/office/officeart/2005/8/layout/list1"/>
    <dgm:cxn modelId="{3F8A6538-578F-7E40-9E06-91BC3D45F886}" type="presParOf" srcId="{9E2B826E-DEB2-C840-8C85-1D9EE9FDE74E}" destId="{58B32AF1-3577-9C43-AB8A-296F9198D408}" srcOrd="1" destOrd="0" presId="urn:microsoft.com/office/officeart/2005/8/layout/list1"/>
    <dgm:cxn modelId="{E56782CE-3B12-A94C-9EFD-34BB64C02706}" type="presParOf" srcId="{9902CBF0-A6B2-5443-A3AD-1DE78566D5B7}" destId="{EE3A2035-540D-4D4E-99F3-AD10F042D331}" srcOrd="13" destOrd="0" presId="urn:microsoft.com/office/officeart/2005/8/layout/list1"/>
    <dgm:cxn modelId="{CC5CD200-0CBE-0446-960A-E3F9AC7E5175}" type="presParOf" srcId="{9902CBF0-A6B2-5443-A3AD-1DE78566D5B7}" destId="{422DD4A6-C4F1-AE4B-AFD7-F51F1764B589}"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D19D27-8038-4017-B0ED-E93F41B91B9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7389950-FE5C-4B89-A011-09A41B6DB5C0}">
      <dgm:prSet/>
      <dgm:spPr/>
      <dgm:t>
        <a:bodyPr/>
        <a:lstStyle/>
        <a:p>
          <a:r>
            <a:rPr kumimoji="1" lang="zh-CN"/>
            <a:t>整数乘法</a:t>
          </a:r>
          <a:endParaRPr lang="en-US"/>
        </a:p>
      </dgm:t>
    </dgm:pt>
    <dgm:pt modelId="{B528BCE1-B8D4-4FAA-8A30-482B61BF8873}" cxnId="{47DA07B8-327B-40AC-A5F9-7B2CD9AAF5E9}" type="parTrans">
      <dgm:prSet/>
      <dgm:spPr/>
      <dgm:t>
        <a:bodyPr/>
        <a:lstStyle/>
        <a:p>
          <a:endParaRPr lang="en-US"/>
        </a:p>
      </dgm:t>
    </dgm:pt>
    <dgm:pt modelId="{CF5B89F7-FD25-41F3-8D7F-C4290AE60E3E}" cxnId="{47DA07B8-327B-40AC-A5F9-7B2CD9AAF5E9}" type="sibTrans">
      <dgm:prSet/>
      <dgm:spPr/>
      <dgm:t>
        <a:bodyPr/>
        <a:lstStyle/>
        <a:p>
          <a:endParaRPr lang="en-US"/>
        </a:p>
      </dgm:t>
    </dgm:pt>
    <dgm:pt modelId="{042BD52B-518D-46D5-ADDB-8D4BBF18B2D3}">
      <dgm:prSet/>
      <dgm:spPr/>
      <dgm:t>
        <a:bodyPr/>
        <a:lstStyle/>
        <a:p>
          <a:r>
            <a:rPr kumimoji="1" lang="en-US"/>
            <a:t>Karatsuba</a:t>
          </a:r>
          <a:r>
            <a:rPr kumimoji="1" lang="zh-CN"/>
            <a:t> 乘法</a:t>
          </a:r>
          <a:endParaRPr lang="en-US"/>
        </a:p>
      </dgm:t>
    </dgm:pt>
    <dgm:pt modelId="{BF7FE09B-1ECA-465F-9340-B612464F24B2}" cxnId="{F17A7AF1-9C03-4F8C-A8FE-3BAD59A8DD09}" type="parTrans">
      <dgm:prSet/>
      <dgm:spPr/>
      <dgm:t>
        <a:bodyPr/>
        <a:lstStyle/>
        <a:p>
          <a:endParaRPr lang="en-US"/>
        </a:p>
      </dgm:t>
    </dgm:pt>
    <dgm:pt modelId="{CCDF07EF-305B-4406-8DAB-90DFA2CF9803}" cxnId="{F17A7AF1-9C03-4F8C-A8FE-3BAD59A8DD09}" type="sibTrans">
      <dgm:prSet/>
      <dgm:spPr/>
      <dgm:t>
        <a:bodyPr/>
        <a:lstStyle/>
        <a:p>
          <a:endParaRPr lang="en-US"/>
        </a:p>
      </dgm:t>
    </dgm:pt>
    <dgm:pt modelId="{FC23FE11-F391-49A5-843C-3E73C71CCD09}">
      <dgm:prSet/>
      <dgm:spPr/>
      <dgm:t>
        <a:bodyPr/>
        <a:lstStyle/>
        <a:p>
          <a:r>
            <a:rPr kumimoji="1" lang="en-US" altLang="zh-CN" dirty="0" err="1"/>
            <a:t>Insertion</a:t>
          </a:r>
          <a:r>
            <a:rPr kumimoji="1" lang="en-US" dirty="0" err="1"/>
            <a:t>Sort</a:t>
          </a:r>
          <a:r>
            <a:rPr kumimoji="1" lang="zh-CN" dirty="0"/>
            <a:t>算法</a:t>
          </a:r>
          <a:endParaRPr lang="en-US" dirty="0"/>
        </a:p>
      </dgm:t>
    </dgm:pt>
    <dgm:pt modelId="{EFA1197C-36F4-43E0-991C-6E47C2218D0C}" cxnId="{4DFC29A3-DF86-482F-A08D-8813043A18CA}" type="parTrans">
      <dgm:prSet/>
      <dgm:spPr/>
      <dgm:t>
        <a:bodyPr/>
        <a:lstStyle/>
        <a:p>
          <a:endParaRPr lang="en-US"/>
        </a:p>
      </dgm:t>
    </dgm:pt>
    <dgm:pt modelId="{29C98AD0-C7DB-4000-9308-742FB44C03CF}" cxnId="{4DFC29A3-DF86-482F-A08D-8813043A18CA}" type="sibTrans">
      <dgm:prSet/>
      <dgm:spPr/>
      <dgm:t>
        <a:bodyPr/>
        <a:lstStyle/>
        <a:p>
          <a:endParaRPr lang="en-US"/>
        </a:p>
      </dgm:t>
    </dgm:pt>
    <dgm:pt modelId="{B02C6990-0244-4141-BEE1-6D2CC0CDCE33}">
      <dgm:prSet/>
      <dgm:spPr/>
      <dgm:t>
        <a:bodyPr/>
        <a:lstStyle/>
        <a:p>
          <a:r>
            <a:rPr kumimoji="1" lang="zh-CN" dirty="0"/>
            <a:t>算法</a:t>
          </a:r>
          <a:r>
            <a:rPr kumimoji="1" lang="zh-CN" altLang="en-US" dirty="0"/>
            <a:t>复杂度渐进性</a:t>
          </a:r>
          <a:r>
            <a:rPr kumimoji="1" lang="zh-CN" dirty="0"/>
            <a:t>分析</a:t>
          </a:r>
          <a:endParaRPr lang="en-US" dirty="0"/>
        </a:p>
      </dgm:t>
    </dgm:pt>
    <dgm:pt modelId="{CB9ED6B3-ABF0-499B-9A91-C7997A48FE17}" cxnId="{D72D683A-97A8-4E69-9EFA-CE4F5A6A8FC3}" type="parTrans">
      <dgm:prSet/>
      <dgm:spPr/>
      <dgm:t>
        <a:bodyPr/>
        <a:lstStyle/>
        <a:p>
          <a:endParaRPr lang="en-US"/>
        </a:p>
      </dgm:t>
    </dgm:pt>
    <dgm:pt modelId="{577C868C-38E3-4364-90B3-A18A060DF3B5}" cxnId="{D72D683A-97A8-4E69-9EFA-CE4F5A6A8FC3}" type="sibTrans">
      <dgm:prSet/>
      <dgm:spPr/>
      <dgm:t>
        <a:bodyPr/>
        <a:lstStyle/>
        <a:p>
          <a:endParaRPr lang="en-US"/>
        </a:p>
      </dgm:t>
    </dgm:pt>
    <dgm:pt modelId="{9902CBF0-A6B2-5443-A3AD-1DE78566D5B7}" type="pres">
      <dgm:prSet presAssocID="{96D19D27-8038-4017-B0ED-E93F41B91B91}" presName="linear" presStyleCnt="0">
        <dgm:presLayoutVars>
          <dgm:dir/>
          <dgm:animLvl val="lvl"/>
          <dgm:resizeHandles val="exact"/>
        </dgm:presLayoutVars>
      </dgm:prSet>
      <dgm:spPr/>
    </dgm:pt>
    <dgm:pt modelId="{E2B7E775-C96B-F941-AA81-E7E754F76A02}" type="pres">
      <dgm:prSet presAssocID="{47389950-FE5C-4B89-A011-09A41B6DB5C0}" presName="parentLin" presStyleCnt="0"/>
      <dgm:spPr/>
    </dgm:pt>
    <dgm:pt modelId="{0B35A3AF-7CE8-5B45-903D-0590E6AC3795}" type="pres">
      <dgm:prSet presAssocID="{47389950-FE5C-4B89-A011-09A41B6DB5C0}" presName="parentLeftMargin" presStyleLbl="node1" presStyleIdx="0" presStyleCnt="4"/>
      <dgm:spPr/>
    </dgm:pt>
    <dgm:pt modelId="{C494341B-4745-3142-B735-B197A8F67427}" type="pres">
      <dgm:prSet presAssocID="{47389950-FE5C-4B89-A011-09A41B6DB5C0}" presName="parentText" presStyleLbl="node1" presStyleIdx="0" presStyleCnt="4">
        <dgm:presLayoutVars>
          <dgm:chMax val="0"/>
          <dgm:bulletEnabled val="1"/>
        </dgm:presLayoutVars>
      </dgm:prSet>
      <dgm:spPr/>
    </dgm:pt>
    <dgm:pt modelId="{6C3ED594-1DD7-2042-A3F7-F94CA7773CE9}" type="pres">
      <dgm:prSet presAssocID="{47389950-FE5C-4B89-A011-09A41B6DB5C0}" presName="negativeSpace" presStyleCnt="0"/>
      <dgm:spPr/>
    </dgm:pt>
    <dgm:pt modelId="{7C35712F-8A16-4B49-B7D8-985A31C123A0}" type="pres">
      <dgm:prSet presAssocID="{47389950-FE5C-4B89-A011-09A41B6DB5C0}" presName="childText" presStyleLbl="conFgAcc1" presStyleIdx="0" presStyleCnt="4">
        <dgm:presLayoutVars>
          <dgm:bulletEnabled val="1"/>
        </dgm:presLayoutVars>
      </dgm:prSet>
      <dgm:spPr/>
    </dgm:pt>
    <dgm:pt modelId="{D6A29110-C0E1-964D-B9B8-8414CB889896}" type="pres">
      <dgm:prSet presAssocID="{CF5B89F7-FD25-41F3-8D7F-C4290AE60E3E}" presName="spaceBetweenRectangles" presStyleCnt="0"/>
      <dgm:spPr/>
    </dgm:pt>
    <dgm:pt modelId="{3E05F0FD-8392-C84E-A854-C25A125ABCEB}" type="pres">
      <dgm:prSet presAssocID="{042BD52B-518D-46D5-ADDB-8D4BBF18B2D3}" presName="parentLin" presStyleCnt="0"/>
      <dgm:spPr/>
    </dgm:pt>
    <dgm:pt modelId="{0A0342B8-F4C5-E242-AB54-D4890F0AAA99}" type="pres">
      <dgm:prSet presAssocID="{042BD52B-518D-46D5-ADDB-8D4BBF18B2D3}" presName="parentLeftMargin" presStyleLbl="node1" presStyleIdx="0" presStyleCnt="4"/>
      <dgm:spPr/>
    </dgm:pt>
    <dgm:pt modelId="{A3A86852-D009-EE4E-91DF-3209A3EEEC13}" type="pres">
      <dgm:prSet presAssocID="{042BD52B-518D-46D5-ADDB-8D4BBF18B2D3}" presName="parentText" presStyleLbl="node1" presStyleIdx="1" presStyleCnt="4">
        <dgm:presLayoutVars>
          <dgm:chMax val="0"/>
          <dgm:bulletEnabled val="1"/>
        </dgm:presLayoutVars>
      </dgm:prSet>
      <dgm:spPr/>
    </dgm:pt>
    <dgm:pt modelId="{65B447AB-A0BE-8B49-A54C-16F860401626}" type="pres">
      <dgm:prSet presAssocID="{042BD52B-518D-46D5-ADDB-8D4BBF18B2D3}" presName="negativeSpace" presStyleCnt="0"/>
      <dgm:spPr/>
    </dgm:pt>
    <dgm:pt modelId="{976092E1-C447-F141-B1D9-9F668FAEECAC}" type="pres">
      <dgm:prSet presAssocID="{042BD52B-518D-46D5-ADDB-8D4BBF18B2D3}" presName="childText" presStyleLbl="conFgAcc1" presStyleIdx="1" presStyleCnt="4">
        <dgm:presLayoutVars>
          <dgm:bulletEnabled val="1"/>
        </dgm:presLayoutVars>
      </dgm:prSet>
      <dgm:spPr/>
    </dgm:pt>
    <dgm:pt modelId="{9B919301-B093-2540-A8CB-1BE9F484E894}" type="pres">
      <dgm:prSet presAssocID="{CCDF07EF-305B-4406-8DAB-90DFA2CF9803}" presName="spaceBetweenRectangles" presStyleCnt="0"/>
      <dgm:spPr/>
    </dgm:pt>
    <dgm:pt modelId="{60BD7353-69FE-8347-B14D-3542F08996D8}" type="pres">
      <dgm:prSet presAssocID="{FC23FE11-F391-49A5-843C-3E73C71CCD09}" presName="parentLin" presStyleCnt="0"/>
      <dgm:spPr/>
    </dgm:pt>
    <dgm:pt modelId="{905A2CB7-A04D-3E44-AFB0-D08B59B1A8D4}" type="pres">
      <dgm:prSet presAssocID="{FC23FE11-F391-49A5-843C-3E73C71CCD09}" presName="parentLeftMargin" presStyleLbl="node1" presStyleIdx="1" presStyleCnt="4"/>
      <dgm:spPr/>
    </dgm:pt>
    <dgm:pt modelId="{03EA2B5E-297D-9C46-AFD4-A003A3F5000F}" type="pres">
      <dgm:prSet presAssocID="{FC23FE11-F391-49A5-843C-3E73C71CCD09}" presName="parentText" presStyleLbl="node1" presStyleIdx="2" presStyleCnt="4">
        <dgm:presLayoutVars>
          <dgm:chMax val="0"/>
          <dgm:bulletEnabled val="1"/>
        </dgm:presLayoutVars>
      </dgm:prSet>
      <dgm:spPr/>
    </dgm:pt>
    <dgm:pt modelId="{FA540B44-2493-1745-9DE6-2960633D499E}" type="pres">
      <dgm:prSet presAssocID="{FC23FE11-F391-49A5-843C-3E73C71CCD09}" presName="negativeSpace" presStyleCnt="0"/>
      <dgm:spPr/>
    </dgm:pt>
    <dgm:pt modelId="{51865768-E46E-544A-8069-F7BEA42BAB38}" type="pres">
      <dgm:prSet presAssocID="{FC23FE11-F391-49A5-843C-3E73C71CCD09}" presName="childText" presStyleLbl="conFgAcc1" presStyleIdx="2" presStyleCnt="4">
        <dgm:presLayoutVars>
          <dgm:bulletEnabled val="1"/>
        </dgm:presLayoutVars>
      </dgm:prSet>
      <dgm:spPr/>
    </dgm:pt>
    <dgm:pt modelId="{373B5C44-454A-004D-ADD7-B8994C80122B}" type="pres">
      <dgm:prSet presAssocID="{29C98AD0-C7DB-4000-9308-742FB44C03CF}" presName="spaceBetweenRectangles" presStyleCnt="0"/>
      <dgm:spPr/>
    </dgm:pt>
    <dgm:pt modelId="{9E2B826E-DEB2-C840-8C85-1D9EE9FDE74E}" type="pres">
      <dgm:prSet presAssocID="{B02C6990-0244-4141-BEE1-6D2CC0CDCE33}" presName="parentLin" presStyleCnt="0"/>
      <dgm:spPr/>
    </dgm:pt>
    <dgm:pt modelId="{1FC6D208-3EA8-6543-8C4F-A269F3B1B125}" type="pres">
      <dgm:prSet presAssocID="{B02C6990-0244-4141-BEE1-6D2CC0CDCE33}" presName="parentLeftMargin" presStyleLbl="node1" presStyleIdx="2" presStyleCnt="4"/>
      <dgm:spPr/>
    </dgm:pt>
    <dgm:pt modelId="{58B32AF1-3577-9C43-AB8A-296F9198D408}" type="pres">
      <dgm:prSet presAssocID="{B02C6990-0244-4141-BEE1-6D2CC0CDCE33}" presName="parentText" presStyleLbl="node1" presStyleIdx="3" presStyleCnt="4">
        <dgm:presLayoutVars>
          <dgm:chMax val="0"/>
          <dgm:bulletEnabled val="1"/>
        </dgm:presLayoutVars>
      </dgm:prSet>
      <dgm:spPr/>
    </dgm:pt>
    <dgm:pt modelId="{EE3A2035-540D-4D4E-99F3-AD10F042D331}" type="pres">
      <dgm:prSet presAssocID="{B02C6990-0244-4141-BEE1-6D2CC0CDCE33}" presName="negativeSpace" presStyleCnt="0"/>
      <dgm:spPr/>
    </dgm:pt>
    <dgm:pt modelId="{422DD4A6-C4F1-AE4B-AFD7-F51F1764B589}" type="pres">
      <dgm:prSet presAssocID="{B02C6990-0244-4141-BEE1-6D2CC0CDCE33}" presName="childText" presStyleLbl="conFgAcc1" presStyleIdx="3" presStyleCnt="4">
        <dgm:presLayoutVars>
          <dgm:bulletEnabled val="1"/>
        </dgm:presLayoutVars>
      </dgm:prSet>
      <dgm:spPr/>
    </dgm:pt>
  </dgm:ptLst>
  <dgm:cxnLst>
    <dgm:cxn modelId="{0F406D1E-3015-474E-B2A7-7AB6843DF046}" type="presOf" srcId="{B02C6990-0244-4141-BEE1-6D2CC0CDCE33}" destId="{58B32AF1-3577-9C43-AB8A-296F9198D408}" srcOrd="1" destOrd="0" presId="urn:microsoft.com/office/officeart/2005/8/layout/list1"/>
    <dgm:cxn modelId="{D72D683A-97A8-4E69-9EFA-CE4F5A6A8FC3}" srcId="{96D19D27-8038-4017-B0ED-E93F41B91B91}" destId="{B02C6990-0244-4141-BEE1-6D2CC0CDCE33}" srcOrd="3" destOrd="0" parTransId="{CB9ED6B3-ABF0-499B-9A91-C7997A48FE17}" sibTransId="{577C868C-38E3-4364-90B3-A18A060DF3B5}"/>
    <dgm:cxn modelId="{F0ED3752-D407-1D40-9C50-399A5D9103EE}" type="presOf" srcId="{FC23FE11-F391-49A5-843C-3E73C71CCD09}" destId="{905A2CB7-A04D-3E44-AFB0-D08B59B1A8D4}" srcOrd="0" destOrd="0" presId="urn:microsoft.com/office/officeart/2005/8/layout/list1"/>
    <dgm:cxn modelId="{4536E163-CC73-F641-B07E-C5F5775274EC}" type="presOf" srcId="{47389950-FE5C-4B89-A011-09A41B6DB5C0}" destId="{C494341B-4745-3142-B735-B197A8F67427}" srcOrd="1" destOrd="0" presId="urn:microsoft.com/office/officeart/2005/8/layout/list1"/>
    <dgm:cxn modelId="{E7200672-8023-6844-A345-EA297E926A5A}" type="presOf" srcId="{FC23FE11-F391-49A5-843C-3E73C71CCD09}" destId="{03EA2B5E-297D-9C46-AFD4-A003A3F5000F}" srcOrd="1" destOrd="0" presId="urn:microsoft.com/office/officeart/2005/8/layout/list1"/>
    <dgm:cxn modelId="{6A80E172-38B0-C243-A5CE-D353355CFEFC}" type="presOf" srcId="{042BD52B-518D-46D5-ADDB-8D4BBF18B2D3}" destId="{0A0342B8-F4C5-E242-AB54-D4890F0AAA99}" srcOrd="0" destOrd="0" presId="urn:microsoft.com/office/officeart/2005/8/layout/list1"/>
    <dgm:cxn modelId="{58A5CA8B-F6DB-8D44-A613-7E038D85DBB5}" type="presOf" srcId="{96D19D27-8038-4017-B0ED-E93F41B91B91}" destId="{9902CBF0-A6B2-5443-A3AD-1DE78566D5B7}" srcOrd="0" destOrd="0" presId="urn:microsoft.com/office/officeart/2005/8/layout/list1"/>
    <dgm:cxn modelId="{4DFC29A3-DF86-482F-A08D-8813043A18CA}" srcId="{96D19D27-8038-4017-B0ED-E93F41B91B91}" destId="{FC23FE11-F391-49A5-843C-3E73C71CCD09}" srcOrd="2" destOrd="0" parTransId="{EFA1197C-36F4-43E0-991C-6E47C2218D0C}" sibTransId="{29C98AD0-C7DB-4000-9308-742FB44C03CF}"/>
    <dgm:cxn modelId="{244107AE-0987-8C4A-97F1-239C9CB95F9E}" type="presOf" srcId="{B02C6990-0244-4141-BEE1-6D2CC0CDCE33}" destId="{1FC6D208-3EA8-6543-8C4F-A269F3B1B125}" srcOrd="0" destOrd="0" presId="urn:microsoft.com/office/officeart/2005/8/layout/list1"/>
    <dgm:cxn modelId="{47DA07B8-327B-40AC-A5F9-7B2CD9AAF5E9}" srcId="{96D19D27-8038-4017-B0ED-E93F41B91B91}" destId="{47389950-FE5C-4B89-A011-09A41B6DB5C0}" srcOrd="0" destOrd="0" parTransId="{B528BCE1-B8D4-4FAA-8A30-482B61BF8873}" sibTransId="{CF5B89F7-FD25-41F3-8D7F-C4290AE60E3E}"/>
    <dgm:cxn modelId="{094EBEC5-D22A-4349-8272-E9D5F92800CA}" type="presOf" srcId="{042BD52B-518D-46D5-ADDB-8D4BBF18B2D3}" destId="{A3A86852-D009-EE4E-91DF-3209A3EEEC13}" srcOrd="1" destOrd="0" presId="urn:microsoft.com/office/officeart/2005/8/layout/list1"/>
    <dgm:cxn modelId="{37E061E5-73EB-7A40-ACF8-29F2B46A90C0}" type="presOf" srcId="{47389950-FE5C-4B89-A011-09A41B6DB5C0}" destId="{0B35A3AF-7CE8-5B45-903D-0590E6AC3795}" srcOrd="0" destOrd="0" presId="urn:microsoft.com/office/officeart/2005/8/layout/list1"/>
    <dgm:cxn modelId="{F17A7AF1-9C03-4F8C-A8FE-3BAD59A8DD09}" srcId="{96D19D27-8038-4017-B0ED-E93F41B91B91}" destId="{042BD52B-518D-46D5-ADDB-8D4BBF18B2D3}" srcOrd="1" destOrd="0" parTransId="{BF7FE09B-1ECA-465F-9340-B612464F24B2}" sibTransId="{CCDF07EF-305B-4406-8DAB-90DFA2CF9803}"/>
    <dgm:cxn modelId="{A7B74B3E-3940-D941-BB3E-5FF9416C9352}" type="presParOf" srcId="{9902CBF0-A6B2-5443-A3AD-1DE78566D5B7}" destId="{E2B7E775-C96B-F941-AA81-E7E754F76A02}" srcOrd="0" destOrd="0" presId="urn:microsoft.com/office/officeart/2005/8/layout/list1"/>
    <dgm:cxn modelId="{142DE4A4-D6C0-204B-8F54-0079648FA30C}" type="presParOf" srcId="{E2B7E775-C96B-F941-AA81-E7E754F76A02}" destId="{0B35A3AF-7CE8-5B45-903D-0590E6AC3795}" srcOrd="0" destOrd="0" presId="urn:microsoft.com/office/officeart/2005/8/layout/list1"/>
    <dgm:cxn modelId="{1B0DFE70-4404-AC46-B3D3-597868A81A8E}" type="presParOf" srcId="{E2B7E775-C96B-F941-AA81-E7E754F76A02}" destId="{C494341B-4745-3142-B735-B197A8F67427}" srcOrd="1" destOrd="0" presId="urn:microsoft.com/office/officeart/2005/8/layout/list1"/>
    <dgm:cxn modelId="{18D7A71E-C521-ED4D-8470-346A9BDFA0C0}" type="presParOf" srcId="{9902CBF0-A6B2-5443-A3AD-1DE78566D5B7}" destId="{6C3ED594-1DD7-2042-A3F7-F94CA7773CE9}" srcOrd="1" destOrd="0" presId="urn:microsoft.com/office/officeart/2005/8/layout/list1"/>
    <dgm:cxn modelId="{09388EC8-1C50-8047-A1A9-44FB757BBEB5}" type="presParOf" srcId="{9902CBF0-A6B2-5443-A3AD-1DE78566D5B7}" destId="{7C35712F-8A16-4B49-B7D8-985A31C123A0}" srcOrd="2" destOrd="0" presId="urn:microsoft.com/office/officeart/2005/8/layout/list1"/>
    <dgm:cxn modelId="{CA43443B-230C-2F47-A984-DF1EA0A5B63C}" type="presParOf" srcId="{9902CBF0-A6B2-5443-A3AD-1DE78566D5B7}" destId="{D6A29110-C0E1-964D-B9B8-8414CB889896}" srcOrd="3" destOrd="0" presId="urn:microsoft.com/office/officeart/2005/8/layout/list1"/>
    <dgm:cxn modelId="{437F366D-8ED6-FD4B-BFC8-65DF4EAB61E8}" type="presParOf" srcId="{9902CBF0-A6B2-5443-A3AD-1DE78566D5B7}" destId="{3E05F0FD-8392-C84E-A854-C25A125ABCEB}" srcOrd="4" destOrd="0" presId="urn:microsoft.com/office/officeart/2005/8/layout/list1"/>
    <dgm:cxn modelId="{C1B07C00-4825-6648-B67C-EB655351F575}" type="presParOf" srcId="{3E05F0FD-8392-C84E-A854-C25A125ABCEB}" destId="{0A0342B8-F4C5-E242-AB54-D4890F0AAA99}" srcOrd="0" destOrd="0" presId="urn:microsoft.com/office/officeart/2005/8/layout/list1"/>
    <dgm:cxn modelId="{6A6D09AB-9FF0-8A48-A706-65695E7C5578}" type="presParOf" srcId="{3E05F0FD-8392-C84E-A854-C25A125ABCEB}" destId="{A3A86852-D009-EE4E-91DF-3209A3EEEC13}" srcOrd="1" destOrd="0" presId="urn:microsoft.com/office/officeart/2005/8/layout/list1"/>
    <dgm:cxn modelId="{167EC593-6679-B24B-B390-10C094FC822B}" type="presParOf" srcId="{9902CBF0-A6B2-5443-A3AD-1DE78566D5B7}" destId="{65B447AB-A0BE-8B49-A54C-16F860401626}" srcOrd="5" destOrd="0" presId="urn:microsoft.com/office/officeart/2005/8/layout/list1"/>
    <dgm:cxn modelId="{5F13AB25-9542-C94F-B991-72AFFCC00A4D}" type="presParOf" srcId="{9902CBF0-A6B2-5443-A3AD-1DE78566D5B7}" destId="{976092E1-C447-F141-B1D9-9F668FAEECAC}" srcOrd="6" destOrd="0" presId="urn:microsoft.com/office/officeart/2005/8/layout/list1"/>
    <dgm:cxn modelId="{ACA436BA-C6A3-FD44-87DE-AC39F0D367FC}" type="presParOf" srcId="{9902CBF0-A6B2-5443-A3AD-1DE78566D5B7}" destId="{9B919301-B093-2540-A8CB-1BE9F484E894}" srcOrd="7" destOrd="0" presId="urn:microsoft.com/office/officeart/2005/8/layout/list1"/>
    <dgm:cxn modelId="{F3040B00-66C5-6343-B0EA-E8F093B473B8}" type="presParOf" srcId="{9902CBF0-A6B2-5443-A3AD-1DE78566D5B7}" destId="{60BD7353-69FE-8347-B14D-3542F08996D8}" srcOrd="8" destOrd="0" presId="urn:microsoft.com/office/officeart/2005/8/layout/list1"/>
    <dgm:cxn modelId="{86DF51D4-23B5-454D-8784-C1A89ACCE119}" type="presParOf" srcId="{60BD7353-69FE-8347-B14D-3542F08996D8}" destId="{905A2CB7-A04D-3E44-AFB0-D08B59B1A8D4}" srcOrd="0" destOrd="0" presId="urn:microsoft.com/office/officeart/2005/8/layout/list1"/>
    <dgm:cxn modelId="{B2F8F9B2-6EF6-8249-BB31-118D6DBA96EE}" type="presParOf" srcId="{60BD7353-69FE-8347-B14D-3542F08996D8}" destId="{03EA2B5E-297D-9C46-AFD4-A003A3F5000F}" srcOrd="1" destOrd="0" presId="urn:microsoft.com/office/officeart/2005/8/layout/list1"/>
    <dgm:cxn modelId="{3D373C54-7CC7-514E-965B-59C3D72C4F4E}" type="presParOf" srcId="{9902CBF0-A6B2-5443-A3AD-1DE78566D5B7}" destId="{FA540B44-2493-1745-9DE6-2960633D499E}" srcOrd="9" destOrd="0" presId="urn:microsoft.com/office/officeart/2005/8/layout/list1"/>
    <dgm:cxn modelId="{8906F206-BE80-E944-A862-21F761267499}" type="presParOf" srcId="{9902CBF0-A6B2-5443-A3AD-1DE78566D5B7}" destId="{51865768-E46E-544A-8069-F7BEA42BAB38}" srcOrd="10" destOrd="0" presId="urn:microsoft.com/office/officeart/2005/8/layout/list1"/>
    <dgm:cxn modelId="{134F8934-79B6-2445-BF0F-D1E926C25700}" type="presParOf" srcId="{9902CBF0-A6B2-5443-A3AD-1DE78566D5B7}" destId="{373B5C44-454A-004D-ADD7-B8994C80122B}" srcOrd="11" destOrd="0" presId="urn:microsoft.com/office/officeart/2005/8/layout/list1"/>
    <dgm:cxn modelId="{A8FEDBFA-897C-1F48-BA29-9E827DD3B122}" type="presParOf" srcId="{9902CBF0-A6B2-5443-A3AD-1DE78566D5B7}" destId="{9E2B826E-DEB2-C840-8C85-1D9EE9FDE74E}" srcOrd="12" destOrd="0" presId="urn:microsoft.com/office/officeart/2005/8/layout/list1"/>
    <dgm:cxn modelId="{EC5BDF36-A31D-CE48-9B68-FBFB223731F4}" type="presParOf" srcId="{9E2B826E-DEB2-C840-8C85-1D9EE9FDE74E}" destId="{1FC6D208-3EA8-6543-8C4F-A269F3B1B125}" srcOrd="0" destOrd="0" presId="urn:microsoft.com/office/officeart/2005/8/layout/list1"/>
    <dgm:cxn modelId="{3F8A6538-578F-7E40-9E06-91BC3D45F886}" type="presParOf" srcId="{9E2B826E-DEB2-C840-8C85-1D9EE9FDE74E}" destId="{58B32AF1-3577-9C43-AB8A-296F9198D408}" srcOrd="1" destOrd="0" presId="urn:microsoft.com/office/officeart/2005/8/layout/list1"/>
    <dgm:cxn modelId="{E56782CE-3B12-A94C-9EFD-34BB64C02706}" type="presParOf" srcId="{9902CBF0-A6B2-5443-A3AD-1DE78566D5B7}" destId="{EE3A2035-540D-4D4E-99F3-AD10F042D331}" srcOrd="13" destOrd="0" presId="urn:microsoft.com/office/officeart/2005/8/layout/list1"/>
    <dgm:cxn modelId="{CC5CD200-0CBE-0446-960A-E3F9AC7E5175}" type="presParOf" srcId="{9902CBF0-A6B2-5443-A3AD-1DE78566D5B7}" destId="{422DD4A6-C4F1-AE4B-AFD7-F51F1764B589}"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D19D27-8038-4017-B0ED-E93F41B91B9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7389950-FE5C-4B89-A011-09A41B6DB5C0}">
      <dgm:prSet/>
      <dgm:spPr/>
      <dgm:t>
        <a:bodyPr/>
        <a:lstStyle/>
        <a:p>
          <a:r>
            <a:rPr kumimoji="1" lang="zh-CN"/>
            <a:t>整数乘法</a:t>
          </a:r>
          <a:endParaRPr lang="en-US"/>
        </a:p>
      </dgm:t>
    </dgm:pt>
    <dgm:pt modelId="{B528BCE1-B8D4-4FAA-8A30-482B61BF8873}" cxnId="{47DA07B8-327B-40AC-A5F9-7B2CD9AAF5E9}" type="parTrans">
      <dgm:prSet/>
      <dgm:spPr/>
      <dgm:t>
        <a:bodyPr/>
        <a:lstStyle/>
        <a:p>
          <a:endParaRPr lang="en-US"/>
        </a:p>
      </dgm:t>
    </dgm:pt>
    <dgm:pt modelId="{CF5B89F7-FD25-41F3-8D7F-C4290AE60E3E}" cxnId="{47DA07B8-327B-40AC-A5F9-7B2CD9AAF5E9}" type="sibTrans">
      <dgm:prSet/>
      <dgm:spPr/>
      <dgm:t>
        <a:bodyPr/>
        <a:lstStyle/>
        <a:p>
          <a:endParaRPr lang="en-US"/>
        </a:p>
      </dgm:t>
    </dgm:pt>
    <dgm:pt modelId="{042BD52B-518D-46D5-ADDB-8D4BBF18B2D3}">
      <dgm:prSet/>
      <dgm:spPr/>
      <dgm:t>
        <a:bodyPr/>
        <a:lstStyle/>
        <a:p>
          <a:r>
            <a:rPr kumimoji="1" lang="en-US"/>
            <a:t>Karatsuba</a:t>
          </a:r>
          <a:r>
            <a:rPr kumimoji="1" lang="zh-CN"/>
            <a:t> 乘法</a:t>
          </a:r>
          <a:endParaRPr lang="en-US"/>
        </a:p>
      </dgm:t>
    </dgm:pt>
    <dgm:pt modelId="{BF7FE09B-1ECA-465F-9340-B612464F24B2}" cxnId="{F17A7AF1-9C03-4F8C-A8FE-3BAD59A8DD09}" type="parTrans">
      <dgm:prSet/>
      <dgm:spPr/>
      <dgm:t>
        <a:bodyPr/>
        <a:lstStyle/>
        <a:p>
          <a:endParaRPr lang="en-US"/>
        </a:p>
      </dgm:t>
    </dgm:pt>
    <dgm:pt modelId="{CCDF07EF-305B-4406-8DAB-90DFA2CF9803}" cxnId="{F17A7AF1-9C03-4F8C-A8FE-3BAD59A8DD09}" type="sibTrans">
      <dgm:prSet/>
      <dgm:spPr/>
      <dgm:t>
        <a:bodyPr/>
        <a:lstStyle/>
        <a:p>
          <a:endParaRPr lang="en-US"/>
        </a:p>
      </dgm:t>
    </dgm:pt>
    <dgm:pt modelId="{FC23FE11-F391-49A5-843C-3E73C71CCD09}">
      <dgm:prSet/>
      <dgm:spPr/>
      <dgm:t>
        <a:bodyPr/>
        <a:lstStyle/>
        <a:p>
          <a:r>
            <a:rPr kumimoji="1" lang="en-US" altLang="zh-CN" dirty="0" err="1"/>
            <a:t>Insertion</a:t>
          </a:r>
          <a:r>
            <a:rPr kumimoji="1" lang="en-US" dirty="0" err="1"/>
            <a:t>Sort</a:t>
          </a:r>
          <a:r>
            <a:rPr kumimoji="1" lang="zh-CN" dirty="0"/>
            <a:t>算法</a:t>
          </a:r>
          <a:endParaRPr lang="en-US" dirty="0"/>
        </a:p>
      </dgm:t>
    </dgm:pt>
    <dgm:pt modelId="{EFA1197C-36F4-43E0-991C-6E47C2218D0C}" cxnId="{4DFC29A3-DF86-482F-A08D-8813043A18CA}" type="parTrans">
      <dgm:prSet/>
      <dgm:spPr/>
      <dgm:t>
        <a:bodyPr/>
        <a:lstStyle/>
        <a:p>
          <a:endParaRPr lang="en-US"/>
        </a:p>
      </dgm:t>
    </dgm:pt>
    <dgm:pt modelId="{29C98AD0-C7DB-4000-9308-742FB44C03CF}" cxnId="{4DFC29A3-DF86-482F-A08D-8813043A18CA}" type="sibTrans">
      <dgm:prSet/>
      <dgm:spPr/>
      <dgm:t>
        <a:bodyPr/>
        <a:lstStyle/>
        <a:p>
          <a:endParaRPr lang="en-US"/>
        </a:p>
      </dgm:t>
    </dgm:pt>
    <dgm:pt modelId="{B02C6990-0244-4141-BEE1-6D2CC0CDCE33}">
      <dgm:prSet/>
      <dgm:spPr/>
      <dgm:t>
        <a:bodyPr/>
        <a:lstStyle/>
        <a:p>
          <a:r>
            <a:rPr kumimoji="1" lang="zh-CN" dirty="0"/>
            <a:t>算法</a:t>
          </a:r>
          <a:r>
            <a:rPr kumimoji="1" lang="zh-CN" altLang="en-US" dirty="0"/>
            <a:t>复杂度渐进性</a:t>
          </a:r>
          <a:r>
            <a:rPr kumimoji="1" lang="zh-CN" dirty="0"/>
            <a:t>分析</a:t>
          </a:r>
          <a:endParaRPr lang="en-US" dirty="0"/>
        </a:p>
      </dgm:t>
    </dgm:pt>
    <dgm:pt modelId="{CB9ED6B3-ABF0-499B-9A91-C7997A48FE17}" cxnId="{D72D683A-97A8-4E69-9EFA-CE4F5A6A8FC3}" type="parTrans">
      <dgm:prSet/>
      <dgm:spPr/>
      <dgm:t>
        <a:bodyPr/>
        <a:lstStyle/>
        <a:p>
          <a:endParaRPr lang="en-US"/>
        </a:p>
      </dgm:t>
    </dgm:pt>
    <dgm:pt modelId="{577C868C-38E3-4364-90B3-A18A060DF3B5}" cxnId="{D72D683A-97A8-4E69-9EFA-CE4F5A6A8FC3}" type="sibTrans">
      <dgm:prSet/>
      <dgm:spPr/>
      <dgm:t>
        <a:bodyPr/>
        <a:lstStyle/>
        <a:p>
          <a:endParaRPr lang="en-US"/>
        </a:p>
      </dgm:t>
    </dgm:pt>
    <dgm:pt modelId="{9902CBF0-A6B2-5443-A3AD-1DE78566D5B7}" type="pres">
      <dgm:prSet presAssocID="{96D19D27-8038-4017-B0ED-E93F41B91B91}" presName="linear" presStyleCnt="0">
        <dgm:presLayoutVars>
          <dgm:dir/>
          <dgm:animLvl val="lvl"/>
          <dgm:resizeHandles val="exact"/>
        </dgm:presLayoutVars>
      </dgm:prSet>
      <dgm:spPr/>
    </dgm:pt>
    <dgm:pt modelId="{E2B7E775-C96B-F941-AA81-E7E754F76A02}" type="pres">
      <dgm:prSet presAssocID="{47389950-FE5C-4B89-A011-09A41B6DB5C0}" presName="parentLin" presStyleCnt="0"/>
      <dgm:spPr/>
    </dgm:pt>
    <dgm:pt modelId="{0B35A3AF-7CE8-5B45-903D-0590E6AC3795}" type="pres">
      <dgm:prSet presAssocID="{47389950-FE5C-4B89-A011-09A41B6DB5C0}" presName="parentLeftMargin" presStyleLbl="node1" presStyleIdx="0" presStyleCnt="4"/>
      <dgm:spPr/>
    </dgm:pt>
    <dgm:pt modelId="{C494341B-4745-3142-B735-B197A8F67427}" type="pres">
      <dgm:prSet presAssocID="{47389950-FE5C-4B89-A011-09A41B6DB5C0}" presName="parentText" presStyleLbl="node1" presStyleIdx="0" presStyleCnt="4">
        <dgm:presLayoutVars>
          <dgm:chMax val="0"/>
          <dgm:bulletEnabled val="1"/>
        </dgm:presLayoutVars>
      </dgm:prSet>
      <dgm:spPr/>
    </dgm:pt>
    <dgm:pt modelId="{6C3ED594-1DD7-2042-A3F7-F94CA7773CE9}" type="pres">
      <dgm:prSet presAssocID="{47389950-FE5C-4B89-A011-09A41B6DB5C0}" presName="negativeSpace" presStyleCnt="0"/>
      <dgm:spPr/>
    </dgm:pt>
    <dgm:pt modelId="{7C35712F-8A16-4B49-B7D8-985A31C123A0}" type="pres">
      <dgm:prSet presAssocID="{47389950-FE5C-4B89-A011-09A41B6DB5C0}" presName="childText" presStyleLbl="conFgAcc1" presStyleIdx="0" presStyleCnt="4">
        <dgm:presLayoutVars>
          <dgm:bulletEnabled val="1"/>
        </dgm:presLayoutVars>
      </dgm:prSet>
      <dgm:spPr/>
    </dgm:pt>
    <dgm:pt modelId="{D6A29110-C0E1-964D-B9B8-8414CB889896}" type="pres">
      <dgm:prSet presAssocID="{CF5B89F7-FD25-41F3-8D7F-C4290AE60E3E}" presName="spaceBetweenRectangles" presStyleCnt="0"/>
      <dgm:spPr/>
    </dgm:pt>
    <dgm:pt modelId="{3E05F0FD-8392-C84E-A854-C25A125ABCEB}" type="pres">
      <dgm:prSet presAssocID="{042BD52B-518D-46D5-ADDB-8D4BBF18B2D3}" presName="parentLin" presStyleCnt="0"/>
      <dgm:spPr/>
    </dgm:pt>
    <dgm:pt modelId="{0A0342B8-F4C5-E242-AB54-D4890F0AAA99}" type="pres">
      <dgm:prSet presAssocID="{042BD52B-518D-46D5-ADDB-8D4BBF18B2D3}" presName="parentLeftMargin" presStyleLbl="node1" presStyleIdx="0" presStyleCnt="4"/>
      <dgm:spPr/>
    </dgm:pt>
    <dgm:pt modelId="{A3A86852-D009-EE4E-91DF-3209A3EEEC13}" type="pres">
      <dgm:prSet presAssocID="{042BD52B-518D-46D5-ADDB-8D4BBF18B2D3}" presName="parentText" presStyleLbl="node1" presStyleIdx="1" presStyleCnt="4">
        <dgm:presLayoutVars>
          <dgm:chMax val="0"/>
          <dgm:bulletEnabled val="1"/>
        </dgm:presLayoutVars>
      </dgm:prSet>
      <dgm:spPr/>
    </dgm:pt>
    <dgm:pt modelId="{65B447AB-A0BE-8B49-A54C-16F860401626}" type="pres">
      <dgm:prSet presAssocID="{042BD52B-518D-46D5-ADDB-8D4BBF18B2D3}" presName="negativeSpace" presStyleCnt="0"/>
      <dgm:spPr/>
    </dgm:pt>
    <dgm:pt modelId="{976092E1-C447-F141-B1D9-9F668FAEECAC}" type="pres">
      <dgm:prSet presAssocID="{042BD52B-518D-46D5-ADDB-8D4BBF18B2D3}" presName="childText" presStyleLbl="conFgAcc1" presStyleIdx="1" presStyleCnt="4">
        <dgm:presLayoutVars>
          <dgm:bulletEnabled val="1"/>
        </dgm:presLayoutVars>
      </dgm:prSet>
      <dgm:spPr/>
    </dgm:pt>
    <dgm:pt modelId="{9B919301-B093-2540-A8CB-1BE9F484E894}" type="pres">
      <dgm:prSet presAssocID="{CCDF07EF-305B-4406-8DAB-90DFA2CF9803}" presName="spaceBetweenRectangles" presStyleCnt="0"/>
      <dgm:spPr/>
    </dgm:pt>
    <dgm:pt modelId="{60BD7353-69FE-8347-B14D-3542F08996D8}" type="pres">
      <dgm:prSet presAssocID="{FC23FE11-F391-49A5-843C-3E73C71CCD09}" presName="parentLin" presStyleCnt="0"/>
      <dgm:spPr/>
    </dgm:pt>
    <dgm:pt modelId="{905A2CB7-A04D-3E44-AFB0-D08B59B1A8D4}" type="pres">
      <dgm:prSet presAssocID="{FC23FE11-F391-49A5-843C-3E73C71CCD09}" presName="parentLeftMargin" presStyleLbl="node1" presStyleIdx="1" presStyleCnt="4"/>
      <dgm:spPr/>
    </dgm:pt>
    <dgm:pt modelId="{03EA2B5E-297D-9C46-AFD4-A003A3F5000F}" type="pres">
      <dgm:prSet presAssocID="{FC23FE11-F391-49A5-843C-3E73C71CCD09}" presName="parentText" presStyleLbl="node1" presStyleIdx="2" presStyleCnt="4">
        <dgm:presLayoutVars>
          <dgm:chMax val="0"/>
          <dgm:bulletEnabled val="1"/>
        </dgm:presLayoutVars>
      </dgm:prSet>
      <dgm:spPr/>
    </dgm:pt>
    <dgm:pt modelId="{FA540B44-2493-1745-9DE6-2960633D499E}" type="pres">
      <dgm:prSet presAssocID="{FC23FE11-F391-49A5-843C-3E73C71CCD09}" presName="negativeSpace" presStyleCnt="0"/>
      <dgm:spPr/>
    </dgm:pt>
    <dgm:pt modelId="{51865768-E46E-544A-8069-F7BEA42BAB38}" type="pres">
      <dgm:prSet presAssocID="{FC23FE11-F391-49A5-843C-3E73C71CCD09}" presName="childText" presStyleLbl="conFgAcc1" presStyleIdx="2" presStyleCnt="4">
        <dgm:presLayoutVars>
          <dgm:bulletEnabled val="1"/>
        </dgm:presLayoutVars>
      </dgm:prSet>
      <dgm:spPr/>
    </dgm:pt>
    <dgm:pt modelId="{373B5C44-454A-004D-ADD7-B8994C80122B}" type="pres">
      <dgm:prSet presAssocID="{29C98AD0-C7DB-4000-9308-742FB44C03CF}" presName="spaceBetweenRectangles" presStyleCnt="0"/>
      <dgm:spPr/>
    </dgm:pt>
    <dgm:pt modelId="{9E2B826E-DEB2-C840-8C85-1D9EE9FDE74E}" type="pres">
      <dgm:prSet presAssocID="{B02C6990-0244-4141-BEE1-6D2CC0CDCE33}" presName="parentLin" presStyleCnt="0"/>
      <dgm:spPr/>
    </dgm:pt>
    <dgm:pt modelId="{1FC6D208-3EA8-6543-8C4F-A269F3B1B125}" type="pres">
      <dgm:prSet presAssocID="{B02C6990-0244-4141-BEE1-6D2CC0CDCE33}" presName="parentLeftMargin" presStyleLbl="node1" presStyleIdx="2" presStyleCnt="4"/>
      <dgm:spPr/>
    </dgm:pt>
    <dgm:pt modelId="{58B32AF1-3577-9C43-AB8A-296F9198D408}" type="pres">
      <dgm:prSet presAssocID="{B02C6990-0244-4141-BEE1-6D2CC0CDCE33}" presName="parentText" presStyleLbl="node1" presStyleIdx="3" presStyleCnt="4">
        <dgm:presLayoutVars>
          <dgm:chMax val="0"/>
          <dgm:bulletEnabled val="1"/>
        </dgm:presLayoutVars>
      </dgm:prSet>
      <dgm:spPr/>
    </dgm:pt>
    <dgm:pt modelId="{EE3A2035-540D-4D4E-99F3-AD10F042D331}" type="pres">
      <dgm:prSet presAssocID="{B02C6990-0244-4141-BEE1-6D2CC0CDCE33}" presName="negativeSpace" presStyleCnt="0"/>
      <dgm:spPr/>
    </dgm:pt>
    <dgm:pt modelId="{422DD4A6-C4F1-AE4B-AFD7-F51F1764B589}" type="pres">
      <dgm:prSet presAssocID="{B02C6990-0244-4141-BEE1-6D2CC0CDCE33}" presName="childText" presStyleLbl="conFgAcc1" presStyleIdx="3" presStyleCnt="4">
        <dgm:presLayoutVars>
          <dgm:bulletEnabled val="1"/>
        </dgm:presLayoutVars>
      </dgm:prSet>
      <dgm:spPr/>
    </dgm:pt>
  </dgm:ptLst>
  <dgm:cxnLst>
    <dgm:cxn modelId="{0F406D1E-3015-474E-B2A7-7AB6843DF046}" type="presOf" srcId="{B02C6990-0244-4141-BEE1-6D2CC0CDCE33}" destId="{58B32AF1-3577-9C43-AB8A-296F9198D408}" srcOrd="1" destOrd="0" presId="urn:microsoft.com/office/officeart/2005/8/layout/list1"/>
    <dgm:cxn modelId="{D72D683A-97A8-4E69-9EFA-CE4F5A6A8FC3}" srcId="{96D19D27-8038-4017-B0ED-E93F41B91B91}" destId="{B02C6990-0244-4141-BEE1-6D2CC0CDCE33}" srcOrd="3" destOrd="0" parTransId="{CB9ED6B3-ABF0-499B-9A91-C7997A48FE17}" sibTransId="{577C868C-38E3-4364-90B3-A18A060DF3B5}"/>
    <dgm:cxn modelId="{F0ED3752-D407-1D40-9C50-399A5D9103EE}" type="presOf" srcId="{FC23FE11-F391-49A5-843C-3E73C71CCD09}" destId="{905A2CB7-A04D-3E44-AFB0-D08B59B1A8D4}" srcOrd="0" destOrd="0" presId="urn:microsoft.com/office/officeart/2005/8/layout/list1"/>
    <dgm:cxn modelId="{4536E163-CC73-F641-B07E-C5F5775274EC}" type="presOf" srcId="{47389950-FE5C-4B89-A011-09A41B6DB5C0}" destId="{C494341B-4745-3142-B735-B197A8F67427}" srcOrd="1" destOrd="0" presId="urn:microsoft.com/office/officeart/2005/8/layout/list1"/>
    <dgm:cxn modelId="{E7200672-8023-6844-A345-EA297E926A5A}" type="presOf" srcId="{FC23FE11-F391-49A5-843C-3E73C71CCD09}" destId="{03EA2B5E-297D-9C46-AFD4-A003A3F5000F}" srcOrd="1" destOrd="0" presId="urn:microsoft.com/office/officeart/2005/8/layout/list1"/>
    <dgm:cxn modelId="{6A80E172-38B0-C243-A5CE-D353355CFEFC}" type="presOf" srcId="{042BD52B-518D-46D5-ADDB-8D4BBF18B2D3}" destId="{0A0342B8-F4C5-E242-AB54-D4890F0AAA99}" srcOrd="0" destOrd="0" presId="urn:microsoft.com/office/officeart/2005/8/layout/list1"/>
    <dgm:cxn modelId="{58A5CA8B-F6DB-8D44-A613-7E038D85DBB5}" type="presOf" srcId="{96D19D27-8038-4017-B0ED-E93F41B91B91}" destId="{9902CBF0-A6B2-5443-A3AD-1DE78566D5B7}" srcOrd="0" destOrd="0" presId="urn:microsoft.com/office/officeart/2005/8/layout/list1"/>
    <dgm:cxn modelId="{4DFC29A3-DF86-482F-A08D-8813043A18CA}" srcId="{96D19D27-8038-4017-B0ED-E93F41B91B91}" destId="{FC23FE11-F391-49A5-843C-3E73C71CCD09}" srcOrd="2" destOrd="0" parTransId="{EFA1197C-36F4-43E0-991C-6E47C2218D0C}" sibTransId="{29C98AD0-C7DB-4000-9308-742FB44C03CF}"/>
    <dgm:cxn modelId="{244107AE-0987-8C4A-97F1-239C9CB95F9E}" type="presOf" srcId="{B02C6990-0244-4141-BEE1-6D2CC0CDCE33}" destId="{1FC6D208-3EA8-6543-8C4F-A269F3B1B125}" srcOrd="0" destOrd="0" presId="urn:microsoft.com/office/officeart/2005/8/layout/list1"/>
    <dgm:cxn modelId="{47DA07B8-327B-40AC-A5F9-7B2CD9AAF5E9}" srcId="{96D19D27-8038-4017-B0ED-E93F41B91B91}" destId="{47389950-FE5C-4B89-A011-09A41B6DB5C0}" srcOrd="0" destOrd="0" parTransId="{B528BCE1-B8D4-4FAA-8A30-482B61BF8873}" sibTransId="{CF5B89F7-FD25-41F3-8D7F-C4290AE60E3E}"/>
    <dgm:cxn modelId="{094EBEC5-D22A-4349-8272-E9D5F92800CA}" type="presOf" srcId="{042BD52B-518D-46D5-ADDB-8D4BBF18B2D3}" destId="{A3A86852-D009-EE4E-91DF-3209A3EEEC13}" srcOrd="1" destOrd="0" presId="urn:microsoft.com/office/officeart/2005/8/layout/list1"/>
    <dgm:cxn modelId="{37E061E5-73EB-7A40-ACF8-29F2B46A90C0}" type="presOf" srcId="{47389950-FE5C-4B89-A011-09A41B6DB5C0}" destId="{0B35A3AF-7CE8-5B45-903D-0590E6AC3795}" srcOrd="0" destOrd="0" presId="urn:microsoft.com/office/officeart/2005/8/layout/list1"/>
    <dgm:cxn modelId="{F17A7AF1-9C03-4F8C-A8FE-3BAD59A8DD09}" srcId="{96D19D27-8038-4017-B0ED-E93F41B91B91}" destId="{042BD52B-518D-46D5-ADDB-8D4BBF18B2D3}" srcOrd="1" destOrd="0" parTransId="{BF7FE09B-1ECA-465F-9340-B612464F24B2}" sibTransId="{CCDF07EF-305B-4406-8DAB-90DFA2CF9803}"/>
    <dgm:cxn modelId="{A7B74B3E-3940-D941-BB3E-5FF9416C9352}" type="presParOf" srcId="{9902CBF0-A6B2-5443-A3AD-1DE78566D5B7}" destId="{E2B7E775-C96B-F941-AA81-E7E754F76A02}" srcOrd="0" destOrd="0" presId="urn:microsoft.com/office/officeart/2005/8/layout/list1"/>
    <dgm:cxn modelId="{142DE4A4-D6C0-204B-8F54-0079648FA30C}" type="presParOf" srcId="{E2B7E775-C96B-F941-AA81-E7E754F76A02}" destId="{0B35A3AF-7CE8-5B45-903D-0590E6AC3795}" srcOrd="0" destOrd="0" presId="urn:microsoft.com/office/officeart/2005/8/layout/list1"/>
    <dgm:cxn modelId="{1B0DFE70-4404-AC46-B3D3-597868A81A8E}" type="presParOf" srcId="{E2B7E775-C96B-F941-AA81-E7E754F76A02}" destId="{C494341B-4745-3142-B735-B197A8F67427}" srcOrd="1" destOrd="0" presId="urn:microsoft.com/office/officeart/2005/8/layout/list1"/>
    <dgm:cxn modelId="{18D7A71E-C521-ED4D-8470-346A9BDFA0C0}" type="presParOf" srcId="{9902CBF0-A6B2-5443-A3AD-1DE78566D5B7}" destId="{6C3ED594-1DD7-2042-A3F7-F94CA7773CE9}" srcOrd="1" destOrd="0" presId="urn:microsoft.com/office/officeart/2005/8/layout/list1"/>
    <dgm:cxn modelId="{09388EC8-1C50-8047-A1A9-44FB757BBEB5}" type="presParOf" srcId="{9902CBF0-A6B2-5443-A3AD-1DE78566D5B7}" destId="{7C35712F-8A16-4B49-B7D8-985A31C123A0}" srcOrd="2" destOrd="0" presId="urn:microsoft.com/office/officeart/2005/8/layout/list1"/>
    <dgm:cxn modelId="{CA43443B-230C-2F47-A984-DF1EA0A5B63C}" type="presParOf" srcId="{9902CBF0-A6B2-5443-A3AD-1DE78566D5B7}" destId="{D6A29110-C0E1-964D-B9B8-8414CB889896}" srcOrd="3" destOrd="0" presId="urn:microsoft.com/office/officeart/2005/8/layout/list1"/>
    <dgm:cxn modelId="{437F366D-8ED6-FD4B-BFC8-65DF4EAB61E8}" type="presParOf" srcId="{9902CBF0-A6B2-5443-A3AD-1DE78566D5B7}" destId="{3E05F0FD-8392-C84E-A854-C25A125ABCEB}" srcOrd="4" destOrd="0" presId="urn:microsoft.com/office/officeart/2005/8/layout/list1"/>
    <dgm:cxn modelId="{C1B07C00-4825-6648-B67C-EB655351F575}" type="presParOf" srcId="{3E05F0FD-8392-C84E-A854-C25A125ABCEB}" destId="{0A0342B8-F4C5-E242-AB54-D4890F0AAA99}" srcOrd="0" destOrd="0" presId="urn:microsoft.com/office/officeart/2005/8/layout/list1"/>
    <dgm:cxn modelId="{6A6D09AB-9FF0-8A48-A706-65695E7C5578}" type="presParOf" srcId="{3E05F0FD-8392-C84E-A854-C25A125ABCEB}" destId="{A3A86852-D009-EE4E-91DF-3209A3EEEC13}" srcOrd="1" destOrd="0" presId="urn:microsoft.com/office/officeart/2005/8/layout/list1"/>
    <dgm:cxn modelId="{167EC593-6679-B24B-B390-10C094FC822B}" type="presParOf" srcId="{9902CBF0-A6B2-5443-A3AD-1DE78566D5B7}" destId="{65B447AB-A0BE-8B49-A54C-16F860401626}" srcOrd="5" destOrd="0" presId="urn:microsoft.com/office/officeart/2005/8/layout/list1"/>
    <dgm:cxn modelId="{5F13AB25-9542-C94F-B991-72AFFCC00A4D}" type="presParOf" srcId="{9902CBF0-A6B2-5443-A3AD-1DE78566D5B7}" destId="{976092E1-C447-F141-B1D9-9F668FAEECAC}" srcOrd="6" destOrd="0" presId="urn:microsoft.com/office/officeart/2005/8/layout/list1"/>
    <dgm:cxn modelId="{ACA436BA-C6A3-FD44-87DE-AC39F0D367FC}" type="presParOf" srcId="{9902CBF0-A6B2-5443-A3AD-1DE78566D5B7}" destId="{9B919301-B093-2540-A8CB-1BE9F484E894}" srcOrd="7" destOrd="0" presId="urn:microsoft.com/office/officeart/2005/8/layout/list1"/>
    <dgm:cxn modelId="{F3040B00-66C5-6343-B0EA-E8F093B473B8}" type="presParOf" srcId="{9902CBF0-A6B2-5443-A3AD-1DE78566D5B7}" destId="{60BD7353-69FE-8347-B14D-3542F08996D8}" srcOrd="8" destOrd="0" presId="urn:microsoft.com/office/officeart/2005/8/layout/list1"/>
    <dgm:cxn modelId="{86DF51D4-23B5-454D-8784-C1A89ACCE119}" type="presParOf" srcId="{60BD7353-69FE-8347-B14D-3542F08996D8}" destId="{905A2CB7-A04D-3E44-AFB0-D08B59B1A8D4}" srcOrd="0" destOrd="0" presId="urn:microsoft.com/office/officeart/2005/8/layout/list1"/>
    <dgm:cxn modelId="{B2F8F9B2-6EF6-8249-BB31-118D6DBA96EE}" type="presParOf" srcId="{60BD7353-69FE-8347-B14D-3542F08996D8}" destId="{03EA2B5E-297D-9C46-AFD4-A003A3F5000F}" srcOrd="1" destOrd="0" presId="urn:microsoft.com/office/officeart/2005/8/layout/list1"/>
    <dgm:cxn modelId="{3D373C54-7CC7-514E-965B-59C3D72C4F4E}" type="presParOf" srcId="{9902CBF0-A6B2-5443-A3AD-1DE78566D5B7}" destId="{FA540B44-2493-1745-9DE6-2960633D499E}" srcOrd="9" destOrd="0" presId="urn:microsoft.com/office/officeart/2005/8/layout/list1"/>
    <dgm:cxn modelId="{8906F206-BE80-E944-A862-21F761267499}" type="presParOf" srcId="{9902CBF0-A6B2-5443-A3AD-1DE78566D5B7}" destId="{51865768-E46E-544A-8069-F7BEA42BAB38}" srcOrd="10" destOrd="0" presId="urn:microsoft.com/office/officeart/2005/8/layout/list1"/>
    <dgm:cxn modelId="{134F8934-79B6-2445-BF0F-D1E926C25700}" type="presParOf" srcId="{9902CBF0-A6B2-5443-A3AD-1DE78566D5B7}" destId="{373B5C44-454A-004D-ADD7-B8994C80122B}" srcOrd="11" destOrd="0" presId="urn:microsoft.com/office/officeart/2005/8/layout/list1"/>
    <dgm:cxn modelId="{A8FEDBFA-897C-1F48-BA29-9E827DD3B122}" type="presParOf" srcId="{9902CBF0-A6B2-5443-A3AD-1DE78566D5B7}" destId="{9E2B826E-DEB2-C840-8C85-1D9EE9FDE74E}" srcOrd="12" destOrd="0" presId="urn:microsoft.com/office/officeart/2005/8/layout/list1"/>
    <dgm:cxn modelId="{EC5BDF36-A31D-CE48-9B68-FBFB223731F4}" type="presParOf" srcId="{9E2B826E-DEB2-C840-8C85-1D9EE9FDE74E}" destId="{1FC6D208-3EA8-6543-8C4F-A269F3B1B125}" srcOrd="0" destOrd="0" presId="urn:microsoft.com/office/officeart/2005/8/layout/list1"/>
    <dgm:cxn modelId="{3F8A6538-578F-7E40-9E06-91BC3D45F886}" type="presParOf" srcId="{9E2B826E-DEB2-C840-8C85-1D9EE9FDE74E}" destId="{58B32AF1-3577-9C43-AB8A-296F9198D408}" srcOrd="1" destOrd="0" presId="urn:microsoft.com/office/officeart/2005/8/layout/list1"/>
    <dgm:cxn modelId="{E56782CE-3B12-A94C-9EFD-34BB64C02706}" type="presParOf" srcId="{9902CBF0-A6B2-5443-A3AD-1DE78566D5B7}" destId="{EE3A2035-540D-4D4E-99F3-AD10F042D331}" srcOrd="13" destOrd="0" presId="urn:microsoft.com/office/officeart/2005/8/layout/list1"/>
    <dgm:cxn modelId="{CC5CD200-0CBE-0446-960A-E3F9AC7E5175}" type="presParOf" srcId="{9902CBF0-A6B2-5443-A3AD-1DE78566D5B7}" destId="{422DD4A6-C4F1-AE4B-AFD7-F51F1764B589}"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467349" cy="5533496"/>
        <a:chOff x="0" y="0"/>
        <a:chExt cx="5467349" cy="5533496"/>
      </a:xfrm>
    </dsp:grpSpPr>
    <dsp:sp modelId="{112F86F6-66C2-754A-A431-BC87C146F3CB}">
      <dsp:nvSpPr>
        <dsp:cNvPr id="3" name="直接连接符 2"/>
        <dsp:cNvSpPr/>
      </dsp:nvSpPr>
      <dsp:spPr bwMode="white">
        <a:xfrm>
          <a:off x="0" y="0"/>
          <a:ext cx="5467349" cy="0"/>
        </a:xfrm>
        <a:prstGeom prst="line">
          <a:avLst/>
        </a:prstGeom>
      </dsp:spPr>
      <dsp:style>
        <a:lnRef idx="2">
          <a:schemeClr val="accent3"/>
        </a:lnRef>
        <a:fillRef idx="1">
          <a:schemeClr val="accent3"/>
        </a:fillRef>
        <a:effectRef idx="1">
          <a:scrgbClr r="0" g="0" b="0"/>
        </a:effectRef>
        <a:fontRef idx="minor">
          <a:schemeClr val="lt1"/>
        </a:fontRef>
      </dsp:style>
      <dsp:txXfrm>
        <a:off x="0" y="0"/>
        <a:ext cx="5467349" cy="0"/>
      </dsp:txXfrm>
    </dsp:sp>
    <dsp:sp modelId="{E3DD298A-BB00-4A47-8F52-18E25F746D49}">
      <dsp:nvSpPr>
        <dsp:cNvPr id="4" name="矩形 3"/>
        <dsp:cNvSpPr/>
      </dsp:nvSpPr>
      <dsp:spPr bwMode="white">
        <a:xfrm>
          <a:off x="0" y="0"/>
          <a:ext cx="5467349" cy="18444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zh-CN" altLang="en-US" dirty="0">
              <a:solidFill>
                <a:schemeClr val="tx1"/>
              </a:solidFill>
            </a:rPr>
            <a:t>课程介绍</a:t>
          </a:r>
          <a:endParaRPr>
            <a:solidFill>
              <a:schemeClr val="tx1"/>
            </a:solidFill>
          </a:endParaRPr>
        </a:p>
      </dsp:txBody>
      <dsp:txXfrm>
        <a:off x="0" y="0"/>
        <a:ext cx="5467349" cy="1844499"/>
      </dsp:txXfrm>
    </dsp:sp>
    <dsp:sp modelId="{C4703478-AAD3-304C-BB11-5E318AE74A6C}">
      <dsp:nvSpPr>
        <dsp:cNvPr id="5" name="直接连接符 4"/>
        <dsp:cNvSpPr/>
      </dsp:nvSpPr>
      <dsp:spPr bwMode="white">
        <a:xfrm>
          <a:off x="0" y="1844499"/>
          <a:ext cx="5467349" cy="0"/>
        </a:xfrm>
        <a:prstGeom prst="line">
          <a:avLst/>
        </a:prstGeom>
      </dsp:spPr>
      <dsp:style>
        <a:lnRef idx="2">
          <a:schemeClr val="accent3"/>
        </a:lnRef>
        <a:fillRef idx="1">
          <a:schemeClr val="accent3"/>
        </a:fillRef>
        <a:effectRef idx="1">
          <a:scrgbClr r="0" g="0" b="0"/>
        </a:effectRef>
        <a:fontRef idx="minor">
          <a:schemeClr val="lt1"/>
        </a:fontRef>
      </dsp:style>
      <dsp:txXfrm>
        <a:off x="0" y="1844499"/>
        <a:ext cx="5467349" cy="0"/>
      </dsp:txXfrm>
    </dsp:sp>
    <dsp:sp modelId="{D4905391-3D75-7840-AB00-51916980B8EA}">
      <dsp:nvSpPr>
        <dsp:cNvPr id="6" name="矩形 5"/>
        <dsp:cNvSpPr/>
      </dsp:nvSpPr>
      <dsp:spPr bwMode="white">
        <a:xfrm>
          <a:off x="0" y="1844499"/>
          <a:ext cx="5467349" cy="18444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zh-CN" altLang="en-US" dirty="0">
              <a:solidFill>
                <a:schemeClr val="tx1"/>
              </a:solidFill>
            </a:rPr>
            <a:t>算法绪论</a:t>
          </a:r>
          <a:endParaRPr>
            <a:solidFill>
              <a:schemeClr val="tx1"/>
            </a:solidFill>
          </a:endParaRPr>
        </a:p>
      </dsp:txBody>
      <dsp:txXfrm>
        <a:off x="0" y="1844499"/>
        <a:ext cx="5467349" cy="1844499"/>
      </dsp:txXfrm>
    </dsp:sp>
    <dsp:sp modelId="{8D2946A3-C3CB-1F4C-95FF-496AA8054660}">
      <dsp:nvSpPr>
        <dsp:cNvPr id="7" name="直接连接符 6"/>
        <dsp:cNvSpPr/>
      </dsp:nvSpPr>
      <dsp:spPr bwMode="white">
        <a:xfrm>
          <a:off x="0" y="3688997"/>
          <a:ext cx="5467349" cy="0"/>
        </a:xfrm>
        <a:prstGeom prst="line">
          <a:avLst/>
        </a:prstGeom>
      </dsp:spPr>
      <dsp:style>
        <a:lnRef idx="2">
          <a:schemeClr val="accent3"/>
        </a:lnRef>
        <a:fillRef idx="1">
          <a:schemeClr val="accent3"/>
        </a:fillRef>
        <a:effectRef idx="1">
          <a:scrgbClr r="0" g="0" b="0"/>
        </a:effectRef>
        <a:fontRef idx="minor">
          <a:schemeClr val="lt1"/>
        </a:fontRef>
      </dsp:style>
      <dsp:txXfrm>
        <a:off x="0" y="3688997"/>
        <a:ext cx="5467349" cy="0"/>
      </dsp:txXfrm>
    </dsp:sp>
    <dsp:sp modelId="{8F9FA669-6633-3345-9493-1101585D3BE7}">
      <dsp:nvSpPr>
        <dsp:cNvPr id="8" name="矩形 7"/>
        <dsp:cNvSpPr/>
      </dsp:nvSpPr>
      <dsp:spPr bwMode="white">
        <a:xfrm>
          <a:off x="0" y="3688997"/>
          <a:ext cx="5467349" cy="18444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2879" tIns="182879" rIns="182879" bIns="182879" anchor="t"/>
        <a:lstStyle>
          <a:lvl1pPr algn="l">
            <a:defRPr sz="4800"/>
          </a:lvl1pPr>
          <a:lvl2pPr marL="285750" indent="-285750" algn="l">
            <a:defRPr sz="3700"/>
          </a:lvl2pPr>
          <a:lvl3pPr marL="571500" indent="-285750" algn="l">
            <a:defRPr sz="3700"/>
          </a:lvl3pPr>
          <a:lvl4pPr marL="857250" indent="-285750" algn="l">
            <a:defRPr sz="3700"/>
          </a:lvl4pPr>
          <a:lvl5pPr marL="1143000" indent="-285750" algn="l">
            <a:defRPr sz="3700"/>
          </a:lvl5pPr>
          <a:lvl6pPr marL="1428750" indent="-285750" algn="l">
            <a:defRPr sz="3700"/>
          </a:lvl6pPr>
          <a:lvl7pPr marL="1714500" indent="-285750" algn="l">
            <a:defRPr sz="3700"/>
          </a:lvl7pPr>
          <a:lvl8pPr marL="2000250" indent="-285750" algn="l">
            <a:defRPr sz="3700"/>
          </a:lvl8pPr>
          <a:lvl9pPr marL="2286000" indent="-285750" algn="l">
            <a:defRPr sz="3700"/>
          </a:lvl9pPr>
        </a:lstStyle>
        <a:p>
          <a:pPr lvl="0">
            <a:lnSpc>
              <a:spcPct val="100000"/>
            </a:lnSpc>
            <a:spcBef>
              <a:spcPct val="0"/>
            </a:spcBef>
            <a:spcAft>
              <a:spcPct val="35000"/>
            </a:spcAft>
          </a:pPr>
          <a:r>
            <a:rPr lang="zh-CN" altLang="en-US" dirty="0">
              <a:solidFill>
                <a:schemeClr val="tx1"/>
              </a:solidFill>
            </a:rPr>
            <a:t>初识算法设计与分析</a:t>
          </a:r>
          <a:endParaRPr>
            <a:solidFill>
              <a:schemeClr val="tx1"/>
            </a:solidFill>
          </a:endParaRPr>
        </a:p>
      </dsp:txBody>
      <dsp:txXfrm>
        <a:off x="0" y="3688997"/>
        <a:ext cx="5467349" cy="184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697730" cy="5504688"/>
        <a:chOff x="0" y="0"/>
        <a:chExt cx="4697730" cy="5504688"/>
      </a:xfrm>
    </dsp:grpSpPr>
    <dsp:sp modelId="{7C35712F-8A16-4B49-B7D8-985A31C123A0}">
      <dsp:nvSpPr>
        <dsp:cNvPr id="5" name="矩形 4"/>
        <dsp:cNvSpPr/>
      </dsp:nvSpPr>
      <dsp:spPr bwMode="white">
        <a:xfrm>
          <a:off x="0" y="1067364"/>
          <a:ext cx="4697730" cy="579600"/>
        </a:xfrm>
        <a:prstGeom prst="rect">
          <a:avLst/>
        </a:prstGeom>
      </dsp:spPr>
      <dsp:style>
        <a:lnRef idx="2">
          <a:schemeClr val="accent2">
            <a:hueOff val="0"/>
            <a:satOff val="0"/>
            <a:lumOff val="0"/>
            <a:alpha val="100000"/>
          </a:schemeClr>
        </a:lnRef>
        <a:fillRef idx="1">
          <a:schemeClr val="lt1">
            <a:alpha val="90000"/>
          </a:schemeClr>
        </a:fillRef>
        <a:effectRef idx="0">
          <a:scrgbClr r="0" g="0" b="0"/>
        </a:effectRef>
        <a:fontRef idx="minor"/>
      </dsp:style>
      <dsp:txBody>
        <a:bodyPr lIns="364596" tIns="479044" rIns="364596"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1067364"/>
        <a:ext cx="4697730" cy="579600"/>
      </dsp:txXfrm>
    </dsp:sp>
    <dsp:sp modelId="{C494341B-4745-3142-B735-B197A8F67427}">
      <dsp:nvSpPr>
        <dsp:cNvPr id="4" name="圆角矩形 3"/>
        <dsp:cNvSpPr/>
      </dsp:nvSpPr>
      <dsp:spPr bwMode="white">
        <a:xfrm>
          <a:off x="234887" y="727884"/>
          <a:ext cx="3288411" cy="678960"/>
        </a:xfrm>
        <a:prstGeom prst="roundRect">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124294" tIns="0" rIns="124294"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kumimoji="1" lang="zh-CN"/>
            <a:t>整数乘法</a:t>
          </a:r>
          <a:endParaRPr lang="en-US"/>
        </a:p>
      </dsp:txBody>
      <dsp:txXfrm>
        <a:off x="234887" y="727884"/>
        <a:ext cx="3288411" cy="678960"/>
      </dsp:txXfrm>
    </dsp:sp>
    <dsp:sp modelId="{976092E1-C447-F141-B1D9-9F668FAEECAC}">
      <dsp:nvSpPr>
        <dsp:cNvPr id="8" name="矩形 7"/>
        <dsp:cNvSpPr/>
      </dsp:nvSpPr>
      <dsp:spPr bwMode="white">
        <a:xfrm>
          <a:off x="0" y="2110644"/>
          <a:ext cx="4697730" cy="579600"/>
        </a:xfrm>
        <a:prstGeom prst="rect">
          <a:avLst/>
        </a:prstGeom>
      </dsp:spPr>
      <dsp:style>
        <a:lnRef idx="2">
          <a:schemeClr val="accent2">
            <a:hueOff val="2119999"/>
            <a:satOff val="3660"/>
            <a:lumOff val="-130"/>
            <a:alpha val="100000"/>
          </a:schemeClr>
        </a:lnRef>
        <a:fillRef idx="1">
          <a:schemeClr val="lt1">
            <a:alpha val="90000"/>
          </a:schemeClr>
        </a:fillRef>
        <a:effectRef idx="0">
          <a:scrgbClr r="0" g="0" b="0"/>
        </a:effectRef>
        <a:fontRef idx="minor"/>
      </dsp:style>
      <dsp:txBody>
        <a:bodyPr lIns="364596" tIns="479044" rIns="364596"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2110644"/>
        <a:ext cx="4697730" cy="579600"/>
      </dsp:txXfrm>
    </dsp:sp>
    <dsp:sp modelId="{A3A86852-D009-EE4E-91DF-3209A3EEEC13}">
      <dsp:nvSpPr>
        <dsp:cNvPr id="7" name="圆角矩形 6"/>
        <dsp:cNvSpPr/>
      </dsp:nvSpPr>
      <dsp:spPr bwMode="white">
        <a:xfrm>
          <a:off x="234887" y="1771164"/>
          <a:ext cx="3288411" cy="678960"/>
        </a:xfrm>
        <a:prstGeom prst="roundRect">
          <a:avLst/>
        </a:prstGeom>
      </dsp:spPr>
      <dsp:style>
        <a:lnRef idx="2">
          <a:schemeClr val="lt1"/>
        </a:lnRef>
        <a:fillRef idx="1">
          <a:schemeClr val="accent2">
            <a:hueOff val="2119999"/>
            <a:satOff val="3660"/>
            <a:lumOff val="-130"/>
            <a:alpha val="100000"/>
          </a:schemeClr>
        </a:fillRef>
        <a:effectRef idx="0">
          <a:scrgbClr r="0" g="0" b="0"/>
        </a:effectRef>
        <a:fontRef idx="minor">
          <a:schemeClr val="lt1"/>
        </a:fontRef>
      </dsp:style>
      <dsp:txBody>
        <a:bodyPr lIns="124294" tIns="0" rIns="124294"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kumimoji="1" lang="en-US" dirty="0"/>
            <a:t>Karatsuba</a:t>
          </a:r>
          <a:r>
            <a:rPr kumimoji="1" lang="zh-CN" dirty="0"/>
            <a:t> 乘法</a:t>
          </a:r>
          <a:endParaRPr lang="en-US" dirty="0"/>
        </a:p>
      </dsp:txBody>
      <dsp:txXfrm>
        <a:off x="234887" y="1771164"/>
        <a:ext cx="3288411" cy="678960"/>
      </dsp:txXfrm>
    </dsp:sp>
    <dsp:sp modelId="{51865768-E46E-544A-8069-F7BEA42BAB38}">
      <dsp:nvSpPr>
        <dsp:cNvPr id="11" name="矩形 10"/>
        <dsp:cNvSpPr/>
      </dsp:nvSpPr>
      <dsp:spPr bwMode="white">
        <a:xfrm>
          <a:off x="0" y="3153924"/>
          <a:ext cx="4697730" cy="579600"/>
        </a:xfrm>
        <a:prstGeom prst="rect">
          <a:avLst/>
        </a:prstGeom>
      </dsp:spPr>
      <dsp:style>
        <a:lnRef idx="2">
          <a:schemeClr val="accent2">
            <a:hueOff val="4239999"/>
            <a:satOff val="7320"/>
            <a:lumOff val="-260"/>
            <a:alpha val="100000"/>
          </a:schemeClr>
        </a:lnRef>
        <a:fillRef idx="1">
          <a:schemeClr val="lt1">
            <a:alpha val="90000"/>
          </a:schemeClr>
        </a:fillRef>
        <a:effectRef idx="0">
          <a:scrgbClr r="0" g="0" b="0"/>
        </a:effectRef>
        <a:fontRef idx="minor"/>
      </dsp:style>
      <dsp:txBody>
        <a:bodyPr lIns="364596" tIns="479044" rIns="364596"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3153924"/>
        <a:ext cx="4697730" cy="579600"/>
      </dsp:txXfrm>
    </dsp:sp>
    <dsp:sp modelId="{03EA2B5E-297D-9C46-AFD4-A003A3F5000F}">
      <dsp:nvSpPr>
        <dsp:cNvPr id="10" name="圆角矩形 9"/>
        <dsp:cNvSpPr/>
      </dsp:nvSpPr>
      <dsp:spPr bwMode="white">
        <a:xfrm>
          <a:off x="234887" y="2814444"/>
          <a:ext cx="3288411" cy="678960"/>
        </a:xfrm>
        <a:prstGeom prst="roundRect">
          <a:avLst/>
        </a:prstGeom>
      </dsp:spPr>
      <dsp:style>
        <a:lnRef idx="2">
          <a:schemeClr val="lt1"/>
        </a:lnRef>
        <a:fillRef idx="1">
          <a:schemeClr val="accent2">
            <a:hueOff val="4239999"/>
            <a:satOff val="7320"/>
            <a:lumOff val="-260"/>
            <a:alpha val="100000"/>
          </a:schemeClr>
        </a:fillRef>
        <a:effectRef idx="0">
          <a:scrgbClr r="0" g="0" b="0"/>
        </a:effectRef>
        <a:fontRef idx="minor">
          <a:schemeClr val="lt1"/>
        </a:fontRef>
      </dsp:style>
      <dsp:txBody>
        <a:bodyPr lIns="124294" tIns="0" rIns="124294"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kumimoji="1" lang="en-US" altLang="zh-CN" dirty="0" err="1"/>
            <a:t>Insertion</a:t>
          </a:r>
          <a:r>
            <a:rPr kumimoji="1" lang="en-US" dirty="0" err="1"/>
            <a:t>Sort</a:t>
          </a:r>
          <a:r>
            <a:rPr kumimoji="1" lang="zh-CN" dirty="0"/>
            <a:t>算法</a:t>
          </a:r>
          <a:endParaRPr lang="en-US" dirty="0"/>
        </a:p>
      </dsp:txBody>
      <dsp:txXfrm>
        <a:off x="234887" y="2814444"/>
        <a:ext cx="3288411" cy="678960"/>
      </dsp:txXfrm>
    </dsp:sp>
    <dsp:sp modelId="{422DD4A6-C4F1-AE4B-AFD7-F51F1764B589}">
      <dsp:nvSpPr>
        <dsp:cNvPr id="14" name="矩形 13"/>
        <dsp:cNvSpPr/>
      </dsp:nvSpPr>
      <dsp:spPr bwMode="white">
        <a:xfrm>
          <a:off x="0" y="4197204"/>
          <a:ext cx="4697730" cy="579600"/>
        </a:xfrm>
        <a:prstGeom prst="rect">
          <a:avLst/>
        </a:prstGeom>
      </dsp:spPr>
      <dsp:style>
        <a:lnRef idx="2">
          <a:schemeClr val="accent2">
            <a:hueOff val="6360000"/>
            <a:satOff val="10980"/>
            <a:lumOff val="-391"/>
            <a:alpha val="100000"/>
          </a:schemeClr>
        </a:lnRef>
        <a:fillRef idx="1">
          <a:schemeClr val="lt1">
            <a:alpha val="90000"/>
          </a:schemeClr>
        </a:fillRef>
        <a:effectRef idx="0">
          <a:scrgbClr r="0" g="0" b="0"/>
        </a:effectRef>
        <a:fontRef idx="minor"/>
      </dsp:style>
      <dsp:txBody>
        <a:bodyPr lIns="364596" tIns="479044" rIns="364596"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dk1"/>
            </a:solidFill>
          </a:endParaRPr>
        </a:p>
      </dsp:txBody>
      <dsp:txXfrm>
        <a:off x="0" y="4197204"/>
        <a:ext cx="4697730" cy="579600"/>
      </dsp:txXfrm>
    </dsp:sp>
    <dsp:sp modelId="{58B32AF1-3577-9C43-AB8A-296F9198D408}">
      <dsp:nvSpPr>
        <dsp:cNvPr id="13" name="圆角矩形 12"/>
        <dsp:cNvSpPr/>
      </dsp:nvSpPr>
      <dsp:spPr bwMode="white">
        <a:xfrm>
          <a:off x="234887" y="3857724"/>
          <a:ext cx="3288411" cy="678960"/>
        </a:xfrm>
        <a:prstGeom prst="roundRect">
          <a:avLst/>
        </a:prstGeom>
      </dsp:spPr>
      <dsp:style>
        <a:lnRef idx="2">
          <a:schemeClr val="lt1"/>
        </a:lnRef>
        <a:fillRef idx="1">
          <a:schemeClr val="accent2">
            <a:hueOff val="6360000"/>
            <a:satOff val="10980"/>
            <a:lumOff val="-391"/>
            <a:alpha val="100000"/>
          </a:schemeClr>
        </a:fillRef>
        <a:effectRef idx="0">
          <a:scrgbClr r="0" g="0" b="0"/>
        </a:effectRef>
        <a:fontRef idx="minor">
          <a:schemeClr val="lt1"/>
        </a:fontRef>
      </dsp:style>
      <dsp:txBody>
        <a:bodyPr lIns="124294" tIns="0" rIns="124294" bIns="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kumimoji="1" lang="zh-CN" dirty="0"/>
            <a:t>算法</a:t>
          </a:r>
          <a:r>
            <a:rPr kumimoji="1" lang="zh-CN" altLang="en-US" dirty="0"/>
            <a:t>复杂度渐进性</a:t>
          </a:r>
          <a:r>
            <a:rPr kumimoji="1" lang="zh-CN" dirty="0"/>
            <a:t>分析</a:t>
          </a:r>
          <a:endParaRPr lang="en-US" dirty="0"/>
        </a:p>
      </dsp:txBody>
      <dsp:txXfrm>
        <a:off x="234887" y="3857724"/>
        <a:ext cx="3288411" cy="678960"/>
      </dsp:txXfrm>
    </dsp:sp>
    <dsp:sp modelId="{0B35A3AF-7CE8-5B45-903D-0590E6AC3795}">
      <dsp:nvSpPr>
        <dsp:cNvPr id="3" name="矩形 2" hidden="1"/>
        <dsp:cNvSpPr/>
      </dsp:nvSpPr>
      <dsp:spPr>
        <a:xfrm>
          <a:off x="0" y="727884"/>
          <a:ext cx="234887" cy="678960"/>
        </a:xfrm>
        <a:prstGeom prst="rect">
          <a:avLst/>
        </a:prstGeom>
      </dsp:spPr>
      <dsp:txXfrm>
        <a:off x="0" y="727884"/>
        <a:ext cx="234887" cy="678960"/>
      </dsp:txXfrm>
    </dsp:sp>
    <dsp:sp modelId="{0A0342B8-F4C5-E242-AB54-D4890F0AAA99}">
      <dsp:nvSpPr>
        <dsp:cNvPr id="6" name="矩形 5" hidden="1"/>
        <dsp:cNvSpPr/>
      </dsp:nvSpPr>
      <dsp:spPr>
        <a:xfrm>
          <a:off x="0" y="1771164"/>
          <a:ext cx="234887" cy="678960"/>
        </a:xfrm>
        <a:prstGeom prst="rect">
          <a:avLst/>
        </a:prstGeom>
      </dsp:spPr>
      <dsp:txXfrm>
        <a:off x="0" y="1771164"/>
        <a:ext cx="234887" cy="678960"/>
      </dsp:txXfrm>
    </dsp:sp>
    <dsp:sp modelId="{905A2CB7-A04D-3E44-AFB0-D08B59B1A8D4}">
      <dsp:nvSpPr>
        <dsp:cNvPr id="9" name="矩形 8" hidden="1"/>
        <dsp:cNvSpPr/>
      </dsp:nvSpPr>
      <dsp:spPr>
        <a:xfrm>
          <a:off x="0" y="2814444"/>
          <a:ext cx="234887" cy="678960"/>
        </a:xfrm>
        <a:prstGeom prst="rect">
          <a:avLst/>
        </a:prstGeom>
      </dsp:spPr>
      <dsp:txXfrm>
        <a:off x="0" y="2814444"/>
        <a:ext cx="234887" cy="678960"/>
      </dsp:txXfrm>
    </dsp:sp>
    <dsp:sp modelId="{1FC6D208-3EA8-6543-8C4F-A269F3B1B125}">
      <dsp:nvSpPr>
        <dsp:cNvPr id="12" name="矩形 11" hidden="1"/>
        <dsp:cNvSpPr/>
      </dsp:nvSpPr>
      <dsp:spPr>
        <a:xfrm>
          <a:off x="0" y="3857724"/>
          <a:ext cx="234887" cy="678960"/>
        </a:xfrm>
        <a:prstGeom prst="rect">
          <a:avLst/>
        </a:prstGeom>
      </dsp:spPr>
      <dsp:txXfrm>
        <a:off x="0" y="3857724"/>
        <a:ext cx="234887" cy="678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5712F-8A16-4B49-B7D8-985A31C123A0}">
      <dsp:nvSpPr>
        <dsp:cNvPr id="0" name=""/>
        <dsp:cNvSpPr/>
      </dsp:nvSpPr>
      <dsp:spPr>
        <a:xfrm>
          <a:off x="0" y="1067363"/>
          <a:ext cx="4697730"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94341B-4745-3142-B735-B197A8F67427}">
      <dsp:nvSpPr>
        <dsp:cNvPr id="0" name=""/>
        <dsp:cNvSpPr/>
      </dsp:nvSpPr>
      <dsp:spPr>
        <a:xfrm>
          <a:off x="234886" y="727883"/>
          <a:ext cx="3288411"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22350">
            <a:lnSpc>
              <a:spcPct val="90000"/>
            </a:lnSpc>
            <a:spcBef>
              <a:spcPct val="0"/>
            </a:spcBef>
            <a:spcAft>
              <a:spcPct val="35000"/>
            </a:spcAft>
            <a:buNone/>
          </a:pPr>
          <a:r>
            <a:rPr kumimoji="1" lang="zh-CN" sz="2300" kern="1200"/>
            <a:t>整数乘法</a:t>
          </a:r>
          <a:endParaRPr lang="en-US" sz="2300" kern="1200"/>
        </a:p>
      </dsp:txBody>
      <dsp:txXfrm>
        <a:off x="268030" y="761027"/>
        <a:ext cx="3222123" cy="612672"/>
      </dsp:txXfrm>
    </dsp:sp>
    <dsp:sp modelId="{976092E1-C447-F141-B1D9-9F668FAEECAC}">
      <dsp:nvSpPr>
        <dsp:cNvPr id="0" name=""/>
        <dsp:cNvSpPr/>
      </dsp:nvSpPr>
      <dsp:spPr>
        <a:xfrm>
          <a:off x="0" y="2110644"/>
          <a:ext cx="4697730" cy="579600"/>
        </a:xfrm>
        <a:prstGeom prst="rect">
          <a:avLst/>
        </a:prstGeom>
        <a:solidFill>
          <a:schemeClr val="lt1">
            <a:alpha val="90000"/>
            <a:hueOff val="0"/>
            <a:satOff val="0"/>
            <a:lumOff val="0"/>
            <a:alphaOff val="0"/>
          </a:schemeClr>
        </a:solidFill>
        <a:ln w="12700" cap="flat" cmpd="sng" algn="ctr">
          <a:solidFill>
            <a:schemeClr val="accent2">
              <a:hueOff val="2122154"/>
              <a:satOff val="3600"/>
              <a:lumOff val="-1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A86852-D009-EE4E-91DF-3209A3EEEC13}">
      <dsp:nvSpPr>
        <dsp:cNvPr id="0" name=""/>
        <dsp:cNvSpPr/>
      </dsp:nvSpPr>
      <dsp:spPr>
        <a:xfrm>
          <a:off x="234886" y="1771163"/>
          <a:ext cx="3288411" cy="678960"/>
        </a:xfrm>
        <a:prstGeom prst="roundRect">
          <a:avLst/>
        </a:prstGeom>
        <a:solidFill>
          <a:schemeClr val="accent2">
            <a:hueOff val="2122154"/>
            <a:satOff val="3600"/>
            <a:lumOff val="-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22350">
            <a:lnSpc>
              <a:spcPct val="90000"/>
            </a:lnSpc>
            <a:spcBef>
              <a:spcPct val="0"/>
            </a:spcBef>
            <a:spcAft>
              <a:spcPct val="35000"/>
            </a:spcAft>
            <a:buNone/>
          </a:pPr>
          <a:r>
            <a:rPr kumimoji="1" lang="en-US" sz="2300" kern="1200"/>
            <a:t>Karatsuba</a:t>
          </a:r>
          <a:r>
            <a:rPr kumimoji="1" lang="zh-CN" sz="2300" kern="1200"/>
            <a:t> 乘法</a:t>
          </a:r>
          <a:endParaRPr lang="en-US" sz="2300" kern="1200"/>
        </a:p>
      </dsp:txBody>
      <dsp:txXfrm>
        <a:off x="268030" y="1804307"/>
        <a:ext cx="3222123" cy="612672"/>
      </dsp:txXfrm>
    </dsp:sp>
    <dsp:sp modelId="{51865768-E46E-544A-8069-F7BEA42BAB38}">
      <dsp:nvSpPr>
        <dsp:cNvPr id="0" name=""/>
        <dsp:cNvSpPr/>
      </dsp:nvSpPr>
      <dsp:spPr>
        <a:xfrm>
          <a:off x="0" y="3153923"/>
          <a:ext cx="4697730" cy="579600"/>
        </a:xfrm>
        <a:prstGeom prst="rect">
          <a:avLst/>
        </a:prstGeom>
        <a:solidFill>
          <a:schemeClr val="lt1">
            <a:alpha val="90000"/>
            <a:hueOff val="0"/>
            <a:satOff val="0"/>
            <a:lumOff val="0"/>
            <a:alphaOff val="0"/>
          </a:schemeClr>
        </a:solidFill>
        <a:ln w="12700" cap="flat" cmpd="sng" algn="ctr">
          <a:solidFill>
            <a:schemeClr val="accent2">
              <a:hueOff val="4244308"/>
              <a:satOff val="7200"/>
              <a:lumOff val="-2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EA2B5E-297D-9C46-AFD4-A003A3F5000F}">
      <dsp:nvSpPr>
        <dsp:cNvPr id="0" name=""/>
        <dsp:cNvSpPr/>
      </dsp:nvSpPr>
      <dsp:spPr>
        <a:xfrm>
          <a:off x="234886" y="2814444"/>
          <a:ext cx="3288411" cy="678960"/>
        </a:xfrm>
        <a:prstGeom prst="roundRect">
          <a:avLst/>
        </a:prstGeom>
        <a:solidFill>
          <a:schemeClr val="accent2">
            <a:hueOff val="4244308"/>
            <a:satOff val="7200"/>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22350">
            <a:lnSpc>
              <a:spcPct val="90000"/>
            </a:lnSpc>
            <a:spcBef>
              <a:spcPct val="0"/>
            </a:spcBef>
            <a:spcAft>
              <a:spcPct val="35000"/>
            </a:spcAft>
            <a:buNone/>
          </a:pPr>
          <a:r>
            <a:rPr kumimoji="1" lang="en-US" altLang="zh-CN" sz="2300" kern="1200" dirty="0" err="1"/>
            <a:t>Insertion</a:t>
          </a:r>
          <a:r>
            <a:rPr kumimoji="1" lang="en-US" sz="2300" kern="1200" dirty="0" err="1"/>
            <a:t>Sort</a:t>
          </a:r>
          <a:r>
            <a:rPr kumimoji="1" lang="zh-CN" sz="2300" kern="1200" dirty="0"/>
            <a:t>算法</a:t>
          </a:r>
          <a:endParaRPr lang="en-US" sz="2300" kern="1200" dirty="0"/>
        </a:p>
      </dsp:txBody>
      <dsp:txXfrm>
        <a:off x="268030" y="2847588"/>
        <a:ext cx="3222123" cy="612672"/>
      </dsp:txXfrm>
    </dsp:sp>
    <dsp:sp modelId="{422DD4A6-C4F1-AE4B-AFD7-F51F1764B589}">
      <dsp:nvSpPr>
        <dsp:cNvPr id="0" name=""/>
        <dsp:cNvSpPr/>
      </dsp:nvSpPr>
      <dsp:spPr>
        <a:xfrm>
          <a:off x="0" y="4197204"/>
          <a:ext cx="4697730" cy="579600"/>
        </a:xfrm>
        <a:prstGeom prst="rect">
          <a:avLst/>
        </a:prstGeom>
        <a:solidFill>
          <a:schemeClr val="lt1">
            <a:alpha val="90000"/>
            <a:hueOff val="0"/>
            <a:satOff val="0"/>
            <a:lumOff val="0"/>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B32AF1-3577-9C43-AB8A-296F9198D408}">
      <dsp:nvSpPr>
        <dsp:cNvPr id="0" name=""/>
        <dsp:cNvSpPr/>
      </dsp:nvSpPr>
      <dsp:spPr>
        <a:xfrm>
          <a:off x="234886" y="3857724"/>
          <a:ext cx="3288411" cy="678960"/>
        </a:xfrm>
        <a:prstGeom prst="roundRect">
          <a:avLst/>
        </a:prstGeom>
        <a:solidFill>
          <a:schemeClr val="accent2">
            <a:hueOff val="6366461"/>
            <a:satOff val="108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22350">
            <a:lnSpc>
              <a:spcPct val="90000"/>
            </a:lnSpc>
            <a:spcBef>
              <a:spcPct val="0"/>
            </a:spcBef>
            <a:spcAft>
              <a:spcPct val="35000"/>
            </a:spcAft>
            <a:buNone/>
          </a:pPr>
          <a:r>
            <a:rPr kumimoji="1" lang="zh-CN" sz="2300" kern="1200" dirty="0"/>
            <a:t>算法</a:t>
          </a:r>
          <a:r>
            <a:rPr kumimoji="1" lang="zh-CN" altLang="en-US" sz="2300" kern="1200" dirty="0"/>
            <a:t>复杂度渐进性</a:t>
          </a:r>
          <a:r>
            <a:rPr kumimoji="1" lang="zh-CN" sz="2300" kern="1200" dirty="0"/>
            <a:t>分析</a:t>
          </a:r>
          <a:endParaRPr lang="en-US" sz="2300" kern="1200" dirty="0"/>
        </a:p>
      </dsp:txBody>
      <dsp:txXfrm>
        <a:off x="268030" y="3890868"/>
        <a:ext cx="3222123"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5712F-8A16-4B49-B7D8-985A31C123A0}">
      <dsp:nvSpPr>
        <dsp:cNvPr id="0" name=""/>
        <dsp:cNvSpPr/>
      </dsp:nvSpPr>
      <dsp:spPr>
        <a:xfrm>
          <a:off x="0" y="1067363"/>
          <a:ext cx="4697730"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94341B-4745-3142-B735-B197A8F67427}">
      <dsp:nvSpPr>
        <dsp:cNvPr id="0" name=""/>
        <dsp:cNvSpPr/>
      </dsp:nvSpPr>
      <dsp:spPr>
        <a:xfrm>
          <a:off x="234886" y="727883"/>
          <a:ext cx="3288411"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22350">
            <a:lnSpc>
              <a:spcPct val="90000"/>
            </a:lnSpc>
            <a:spcBef>
              <a:spcPct val="0"/>
            </a:spcBef>
            <a:spcAft>
              <a:spcPct val="35000"/>
            </a:spcAft>
            <a:buNone/>
          </a:pPr>
          <a:r>
            <a:rPr kumimoji="1" lang="zh-CN" sz="2300" kern="1200"/>
            <a:t>整数乘法</a:t>
          </a:r>
          <a:endParaRPr lang="en-US" sz="2300" kern="1200"/>
        </a:p>
      </dsp:txBody>
      <dsp:txXfrm>
        <a:off x="268030" y="761027"/>
        <a:ext cx="3222123" cy="612672"/>
      </dsp:txXfrm>
    </dsp:sp>
    <dsp:sp modelId="{976092E1-C447-F141-B1D9-9F668FAEECAC}">
      <dsp:nvSpPr>
        <dsp:cNvPr id="0" name=""/>
        <dsp:cNvSpPr/>
      </dsp:nvSpPr>
      <dsp:spPr>
        <a:xfrm>
          <a:off x="0" y="2110644"/>
          <a:ext cx="4697730" cy="579600"/>
        </a:xfrm>
        <a:prstGeom prst="rect">
          <a:avLst/>
        </a:prstGeom>
        <a:solidFill>
          <a:schemeClr val="lt1">
            <a:alpha val="90000"/>
            <a:hueOff val="0"/>
            <a:satOff val="0"/>
            <a:lumOff val="0"/>
            <a:alphaOff val="0"/>
          </a:schemeClr>
        </a:solidFill>
        <a:ln w="12700" cap="flat" cmpd="sng" algn="ctr">
          <a:solidFill>
            <a:schemeClr val="accent2">
              <a:hueOff val="2122154"/>
              <a:satOff val="3600"/>
              <a:lumOff val="-1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A86852-D009-EE4E-91DF-3209A3EEEC13}">
      <dsp:nvSpPr>
        <dsp:cNvPr id="0" name=""/>
        <dsp:cNvSpPr/>
      </dsp:nvSpPr>
      <dsp:spPr>
        <a:xfrm>
          <a:off x="234886" y="1771163"/>
          <a:ext cx="3288411" cy="678960"/>
        </a:xfrm>
        <a:prstGeom prst="roundRect">
          <a:avLst/>
        </a:prstGeom>
        <a:solidFill>
          <a:schemeClr val="accent2">
            <a:hueOff val="2122154"/>
            <a:satOff val="3600"/>
            <a:lumOff val="-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22350">
            <a:lnSpc>
              <a:spcPct val="90000"/>
            </a:lnSpc>
            <a:spcBef>
              <a:spcPct val="0"/>
            </a:spcBef>
            <a:spcAft>
              <a:spcPct val="35000"/>
            </a:spcAft>
            <a:buNone/>
          </a:pPr>
          <a:r>
            <a:rPr kumimoji="1" lang="en-US" sz="2300" kern="1200"/>
            <a:t>Karatsuba</a:t>
          </a:r>
          <a:r>
            <a:rPr kumimoji="1" lang="zh-CN" sz="2300" kern="1200"/>
            <a:t> 乘法</a:t>
          </a:r>
          <a:endParaRPr lang="en-US" sz="2300" kern="1200"/>
        </a:p>
      </dsp:txBody>
      <dsp:txXfrm>
        <a:off x="268030" y="1804307"/>
        <a:ext cx="3222123" cy="612672"/>
      </dsp:txXfrm>
    </dsp:sp>
    <dsp:sp modelId="{51865768-E46E-544A-8069-F7BEA42BAB38}">
      <dsp:nvSpPr>
        <dsp:cNvPr id="0" name=""/>
        <dsp:cNvSpPr/>
      </dsp:nvSpPr>
      <dsp:spPr>
        <a:xfrm>
          <a:off x="0" y="3153923"/>
          <a:ext cx="4697730" cy="579600"/>
        </a:xfrm>
        <a:prstGeom prst="rect">
          <a:avLst/>
        </a:prstGeom>
        <a:solidFill>
          <a:schemeClr val="lt1">
            <a:alpha val="90000"/>
            <a:hueOff val="0"/>
            <a:satOff val="0"/>
            <a:lumOff val="0"/>
            <a:alphaOff val="0"/>
          </a:schemeClr>
        </a:solidFill>
        <a:ln w="12700" cap="flat" cmpd="sng" algn="ctr">
          <a:solidFill>
            <a:schemeClr val="accent2">
              <a:hueOff val="4244308"/>
              <a:satOff val="7200"/>
              <a:lumOff val="-2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EA2B5E-297D-9C46-AFD4-A003A3F5000F}">
      <dsp:nvSpPr>
        <dsp:cNvPr id="0" name=""/>
        <dsp:cNvSpPr/>
      </dsp:nvSpPr>
      <dsp:spPr>
        <a:xfrm>
          <a:off x="234886" y="2814444"/>
          <a:ext cx="3288411" cy="678960"/>
        </a:xfrm>
        <a:prstGeom prst="roundRect">
          <a:avLst/>
        </a:prstGeom>
        <a:solidFill>
          <a:schemeClr val="accent2">
            <a:hueOff val="4244308"/>
            <a:satOff val="7200"/>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22350">
            <a:lnSpc>
              <a:spcPct val="90000"/>
            </a:lnSpc>
            <a:spcBef>
              <a:spcPct val="0"/>
            </a:spcBef>
            <a:spcAft>
              <a:spcPct val="35000"/>
            </a:spcAft>
            <a:buNone/>
          </a:pPr>
          <a:r>
            <a:rPr kumimoji="1" lang="en-US" altLang="zh-CN" sz="2300" kern="1200" dirty="0" err="1"/>
            <a:t>Insertion</a:t>
          </a:r>
          <a:r>
            <a:rPr kumimoji="1" lang="en-US" sz="2300" kern="1200" dirty="0" err="1"/>
            <a:t>Sort</a:t>
          </a:r>
          <a:r>
            <a:rPr kumimoji="1" lang="zh-CN" sz="2300" kern="1200" dirty="0"/>
            <a:t>算法</a:t>
          </a:r>
          <a:endParaRPr lang="en-US" sz="2300" kern="1200" dirty="0"/>
        </a:p>
      </dsp:txBody>
      <dsp:txXfrm>
        <a:off x="268030" y="2847588"/>
        <a:ext cx="3222123" cy="612672"/>
      </dsp:txXfrm>
    </dsp:sp>
    <dsp:sp modelId="{422DD4A6-C4F1-AE4B-AFD7-F51F1764B589}">
      <dsp:nvSpPr>
        <dsp:cNvPr id="0" name=""/>
        <dsp:cNvSpPr/>
      </dsp:nvSpPr>
      <dsp:spPr>
        <a:xfrm>
          <a:off x="0" y="4197204"/>
          <a:ext cx="4697730" cy="579600"/>
        </a:xfrm>
        <a:prstGeom prst="rect">
          <a:avLst/>
        </a:prstGeom>
        <a:solidFill>
          <a:schemeClr val="lt1">
            <a:alpha val="90000"/>
            <a:hueOff val="0"/>
            <a:satOff val="0"/>
            <a:lumOff val="0"/>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B32AF1-3577-9C43-AB8A-296F9198D408}">
      <dsp:nvSpPr>
        <dsp:cNvPr id="0" name=""/>
        <dsp:cNvSpPr/>
      </dsp:nvSpPr>
      <dsp:spPr>
        <a:xfrm>
          <a:off x="234886" y="3857724"/>
          <a:ext cx="3288411" cy="678960"/>
        </a:xfrm>
        <a:prstGeom prst="roundRect">
          <a:avLst/>
        </a:prstGeom>
        <a:solidFill>
          <a:schemeClr val="accent2">
            <a:hueOff val="6366461"/>
            <a:satOff val="108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294" tIns="0" rIns="124294" bIns="0" numCol="1" spcCol="1270" anchor="ctr" anchorCtr="0">
          <a:noAutofit/>
        </a:bodyPr>
        <a:lstStyle/>
        <a:p>
          <a:pPr marL="0" lvl="0" indent="0" algn="l" defTabSz="1022350">
            <a:lnSpc>
              <a:spcPct val="90000"/>
            </a:lnSpc>
            <a:spcBef>
              <a:spcPct val="0"/>
            </a:spcBef>
            <a:spcAft>
              <a:spcPct val="35000"/>
            </a:spcAft>
            <a:buNone/>
          </a:pPr>
          <a:r>
            <a:rPr kumimoji="1" lang="zh-CN" sz="2300" kern="1200" dirty="0"/>
            <a:t>算法</a:t>
          </a:r>
          <a:r>
            <a:rPr kumimoji="1" lang="zh-CN" altLang="en-US" sz="2300" kern="1200" dirty="0"/>
            <a:t>复杂度渐进性</a:t>
          </a:r>
          <a:r>
            <a:rPr kumimoji="1" lang="zh-CN" sz="2300" kern="1200" dirty="0"/>
            <a:t>分析</a:t>
          </a:r>
          <a:endParaRPr lang="en-US" sz="2300" kern="1200" dirty="0"/>
        </a:p>
      </dsp:txBody>
      <dsp:txXfrm>
        <a:off x="268030" y="3890868"/>
        <a:ext cx="3222123" cy="61267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zh-CN" sz="1800" b="0" strike="noStrike" spc="-1">
                <a:solidFill>
                  <a:srgbClr val="FFFFFF"/>
                </a:solidFill>
                <a:latin typeface="Goudy Old Style"/>
              </a:rPr>
              <a:t>单击鼠标移动幻灯片</a:t>
            </a:r>
            <a:endParaRPr lang="zh-CN" sz="1800" b="0" strike="noStrike" spc="-1">
              <a:solidFill>
                <a:srgbClr val="FFFFFF"/>
              </a:solidFill>
              <a:latin typeface="Goudy Old Style"/>
            </a:endParaRPr>
          </a:p>
        </p:txBody>
      </p:sp>
      <p:sp>
        <p:nvSpPr>
          <p:cNvPr id="88"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panose="020B0604020202090204"/>
              </a:rPr>
              <a:t>单击编辑备注格式</a:t>
            </a:r>
            <a:endParaRPr lang="en-US" sz="2000" b="0" strike="noStrike" spc="-1">
              <a:latin typeface="Arial" panose="020B0604020202090204"/>
            </a:endParaRPr>
          </a:p>
        </p:txBody>
      </p:sp>
      <p:sp>
        <p:nvSpPr>
          <p:cNvPr id="89"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panose="02020503050405090304"/>
              </a:rPr>
              <a:t> </a:t>
            </a:r>
            <a:endParaRPr lang="en-US" sz="1400" b="0" strike="noStrike" spc="-1">
              <a:latin typeface="Times New Roman" panose="02020503050405090304"/>
            </a:endParaRPr>
          </a:p>
        </p:txBody>
      </p:sp>
      <p:sp>
        <p:nvSpPr>
          <p:cNvPr id="90"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panose="02020503050405090304"/>
              </a:rPr>
              <a:t> </a:t>
            </a:r>
            <a:endParaRPr lang="en-US" sz="1400" b="0" strike="noStrike" spc="-1">
              <a:latin typeface="Times New Roman" panose="02020503050405090304"/>
            </a:endParaRPr>
          </a:p>
        </p:txBody>
      </p:sp>
      <p:sp>
        <p:nvSpPr>
          <p:cNvPr id="91"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panose="02020503050405090304"/>
              </a:rPr>
              <a:t> </a:t>
            </a:r>
            <a:endParaRPr lang="en-US" sz="1400" b="0" strike="noStrike" spc="-1">
              <a:latin typeface="Times New Roman" panose="02020503050405090304"/>
            </a:endParaRPr>
          </a:p>
        </p:txBody>
      </p:sp>
      <p:sp>
        <p:nvSpPr>
          <p:cNvPr id="92" name="PlaceHolder 6"/>
          <p:cNvSpPr>
            <a:spLocks noGrp="1"/>
          </p:cNvSpPr>
          <p:nvPr>
            <p:ph type="sldNum"/>
          </p:nvPr>
        </p:nvSpPr>
        <p:spPr>
          <a:xfrm>
            <a:off x="4278960" y="10157400"/>
            <a:ext cx="3280680" cy="534240"/>
          </a:xfrm>
          <a:prstGeom prst="rect">
            <a:avLst/>
          </a:prstGeom>
        </p:spPr>
        <p:txBody>
          <a:bodyPr lIns="0" tIns="0" rIns="0" bIns="0" anchor="b"/>
          <a:lstStyle/>
          <a:p>
            <a:pPr algn="r"/>
            <a:fld id="{1A0E4D9A-8ACD-4E35-BCFC-1B7C3D29EDC9}" type="slidenum">
              <a:rPr lang="en-US" sz="1400" b="0" strike="noStrike" spc="-1">
                <a:latin typeface="Times New Roman" panose="02020503050405090304"/>
              </a:rPr>
            </a:fld>
            <a:endParaRPr lang="en-US" sz="1400" b="0" strike="noStrike" spc="-1">
              <a:latin typeface="Times New Roman" panose="0202050305040509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noRot="1" noChangeAspect="1"/>
          </p:cNvSpPr>
          <p:nvPr>
            <p:ph type="sldImg"/>
          </p:nvPr>
        </p:nvSpPr>
        <p:spPr>
          <a:xfrm>
            <a:off x="992188" y="768350"/>
            <a:ext cx="5114925" cy="3836988"/>
          </a:xfrm>
          <a:prstGeom prst="rect">
            <a:avLst/>
          </a:prstGeom>
        </p:spPr>
      </p:sp>
      <p:sp>
        <p:nvSpPr>
          <p:cNvPr id="366" name="PlaceHolder 2"/>
          <p:cNvSpPr>
            <a:spLocks noGrp="1"/>
          </p:cNvSpPr>
          <p:nvPr>
            <p:ph type="body"/>
          </p:nvPr>
        </p:nvSpPr>
        <p:spPr>
          <a:xfrm>
            <a:off x="709920" y="4861440"/>
            <a:ext cx="5679000" cy="4605120"/>
          </a:xfrm>
          <a:prstGeom prst="rect">
            <a:avLst/>
          </a:prstGeom>
        </p:spPr>
        <p:txBody>
          <a:bodyPr lIns="99000" tIns="49680" rIns="99000" bIns="49680"/>
          <a:lstStyle/>
          <a:p>
            <a:endParaRPr lang="en-US" sz="2000" b="0" strike="noStrike" spc="-1" dirty="0">
              <a:latin typeface="Arial" panose="020B0604020202090204"/>
            </a:endParaRPr>
          </a:p>
        </p:txBody>
      </p:sp>
      <p:sp>
        <p:nvSpPr>
          <p:cNvPr id="367" name="TextShape 3"/>
          <p:cNvSpPr txBox="1"/>
          <p:nvPr/>
        </p:nvSpPr>
        <p:spPr>
          <a:xfrm>
            <a:off x="4021200" y="9721080"/>
            <a:ext cx="3075840" cy="511200"/>
          </a:xfrm>
          <a:prstGeom prst="rect">
            <a:avLst/>
          </a:prstGeom>
          <a:noFill/>
          <a:ln>
            <a:noFill/>
          </a:ln>
        </p:spPr>
        <p:txBody>
          <a:bodyPr lIns="99000" tIns="49680" rIns="99000" bIns="49680" anchor="b"/>
          <a:lstStyle/>
          <a:p>
            <a:pPr algn="r">
              <a:lnSpc>
                <a:spcPct val="100000"/>
              </a:lnSpc>
            </a:pPr>
            <a:fld id="{1A4C2E56-843F-4979-85CF-0E161063E7FB}" type="slidenum">
              <a:rPr lang="en-US" sz="1300" b="0" strike="noStrike" spc="-1">
                <a:solidFill>
                  <a:srgbClr val="000000"/>
                </a:solidFill>
                <a:latin typeface="+mn-lt"/>
                <a:ea typeface="+mn-ea"/>
              </a:rPr>
            </a:fld>
            <a:endParaRPr lang="en-US" sz="1300" b="0" strike="noStrike" spc="-1">
              <a:latin typeface="Times New Roman" panose="0202050305040509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r>
              <a:rPr lang="en-US" dirty="0" err="1"/>
              <a:t>这两个算法有什么区别</a:t>
            </a:r>
            <a:r>
              <a:rPr lang="zh-CN" altLang="en-US" dirty="0"/>
              <a:t>？</a:t>
            </a:r>
            <a:endParaRPr 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r>
              <a:rPr kumimoji="1" lang="en-US" altLang="zh-CN" dirty="0"/>
              <a:t>C=2,</a:t>
            </a:r>
            <a:r>
              <a:rPr kumimoji="1" lang="zh-CN" altLang="en-US" dirty="0"/>
              <a:t> </a:t>
            </a:r>
            <a:r>
              <a:rPr kumimoji="1" lang="en-US" altLang="zh-CN" dirty="0"/>
              <a:t>n0=3</a:t>
            </a:r>
            <a:endParaRPr kumimoji="1" lang="en-US" altLang="zh-CN" dirty="0"/>
          </a:p>
          <a:p>
            <a:r>
              <a:rPr kumimoji="1" lang="en-US" altLang="zh-CN" dirty="0"/>
              <a:t>C=1,</a:t>
            </a:r>
            <a:r>
              <a:rPr kumimoji="1" lang="zh-CN" altLang="en-US" dirty="0"/>
              <a:t> </a:t>
            </a:r>
            <a:r>
              <a:rPr kumimoji="1" lang="en-US" altLang="zh-CN" dirty="0"/>
              <a:t>n0=1;</a:t>
            </a:r>
            <a:endParaRPr kumimoji="1" lang="en-US" altLang="zh-CN" dirty="0"/>
          </a:p>
          <a:p>
            <a:endParaRPr kumimoji="1" lang="en-US" altLang="zh-CN" dirty="0"/>
          </a:p>
          <a:p>
            <a:r>
              <a:rPr kumimoji="1" lang="en-US" altLang="zh-CN" dirty="0"/>
              <a:t>C=1,</a:t>
            </a:r>
            <a:r>
              <a:rPr kumimoji="1" lang="zh-CN" altLang="en-US" dirty="0"/>
              <a:t> </a:t>
            </a:r>
            <a:r>
              <a:rPr kumimoji="1" lang="en-US" altLang="zh-CN" dirty="0"/>
              <a:t>n0=1</a:t>
            </a:r>
            <a:endParaRPr kumimoji="1" lang="en-US" altLang="zh-CN" dirty="0"/>
          </a:p>
          <a:p>
            <a:endParaRPr kumimoji="1" lang="zh-CN" alt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r>
              <a:rPr kumimoji="1" lang="en-US" altLang="zh-CN" dirty="0"/>
              <a:t>F=10^(-11n)</a:t>
            </a:r>
            <a:r>
              <a:rPr kumimoji="1" lang="zh-CN" altLang="en-US" dirty="0"/>
              <a:t>  </a:t>
            </a:r>
            <a:r>
              <a:rPr kumimoji="1" lang="en-US" altLang="zh-CN" dirty="0"/>
              <a:t>g=10^n</a:t>
            </a:r>
            <a:endParaRPr kumimoji="1" lang="zh-CN" alt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r>
              <a:rPr lang="en-US" altLang="zh-CN" dirty="0"/>
              <a:t>Formal definition coming Wednesday!</a:t>
            </a:r>
            <a:endParaRPr lang="en-US" altLang="zh-CN" dirty="0"/>
          </a:p>
          <a:p>
            <a:r>
              <a:rPr lang="en-US" altLang="zh-CN" dirty="0"/>
              <a:t>Informally, big-Oh notation tells us how the running time scales with the size of the input.</a:t>
            </a:r>
            <a:endParaRPr lang="en-US" altLang="zh-CN" dirty="0"/>
          </a:p>
          <a:p>
            <a:endParaRPr kumimoji="1" lang="zh-CN" altLang="en-US" dirty="0"/>
          </a:p>
        </p:txBody>
      </p:sp>
      <p:sp>
        <p:nvSpPr>
          <p:cNvPr id="4" name="灯片编号占位符 3"/>
          <p:cNvSpPr>
            <a:spLocks noGrp="1"/>
          </p:cNvSpPr>
          <p:nvPr>
            <p:ph type="sldNum"/>
          </p:nvPr>
        </p:nvSpPr>
        <p:spPr/>
        <p:txBody>
          <a:bodyPr/>
          <a:lstStyle/>
          <a:p>
            <a:pPr algn="r"/>
            <a:fld id="{1A0E4D9A-8ACD-4E35-BCFC-1B7C3D29EDC9}" type="slidenum">
              <a:rPr lang="en-US" sz="1400" b="0" strike="noStrike" spc="-1" smtClean="0">
                <a:latin typeface="Times New Roman" panose="02020503050405090304"/>
              </a:rPr>
            </a:fld>
            <a:endParaRPr lang="en-US" sz="1400" b="0" strike="noStrike" spc="-1">
              <a:latin typeface="Times New Roman" panose="020205030504050903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It totally</a:t>
            </a:r>
            <a:r>
              <a:rPr lang="en-US" baseline="0" dirty="0"/>
              <a:t> takes me less than 30 seconds to multiply two 500-digit numbers</a:t>
            </a:r>
            <a:r>
              <a:rPr lang="en-US" baseline="0" dirty="0"/>
              <a:t>…</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r>
              <a:rPr lang="en-US" dirty="0"/>
              <a:t>It totally</a:t>
            </a:r>
            <a:r>
              <a:rPr lang="en-US" baseline="0" dirty="0"/>
              <a:t> takes me less than 30 seconds to multiply two 500-digit numbers</a:t>
            </a:r>
            <a:r>
              <a:rPr lang="en-US" baseline="0" dirty="0"/>
              <a:t>…</a:t>
            </a:r>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589D3-3AF1-8A4E-B826-2981C3C48FD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sz="2400" b="0" strike="noStrike" spc="-1">
              <a:latin typeface="Times New Roman" panose="02020503050405090304"/>
            </a:endParaRPr>
          </a:p>
        </p:txBody>
      </p:sp>
      <p:sp>
        <p:nvSpPr>
          <p:cNvPr id="5" name="Footer Placeholder 4"/>
          <p:cNvSpPr>
            <a:spLocks noGrp="1"/>
          </p:cNvSpPr>
          <p:nvPr>
            <p:ph type="ftr" sz="quarter" idx="11"/>
          </p:nvPr>
        </p:nvSpPr>
        <p:spPr/>
        <p:txBody>
          <a:bodyPr/>
          <a:lstStyle/>
          <a:p>
            <a:endParaRPr lang="en-US" sz="2400" b="0" strike="noStrike" spc="-1">
              <a:latin typeface="Times New Roman" panose="02020503050405090304"/>
            </a:endParaRPr>
          </a:p>
        </p:txBody>
      </p:sp>
      <p:sp>
        <p:nvSpPr>
          <p:cNvPr id="6" name="Slide Number Placeholder 5"/>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sz="2400" b="0" strike="noStrike" spc="-1">
              <a:latin typeface="Times New Roman" panose="02020503050405090304"/>
            </a:endParaRPr>
          </a:p>
        </p:txBody>
      </p:sp>
      <p:sp>
        <p:nvSpPr>
          <p:cNvPr id="5" name="Footer Placeholder 4"/>
          <p:cNvSpPr>
            <a:spLocks noGrp="1"/>
          </p:cNvSpPr>
          <p:nvPr>
            <p:ph type="ftr" sz="quarter" idx="11"/>
          </p:nvPr>
        </p:nvSpPr>
        <p:spPr/>
        <p:txBody>
          <a:bodyPr/>
          <a:lstStyle/>
          <a:p>
            <a:endParaRPr lang="en-US" sz="2400" b="0" strike="noStrike" spc="-1">
              <a:latin typeface="Times New Roman" panose="02020503050405090304"/>
            </a:endParaRPr>
          </a:p>
        </p:txBody>
      </p:sp>
      <p:sp>
        <p:nvSpPr>
          <p:cNvPr id="6" name="Slide Number Placeholder 5"/>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sz="2400" b="0" strike="noStrike" spc="-1">
              <a:latin typeface="Times New Roman" panose="02020503050405090304"/>
            </a:endParaRPr>
          </a:p>
        </p:txBody>
      </p:sp>
      <p:sp>
        <p:nvSpPr>
          <p:cNvPr id="5" name="Footer Placeholder 4"/>
          <p:cNvSpPr>
            <a:spLocks noGrp="1"/>
          </p:cNvSpPr>
          <p:nvPr>
            <p:ph type="ftr" sz="quarter" idx="11"/>
          </p:nvPr>
        </p:nvSpPr>
        <p:spPr/>
        <p:txBody>
          <a:bodyPr/>
          <a:lstStyle/>
          <a:p>
            <a:endParaRPr lang="en-US" sz="2400" b="0" strike="noStrike" spc="-1">
              <a:latin typeface="Times New Roman" panose="02020503050405090304"/>
            </a:endParaRPr>
          </a:p>
        </p:txBody>
      </p:sp>
      <p:sp>
        <p:nvSpPr>
          <p:cNvPr id="6" name="Slide Number Placeholder 5"/>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PlaceHolder 4"/>
          <p:cNvSpPr>
            <a:spLocks noGrp="1"/>
          </p:cNvSpPr>
          <p:nvPr>
            <p:ph type="title"/>
          </p:nvPr>
        </p:nvSpPr>
        <p:spPr>
          <a:xfrm>
            <a:off x="457200" y="404640"/>
            <a:ext cx="8229240" cy="761760"/>
          </a:xfrm>
          <a:prstGeom prst="rect">
            <a:avLst/>
          </a:prstGeom>
        </p:spPr>
        <p:txBody>
          <a:bodyPr/>
          <a:lstStyle/>
          <a:p>
            <a:pPr algn="just">
              <a:lnSpc>
                <a:spcPct val="100000"/>
              </a:lnSpc>
            </a:pPr>
            <a:r>
              <a:rPr lang="zh-CN" sz="3670" b="0" strike="noStrike" spc="-1">
                <a:solidFill>
                  <a:srgbClr val="000000"/>
                </a:solidFill>
                <a:latin typeface="Arial" panose="020B0604020202090204"/>
                <a:ea typeface="黑体"/>
              </a:rPr>
              <a:t>单击此处编辑母版标题样式</a:t>
            </a:r>
            <a:endParaRPr lang="zh-CN" sz="3670" b="0" strike="noStrike" spc="-1">
              <a:solidFill>
                <a:srgbClr val="000000"/>
              </a:solidFill>
              <a:latin typeface="Arial" panose="020B0604020202090204"/>
            </a:endParaRPr>
          </a:p>
        </p:txBody>
      </p:sp>
      <p:sp>
        <p:nvSpPr>
          <p:cNvPr id="5" name="PlaceHolder 5"/>
          <p:cNvSpPr>
            <a:spLocks noGrp="1"/>
          </p:cNvSpPr>
          <p:nvPr>
            <p:ph idx="10"/>
          </p:nvPr>
        </p:nvSpPr>
        <p:spPr>
          <a:xfrm>
            <a:off x="457200" y="1411357"/>
            <a:ext cx="8229240" cy="4834643"/>
          </a:xfrm>
          <a:prstGeom prst="rect">
            <a:avLst/>
          </a:prstGeom>
        </p:spPr>
        <p:txBody>
          <a:bodyPr/>
          <a:lstStyle/>
          <a:p>
            <a:pPr marL="5080" indent="-3810" algn="just">
              <a:lnSpc>
                <a:spcPct val="130000"/>
              </a:lnSpc>
              <a:spcBef>
                <a:spcPts val="80"/>
              </a:spcBef>
            </a:pPr>
            <a:r>
              <a:rPr lang="zh-CN" sz="2000" b="0" strike="noStrike" spc="-1">
                <a:solidFill>
                  <a:srgbClr val="000000"/>
                </a:solidFill>
                <a:latin typeface="Arial" panose="020B0604020202090204"/>
                <a:ea typeface="黑体"/>
              </a:rPr>
              <a:t>单击此处编辑母版文本样式</a:t>
            </a:r>
            <a:endParaRPr lang="zh-CN" sz="2000" b="0" strike="noStrike" spc="-1">
              <a:solidFill>
                <a:srgbClr val="000000"/>
              </a:solidFill>
              <a:latin typeface="Arial" panose="020B0604020202090204"/>
            </a:endParaRPr>
          </a:p>
          <a:p>
            <a:pPr marL="619760" indent="-237490" algn="just">
              <a:lnSpc>
                <a:spcPct val="130000"/>
              </a:lnSpc>
              <a:spcBef>
                <a:spcPts val="80"/>
              </a:spcBef>
            </a:pPr>
            <a:r>
              <a:rPr lang="zh-CN" sz="1670" b="0" strike="noStrike" spc="-1">
                <a:solidFill>
                  <a:srgbClr val="000000"/>
                </a:solidFill>
                <a:latin typeface="Arial" panose="020B0604020202090204"/>
                <a:ea typeface="黑体"/>
              </a:rPr>
              <a:t>第二级</a:t>
            </a:r>
            <a:endParaRPr lang="zh-CN" sz="1670" b="0" strike="noStrike" spc="-1">
              <a:solidFill>
                <a:srgbClr val="000000"/>
              </a:solidFill>
              <a:latin typeface="Arial" panose="020B0604020202090204"/>
            </a:endParaRPr>
          </a:p>
          <a:p>
            <a:pPr marL="953135" indent="-189230" algn="just">
              <a:lnSpc>
                <a:spcPct val="130000"/>
              </a:lnSpc>
              <a:spcBef>
                <a:spcPts val="80"/>
              </a:spcBef>
            </a:pPr>
            <a:r>
              <a:rPr lang="zh-CN" sz="1800" b="0" strike="noStrike" spc="-1">
                <a:solidFill>
                  <a:srgbClr val="000000"/>
                </a:solidFill>
                <a:latin typeface="Arial" panose="020B0604020202090204"/>
                <a:ea typeface="黑体"/>
              </a:rPr>
              <a:t>第三级</a:t>
            </a:r>
            <a:endParaRPr lang="zh-CN" sz="1800" b="0" strike="noStrike" spc="-1">
              <a:solidFill>
                <a:srgbClr val="000000"/>
              </a:solidFill>
              <a:latin typeface="Arial" panose="020B0604020202090204"/>
            </a:endParaRPr>
          </a:p>
          <a:p>
            <a:pPr marL="1334770" indent="-189230" algn="just">
              <a:lnSpc>
                <a:spcPct val="130000"/>
              </a:lnSpc>
              <a:spcBef>
                <a:spcPts val="80"/>
              </a:spcBef>
            </a:pPr>
            <a:r>
              <a:rPr lang="zh-CN" sz="1800" b="0" strike="noStrike" spc="-1">
                <a:solidFill>
                  <a:srgbClr val="000000"/>
                </a:solidFill>
                <a:latin typeface="Arial" panose="020B0604020202090204"/>
                <a:ea typeface="黑体"/>
              </a:rPr>
              <a:t>第四级</a:t>
            </a:r>
            <a:endParaRPr lang="zh-CN" sz="1800" b="0" strike="noStrike" spc="-1">
              <a:solidFill>
                <a:srgbClr val="000000"/>
              </a:solidFill>
              <a:latin typeface="Arial" panose="020B0604020202090204"/>
            </a:endParaRPr>
          </a:p>
          <a:p>
            <a:pPr marL="1716405" indent="-189230" algn="just">
              <a:lnSpc>
                <a:spcPct val="130000"/>
              </a:lnSpc>
              <a:spcBef>
                <a:spcPts val="80"/>
              </a:spcBef>
            </a:pPr>
            <a:r>
              <a:rPr lang="zh-CN" sz="1800" b="0" strike="noStrike" spc="-1">
                <a:solidFill>
                  <a:srgbClr val="000000"/>
                </a:solidFill>
                <a:latin typeface="Arial" panose="020B0604020202090204"/>
                <a:ea typeface="黑体"/>
              </a:rPr>
              <a:t>第五级</a:t>
            </a:r>
            <a:endParaRPr lang="zh-CN" sz="1800" b="0" strike="noStrike" spc="-1">
              <a:solidFill>
                <a:srgbClr val="000000"/>
              </a:solidFill>
              <a:latin typeface="Arial" panose="020B0604020202090204"/>
            </a:endParaRPr>
          </a:p>
        </p:txBody>
      </p:sp>
      <p:sp>
        <p:nvSpPr>
          <p:cNvPr id="6" name="PlaceHolder 6"/>
          <p:cNvSpPr>
            <a:spLocks noGrp="1"/>
          </p:cNvSpPr>
          <p:nvPr>
            <p:ph type="dt" idx="11"/>
          </p:nvPr>
        </p:nvSpPr>
        <p:spPr>
          <a:xfrm>
            <a:off x="457200" y="6246000"/>
            <a:ext cx="2133360" cy="475920"/>
          </a:xfrm>
          <a:prstGeom prst="rect">
            <a:avLst/>
          </a:prstGeom>
        </p:spPr>
        <p:txBody>
          <a:bodyPr/>
          <a:lstStyle>
            <a:lvl1pPr>
              <a:defRPr sz="1800"/>
            </a:lvl1pPr>
          </a:lstStyle>
          <a:p>
            <a:endParaRPr lang="en-US" spc="-1">
              <a:latin typeface="Times New Roman" panose="02020503050405090304"/>
            </a:endParaRPr>
          </a:p>
        </p:txBody>
      </p:sp>
      <p:sp>
        <p:nvSpPr>
          <p:cNvPr id="7" name="PlaceHolder 7"/>
          <p:cNvSpPr>
            <a:spLocks noGrp="1"/>
          </p:cNvSpPr>
          <p:nvPr>
            <p:ph type="ftr" idx="12"/>
          </p:nvPr>
        </p:nvSpPr>
        <p:spPr>
          <a:xfrm>
            <a:off x="3124080" y="6246000"/>
            <a:ext cx="2895120" cy="475920"/>
          </a:xfrm>
          <a:prstGeom prst="rect">
            <a:avLst/>
          </a:prstGeom>
        </p:spPr>
        <p:txBody>
          <a:bodyPr/>
          <a:lstStyle>
            <a:lvl1pPr>
              <a:defRPr sz="1800"/>
            </a:lvl1pPr>
          </a:lstStyle>
          <a:p>
            <a:endParaRPr lang="en-US" spc="-1">
              <a:latin typeface="Times New Roman" panose="02020503050405090304"/>
            </a:endParaRPr>
          </a:p>
        </p:txBody>
      </p:sp>
      <p:sp>
        <p:nvSpPr>
          <p:cNvPr id="8" name="PlaceHolder 8"/>
          <p:cNvSpPr>
            <a:spLocks noGrp="1"/>
          </p:cNvSpPr>
          <p:nvPr>
            <p:ph type="sldNum" idx="13"/>
          </p:nvPr>
        </p:nvSpPr>
        <p:spPr>
          <a:xfrm>
            <a:off x="6553080" y="6246000"/>
            <a:ext cx="2133360" cy="475920"/>
          </a:xfrm>
          <a:prstGeom prst="rect">
            <a:avLst/>
          </a:prstGeom>
        </p:spPr>
        <p:txBody>
          <a:bodyPr/>
          <a:lstStyle>
            <a:lvl1pPr>
              <a:defRPr sz="1050"/>
            </a:lvl1pPr>
          </a:lstStyle>
          <a:p>
            <a:pPr algn="r"/>
            <a:fld id="{1B29CBD5-544F-453B-9E54-1A33C15A89A4}" type="slidenum">
              <a:rPr lang="en-US" spc="-1" smtClean="0">
                <a:solidFill>
                  <a:srgbClr val="000000"/>
                </a:solidFill>
                <a:ea typeface="黑体"/>
              </a:rPr>
            </a:fld>
            <a:endParaRPr lang="en-US" spc="-1">
              <a:latin typeface="Times New Roman" panose="020205030504050903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3" name="PlaceHolder 4"/>
          <p:cNvSpPr>
            <a:spLocks noGrp="1"/>
          </p:cNvSpPr>
          <p:nvPr>
            <p:ph type="title"/>
          </p:nvPr>
        </p:nvSpPr>
        <p:spPr>
          <a:xfrm>
            <a:off x="457200" y="404640"/>
            <a:ext cx="8229240" cy="761760"/>
          </a:xfrm>
          <a:prstGeom prst="rect">
            <a:avLst/>
          </a:prstGeom>
        </p:spPr>
        <p:txBody>
          <a:bodyPr/>
          <a:lstStyle/>
          <a:p>
            <a:pPr algn="just">
              <a:lnSpc>
                <a:spcPct val="100000"/>
              </a:lnSpc>
            </a:pPr>
            <a:r>
              <a:rPr lang="zh-CN" sz="3670" b="0" strike="noStrike" spc="-1">
                <a:solidFill>
                  <a:srgbClr val="000000"/>
                </a:solidFill>
                <a:latin typeface="Arial" panose="020B0604020202090204"/>
                <a:ea typeface="黑体"/>
              </a:rPr>
              <a:t>单击此处编辑母版标题样式</a:t>
            </a:r>
            <a:endParaRPr lang="zh-CN" sz="3670" b="0" strike="noStrike" spc="-1">
              <a:solidFill>
                <a:srgbClr val="000000"/>
              </a:solidFill>
              <a:latin typeface="Arial" panose="020B0604020202090204"/>
            </a:endParaRPr>
          </a:p>
        </p:txBody>
      </p:sp>
      <p:sp>
        <p:nvSpPr>
          <p:cNvPr id="4" name="PlaceHolder 5"/>
          <p:cNvSpPr>
            <a:spLocks noGrp="1"/>
          </p:cNvSpPr>
          <p:nvPr>
            <p:ph idx="10"/>
          </p:nvPr>
        </p:nvSpPr>
        <p:spPr>
          <a:xfrm>
            <a:off x="457200" y="1401417"/>
            <a:ext cx="8229240" cy="4844583"/>
          </a:xfrm>
          <a:prstGeom prst="rect">
            <a:avLst/>
          </a:prstGeom>
        </p:spPr>
        <p:txBody>
          <a:bodyPr/>
          <a:lstStyle/>
          <a:p>
            <a:pPr marL="5080" indent="-3810" algn="just">
              <a:lnSpc>
                <a:spcPct val="130000"/>
              </a:lnSpc>
              <a:spcBef>
                <a:spcPts val="80"/>
              </a:spcBef>
            </a:pPr>
            <a:r>
              <a:rPr lang="zh-CN" sz="2000" b="0" strike="noStrike" spc="-1">
                <a:solidFill>
                  <a:srgbClr val="000000"/>
                </a:solidFill>
                <a:latin typeface="Arial" panose="020B0604020202090204"/>
                <a:ea typeface="黑体"/>
              </a:rPr>
              <a:t>单击此处编辑母版文本样式</a:t>
            </a:r>
            <a:endParaRPr lang="zh-CN" sz="2000" b="0" strike="noStrike" spc="-1">
              <a:solidFill>
                <a:srgbClr val="000000"/>
              </a:solidFill>
              <a:latin typeface="Arial" panose="020B0604020202090204"/>
            </a:endParaRPr>
          </a:p>
          <a:p>
            <a:pPr marL="619760" indent="-237490" algn="just">
              <a:lnSpc>
                <a:spcPct val="130000"/>
              </a:lnSpc>
              <a:spcBef>
                <a:spcPts val="80"/>
              </a:spcBef>
            </a:pPr>
            <a:r>
              <a:rPr lang="zh-CN" sz="1670" b="0" strike="noStrike" spc="-1">
                <a:solidFill>
                  <a:srgbClr val="000000"/>
                </a:solidFill>
                <a:latin typeface="Arial" panose="020B0604020202090204"/>
                <a:ea typeface="黑体"/>
              </a:rPr>
              <a:t>第二级</a:t>
            </a:r>
            <a:endParaRPr lang="zh-CN" sz="1670" b="0" strike="noStrike" spc="-1">
              <a:solidFill>
                <a:srgbClr val="000000"/>
              </a:solidFill>
              <a:latin typeface="Arial" panose="020B0604020202090204"/>
            </a:endParaRPr>
          </a:p>
          <a:p>
            <a:pPr marL="953135" indent="-189230" algn="just">
              <a:lnSpc>
                <a:spcPct val="130000"/>
              </a:lnSpc>
              <a:spcBef>
                <a:spcPts val="80"/>
              </a:spcBef>
            </a:pPr>
            <a:r>
              <a:rPr lang="zh-CN" sz="1800" b="0" strike="noStrike" spc="-1">
                <a:solidFill>
                  <a:srgbClr val="000000"/>
                </a:solidFill>
                <a:latin typeface="Arial" panose="020B0604020202090204"/>
                <a:ea typeface="黑体"/>
              </a:rPr>
              <a:t>第三级</a:t>
            </a:r>
            <a:endParaRPr lang="zh-CN" sz="1800" b="0" strike="noStrike" spc="-1">
              <a:solidFill>
                <a:srgbClr val="000000"/>
              </a:solidFill>
              <a:latin typeface="Arial" panose="020B0604020202090204"/>
            </a:endParaRPr>
          </a:p>
          <a:p>
            <a:pPr marL="1334770" indent="-189230" algn="just">
              <a:lnSpc>
                <a:spcPct val="130000"/>
              </a:lnSpc>
              <a:spcBef>
                <a:spcPts val="80"/>
              </a:spcBef>
            </a:pPr>
            <a:r>
              <a:rPr lang="zh-CN" sz="1800" b="0" strike="noStrike" spc="-1">
                <a:solidFill>
                  <a:srgbClr val="000000"/>
                </a:solidFill>
                <a:latin typeface="Arial" panose="020B0604020202090204"/>
                <a:ea typeface="黑体"/>
              </a:rPr>
              <a:t>第四级</a:t>
            </a:r>
            <a:endParaRPr lang="zh-CN" sz="1800" b="0" strike="noStrike" spc="-1">
              <a:solidFill>
                <a:srgbClr val="000000"/>
              </a:solidFill>
              <a:latin typeface="Arial" panose="020B0604020202090204"/>
            </a:endParaRPr>
          </a:p>
          <a:p>
            <a:pPr marL="1716405" indent="-189230" algn="just">
              <a:lnSpc>
                <a:spcPct val="130000"/>
              </a:lnSpc>
              <a:spcBef>
                <a:spcPts val="80"/>
              </a:spcBef>
            </a:pPr>
            <a:r>
              <a:rPr lang="zh-CN" sz="1800" b="0" strike="noStrike" spc="-1">
                <a:solidFill>
                  <a:srgbClr val="000000"/>
                </a:solidFill>
                <a:latin typeface="Arial" panose="020B0604020202090204"/>
                <a:ea typeface="黑体"/>
              </a:rPr>
              <a:t>第五级</a:t>
            </a:r>
            <a:endParaRPr lang="zh-CN" sz="1800" b="0" strike="noStrike" spc="-1">
              <a:solidFill>
                <a:srgbClr val="000000"/>
              </a:solidFill>
              <a:latin typeface="Arial" panose="020B0604020202090204"/>
            </a:endParaRPr>
          </a:p>
        </p:txBody>
      </p:sp>
      <p:sp>
        <p:nvSpPr>
          <p:cNvPr id="5" name="PlaceHolder 6"/>
          <p:cNvSpPr>
            <a:spLocks noGrp="1"/>
          </p:cNvSpPr>
          <p:nvPr>
            <p:ph type="dt" idx="11"/>
          </p:nvPr>
        </p:nvSpPr>
        <p:spPr>
          <a:xfrm>
            <a:off x="457200" y="6246000"/>
            <a:ext cx="2133360" cy="475920"/>
          </a:xfrm>
          <a:prstGeom prst="rect">
            <a:avLst/>
          </a:prstGeom>
        </p:spPr>
        <p:txBody>
          <a:bodyPr/>
          <a:lstStyle>
            <a:lvl1pPr>
              <a:defRPr sz="1800"/>
            </a:lvl1pPr>
          </a:lstStyle>
          <a:p>
            <a:endParaRPr lang="en-US" spc="-1">
              <a:latin typeface="Times New Roman" panose="02020503050405090304"/>
            </a:endParaRPr>
          </a:p>
        </p:txBody>
      </p:sp>
      <p:sp>
        <p:nvSpPr>
          <p:cNvPr id="6" name="PlaceHolder 7"/>
          <p:cNvSpPr>
            <a:spLocks noGrp="1"/>
          </p:cNvSpPr>
          <p:nvPr>
            <p:ph type="ftr" idx="12"/>
          </p:nvPr>
        </p:nvSpPr>
        <p:spPr>
          <a:xfrm>
            <a:off x="3124080" y="6246000"/>
            <a:ext cx="2895120" cy="475920"/>
          </a:xfrm>
          <a:prstGeom prst="rect">
            <a:avLst/>
          </a:prstGeom>
        </p:spPr>
        <p:txBody>
          <a:bodyPr/>
          <a:lstStyle>
            <a:lvl1pPr>
              <a:defRPr sz="1800"/>
            </a:lvl1pPr>
          </a:lstStyle>
          <a:p>
            <a:endParaRPr lang="en-US" spc="-1">
              <a:latin typeface="Times New Roman" panose="02020503050405090304"/>
            </a:endParaRPr>
          </a:p>
        </p:txBody>
      </p:sp>
      <p:sp>
        <p:nvSpPr>
          <p:cNvPr id="7" name="PlaceHolder 8"/>
          <p:cNvSpPr>
            <a:spLocks noGrp="1"/>
          </p:cNvSpPr>
          <p:nvPr>
            <p:ph type="sldNum" idx="13"/>
          </p:nvPr>
        </p:nvSpPr>
        <p:spPr>
          <a:xfrm>
            <a:off x="6553080" y="6246000"/>
            <a:ext cx="2133360" cy="475920"/>
          </a:xfrm>
          <a:prstGeom prst="rect">
            <a:avLst/>
          </a:prstGeom>
        </p:spPr>
        <p:txBody>
          <a:bodyPr/>
          <a:lstStyle>
            <a:lvl1pPr>
              <a:defRPr sz="1050"/>
            </a:lvl1pPr>
          </a:lstStyle>
          <a:p>
            <a:pPr algn="r"/>
            <a:fld id="{1B29CBD5-544F-453B-9E54-1A33C15A89A4}" type="slidenum">
              <a:rPr lang="en-US" spc="-1" smtClean="0">
                <a:solidFill>
                  <a:srgbClr val="000000"/>
                </a:solidFill>
                <a:ea typeface="黑体"/>
              </a:rPr>
            </a:fld>
            <a:endParaRPr lang="en-US" spc="-1">
              <a:latin typeface="Times New Roman" panose="020205030504050903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6" name="PlaceHolder 6"/>
          <p:cNvSpPr>
            <a:spLocks noGrp="1"/>
          </p:cNvSpPr>
          <p:nvPr>
            <p:ph type="dt" idx="11"/>
          </p:nvPr>
        </p:nvSpPr>
        <p:spPr>
          <a:xfrm>
            <a:off x="457200" y="6246000"/>
            <a:ext cx="2133360" cy="475920"/>
          </a:xfrm>
          <a:prstGeom prst="rect">
            <a:avLst/>
          </a:prstGeom>
        </p:spPr>
        <p:txBody>
          <a:bodyPr/>
          <a:lstStyle>
            <a:lvl1pPr>
              <a:defRPr sz="1600"/>
            </a:lvl1pPr>
          </a:lstStyle>
          <a:p>
            <a:endParaRPr lang="en-US" spc="-1">
              <a:latin typeface="Times New Roman" panose="02020503050405090304"/>
            </a:endParaRPr>
          </a:p>
        </p:txBody>
      </p:sp>
      <p:sp>
        <p:nvSpPr>
          <p:cNvPr id="7" name="PlaceHolder 7"/>
          <p:cNvSpPr>
            <a:spLocks noGrp="1"/>
          </p:cNvSpPr>
          <p:nvPr>
            <p:ph type="ftr" idx="12"/>
          </p:nvPr>
        </p:nvSpPr>
        <p:spPr>
          <a:xfrm>
            <a:off x="3124080" y="6246000"/>
            <a:ext cx="2895120" cy="475920"/>
          </a:xfrm>
          <a:prstGeom prst="rect">
            <a:avLst/>
          </a:prstGeom>
        </p:spPr>
        <p:txBody>
          <a:bodyPr/>
          <a:lstStyle>
            <a:lvl1pPr>
              <a:defRPr sz="1600"/>
            </a:lvl1pPr>
          </a:lstStyle>
          <a:p>
            <a:endParaRPr lang="en-US" spc="-1">
              <a:latin typeface="Times New Roman" panose="02020503050405090304"/>
            </a:endParaRPr>
          </a:p>
        </p:txBody>
      </p:sp>
      <p:sp>
        <p:nvSpPr>
          <p:cNvPr id="8" name="PlaceHolder 8"/>
          <p:cNvSpPr>
            <a:spLocks noGrp="1"/>
          </p:cNvSpPr>
          <p:nvPr>
            <p:ph type="sldNum" idx="13"/>
          </p:nvPr>
        </p:nvSpPr>
        <p:spPr>
          <a:xfrm>
            <a:off x="6553080" y="6246000"/>
            <a:ext cx="2133360" cy="475920"/>
          </a:xfrm>
          <a:prstGeom prst="rect">
            <a:avLst/>
          </a:prstGeom>
        </p:spPr>
        <p:txBody>
          <a:bodyPr/>
          <a:lstStyle>
            <a:lvl1pPr>
              <a:defRPr sz="1000"/>
            </a:lvl1pPr>
          </a:lstStyle>
          <a:p>
            <a:pPr algn="r"/>
            <a:fld id="{1B29CBD5-544F-453B-9E54-1A33C15A89A4}" type="slidenum">
              <a:rPr lang="en-US" spc="-1" smtClean="0">
                <a:solidFill>
                  <a:srgbClr val="000000"/>
                </a:solidFill>
                <a:ea typeface="黑体"/>
              </a:rPr>
            </a:fld>
            <a:endParaRPr lang="en-US" spc="-1">
              <a:latin typeface="Times New Roman" panose="02020503050405090304"/>
            </a:endParaRPr>
          </a:p>
        </p:txBody>
      </p:sp>
      <p:sp>
        <p:nvSpPr>
          <p:cNvPr id="10" name="内容占位符 9"/>
          <p:cNvSpPr>
            <a:spLocks noGrp="1"/>
          </p:cNvSpPr>
          <p:nvPr>
            <p:ph sz="quarter" idx="14"/>
          </p:nvPr>
        </p:nvSpPr>
        <p:spPr>
          <a:xfrm>
            <a:off x="457200" y="1440044"/>
            <a:ext cx="8159750" cy="4532312"/>
          </a:xfrm>
        </p:spPr>
        <p:txBody>
          <a:bodyPr/>
          <a:lstStyle>
            <a:lvl1pPr marL="285750" indent="-285750">
              <a:buFont typeface="Wingdings" panose="05000000000000000000" pitchFamily="2" charset="2"/>
              <a:buChar char="n"/>
              <a:defRPr/>
            </a:lvl1pPr>
            <a:lvl2pPr marL="285750" indent="-285750">
              <a:buFont typeface="Arial" panose="020B0604020202090204" pitchFamily="34" charset="0"/>
              <a:buChar char="•"/>
              <a:defRPr/>
            </a:lvl2pPr>
            <a:lvl3pPr marL="285750" indent="-285750">
              <a:buFont typeface="Wingdings" panose="05000000000000000000" pitchFamily="2" charset="2"/>
              <a:buChar char="n"/>
              <a:defRPr/>
            </a:lvl3pPr>
            <a:lvl4pPr marL="285750" indent="-285750">
              <a:buFont typeface="Arial" panose="020B0604020202090204" pitchFamily="34" charset="0"/>
              <a:buChar char="•"/>
              <a:defRPr/>
            </a:lvl4pPr>
            <a:lvl5pPr marL="285750" indent="-285750">
              <a:buFont typeface="Wingdings" panose="05000000000000000000" pitchFamily="2" charset="2"/>
              <a:buChar char="n"/>
              <a:defRPr/>
            </a:lvl5pPr>
            <a:lvl6pPr marL="285750" indent="-285750">
              <a:buFont typeface="Wingdings" panose="05000000000000000000" pitchFamily="2" charset="2"/>
              <a:buChar char="n"/>
              <a:defRPr/>
            </a:lvl6pPr>
          </a:lstStyle>
          <a:p>
            <a:pPr marL="5080" indent="-3810" algn="just">
              <a:lnSpc>
                <a:spcPct val="130000"/>
              </a:lnSpc>
              <a:spcBef>
                <a:spcPts val="80"/>
              </a:spcBef>
            </a:pPr>
            <a:r>
              <a:rPr lang="zh-CN" altLang="zh-CN" sz="1800" b="0" strike="noStrike" spc="-1" dirty="0">
                <a:solidFill>
                  <a:srgbClr val="000000"/>
                </a:solidFill>
                <a:latin typeface="Arial" panose="020B0604020202090204"/>
                <a:ea typeface="黑体"/>
              </a:rPr>
              <a:t>单击此处编辑母版文本样式</a:t>
            </a:r>
            <a:endParaRPr lang="zh-CN" altLang="zh-CN" sz="1800" b="0" strike="noStrike" spc="-1" dirty="0">
              <a:solidFill>
                <a:srgbClr val="000000"/>
              </a:solidFill>
              <a:latin typeface="Arial" panose="020B0604020202090204"/>
            </a:endParaRPr>
          </a:p>
          <a:p>
            <a:pPr marL="619760" indent="-237490" algn="just">
              <a:lnSpc>
                <a:spcPct val="130000"/>
              </a:lnSpc>
              <a:spcBef>
                <a:spcPts val="80"/>
              </a:spcBef>
            </a:pPr>
            <a:r>
              <a:rPr lang="zh-CN" altLang="zh-CN" sz="1600" b="0" strike="noStrike" spc="-1" dirty="0">
                <a:solidFill>
                  <a:srgbClr val="000000"/>
                </a:solidFill>
                <a:latin typeface="Arial" panose="020B0604020202090204"/>
                <a:ea typeface="黑体"/>
              </a:rPr>
              <a:t>第二级</a:t>
            </a:r>
            <a:endParaRPr lang="zh-CN" altLang="zh-CN" sz="1600" b="0" strike="noStrike" spc="-1" dirty="0">
              <a:solidFill>
                <a:srgbClr val="000000"/>
              </a:solidFill>
              <a:latin typeface="Arial" panose="020B0604020202090204"/>
            </a:endParaRPr>
          </a:p>
          <a:p>
            <a:pPr marL="953135" indent="-189230" algn="just">
              <a:lnSpc>
                <a:spcPct val="130000"/>
              </a:lnSpc>
              <a:spcBef>
                <a:spcPts val="80"/>
              </a:spcBef>
            </a:pPr>
            <a:r>
              <a:rPr lang="zh-CN" altLang="zh-CN" sz="1600" b="0" strike="noStrike" spc="-1" dirty="0">
                <a:solidFill>
                  <a:srgbClr val="000000"/>
                </a:solidFill>
                <a:latin typeface="Arial" panose="020B0604020202090204"/>
                <a:ea typeface="黑体"/>
              </a:rPr>
              <a:t>第三级</a:t>
            </a:r>
            <a:endParaRPr lang="zh-CN" altLang="zh-CN" sz="1600" b="0" strike="noStrike" spc="-1" dirty="0">
              <a:solidFill>
                <a:srgbClr val="000000"/>
              </a:solidFill>
              <a:latin typeface="Arial" panose="020B0604020202090204"/>
            </a:endParaRPr>
          </a:p>
          <a:p>
            <a:pPr marL="1334770" indent="-189230" algn="just">
              <a:lnSpc>
                <a:spcPct val="130000"/>
              </a:lnSpc>
              <a:spcBef>
                <a:spcPts val="80"/>
              </a:spcBef>
            </a:pPr>
            <a:r>
              <a:rPr lang="zh-CN" altLang="zh-CN" sz="1600" b="0" strike="noStrike" spc="-1" dirty="0">
                <a:solidFill>
                  <a:srgbClr val="000000"/>
                </a:solidFill>
                <a:latin typeface="Arial" panose="020B0604020202090204"/>
                <a:ea typeface="黑体"/>
              </a:rPr>
              <a:t>第四级</a:t>
            </a:r>
            <a:endParaRPr lang="zh-CN" altLang="zh-CN" sz="1600" b="0" strike="noStrike" spc="-1" dirty="0">
              <a:solidFill>
                <a:srgbClr val="000000"/>
              </a:solidFill>
              <a:latin typeface="Arial" panose="020B0604020202090204"/>
            </a:endParaRPr>
          </a:p>
          <a:p>
            <a:pPr marL="1716405" indent="-189230" algn="just">
              <a:lnSpc>
                <a:spcPct val="130000"/>
              </a:lnSpc>
              <a:spcBef>
                <a:spcPts val="80"/>
              </a:spcBef>
            </a:pPr>
            <a:r>
              <a:rPr lang="zh-CN" altLang="zh-CN" sz="1600" b="0" strike="noStrike" spc="-1" dirty="0">
                <a:solidFill>
                  <a:srgbClr val="000000"/>
                </a:solidFill>
                <a:latin typeface="Arial" panose="020B0604020202090204"/>
                <a:ea typeface="黑体"/>
              </a:rPr>
              <a:t>第五级</a:t>
            </a:r>
            <a:endParaRPr lang="zh-CN" altLang="zh-CN" sz="1600" b="0" strike="noStrike" spc="-1" dirty="0">
              <a:solidFill>
                <a:srgbClr val="000000"/>
              </a:solidFill>
              <a:latin typeface="Arial" panose="020B0604020202090204"/>
            </a:endParaRPr>
          </a:p>
          <a:p>
            <a:pPr lvl="0"/>
            <a:endParaRPr kumimoji="1" lang="zh-CN" altLang="en-US" dirty="0"/>
          </a:p>
        </p:txBody>
      </p:sp>
      <p:sp>
        <p:nvSpPr>
          <p:cNvPr id="11" name="标题 10"/>
          <p:cNvSpPr>
            <a:spLocks noGrp="1"/>
          </p:cNvSpPr>
          <p:nvPr>
            <p:ph type="title"/>
          </p:nvPr>
        </p:nvSpPr>
        <p:spPr/>
        <p:txBody>
          <a:bodyPr/>
          <a:lstStyle>
            <a:lvl1pPr>
              <a:defRPr sz="3200"/>
            </a:lvl1pPr>
          </a:lstStyle>
          <a:p>
            <a:r>
              <a:rPr kumimoji="1" lang="zh-CN" altLang="en-US"/>
              <a:t>单击此处编辑母版标题样式</a:t>
            </a:r>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2 Content">
    <p:spTree>
      <p:nvGrpSpPr>
        <p:cNvPr id="1" name=""/>
        <p:cNvGrpSpPr/>
        <p:nvPr/>
      </p:nvGrpSpPr>
      <p:grpSpPr>
        <a:xfrm>
          <a:off x="0" y="0"/>
          <a:ext cx="0" cy="0"/>
          <a:chOff x="0" y="0"/>
          <a:chExt cx="0" cy="0"/>
        </a:xfrm>
      </p:grpSpPr>
      <p:sp>
        <p:nvSpPr>
          <p:cNvPr id="56" name="PlaceHolder 2"/>
          <p:cNvSpPr>
            <a:spLocks noGrp="1"/>
          </p:cNvSpPr>
          <p:nvPr>
            <p:ph type="body"/>
          </p:nvPr>
        </p:nvSpPr>
        <p:spPr>
          <a:xfrm>
            <a:off x="457200" y="1421296"/>
            <a:ext cx="4015800" cy="5032064"/>
          </a:xfrm>
          <a:prstGeom prst="rect">
            <a:avLst/>
          </a:prstGeom>
        </p:spPr>
        <p:txBody>
          <a:bodyPr lIns="0" tIns="0" rIns="0" bIns="0">
            <a:normAutofit/>
          </a:bodyPr>
          <a:lstStyle/>
          <a:p>
            <a:pPr algn="just">
              <a:spcBef>
                <a:spcPts val="1415"/>
              </a:spcBef>
            </a:pPr>
            <a:endParaRPr lang="zh-CN" sz="2000" b="0" strike="noStrike" spc="-1">
              <a:solidFill>
                <a:srgbClr val="000000"/>
              </a:solidFill>
              <a:latin typeface="Arial" panose="020B0604020202090204"/>
            </a:endParaRPr>
          </a:p>
        </p:txBody>
      </p:sp>
      <p:sp>
        <p:nvSpPr>
          <p:cNvPr id="57" name="PlaceHolder 3"/>
          <p:cNvSpPr>
            <a:spLocks noGrp="1"/>
          </p:cNvSpPr>
          <p:nvPr>
            <p:ph type="body"/>
          </p:nvPr>
        </p:nvSpPr>
        <p:spPr>
          <a:xfrm>
            <a:off x="4674240" y="1421296"/>
            <a:ext cx="4015800" cy="5032064"/>
          </a:xfrm>
          <a:prstGeom prst="rect">
            <a:avLst/>
          </a:prstGeom>
        </p:spPr>
        <p:txBody>
          <a:bodyPr lIns="0" tIns="0" rIns="0" bIns="0">
            <a:normAutofit/>
          </a:bodyPr>
          <a:lstStyle/>
          <a:p>
            <a:pPr algn="just">
              <a:spcBef>
                <a:spcPts val="1415"/>
              </a:spcBef>
            </a:pPr>
            <a:endParaRPr lang="zh-CN" sz="2000" b="0" strike="noStrike" spc="-1" dirty="0">
              <a:solidFill>
                <a:srgbClr val="000000"/>
              </a:solidFill>
              <a:latin typeface="Arial" panose="020B0604020202090204"/>
            </a:endParaRPr>
          </a:p>
        </p:txBody>
      </p:sp>
      <p:sp>
        <p:nvSpPr>
          <p:cNvPr id="5" name="PlaceHolder 4"/>
          <p:cNvSpPr>
            <a:spLocks noGrp="1"/>
          </p:cNvSpPr>
          <p:nvPr>
            <p:ph type="title" idx="10"/>
          </p:nvPr>
        </p:nvSpPr>
        <p:spPr>
          <a:xfrm>
            <a:off x="457200" y="404640"/>
            <a:ext cx="8229240" cy="761760"/>
          </a:xfrm>
          <a:prstGeom prst="rect">
            <a:avLst/>
          </a:prstGeom>
        </p:spPr>
        <p:txBody>
          <a:bodyPr/>
          <a:lstStyle/>
          <a:p>
            <a:pPr algn="just">
              <a:lnSpc>
                <a:spcPct val="100000"/>
              </a:lnSpc>
            </a:pPr>
            <a:r>
              <a:rPr lang="zh-CN" sz="3670" b="0" strike="noStrike" spc="-1">
                <a:solidFill>
                  <a:srgbClr val="000000"/>
                </a:solidFill>
                <a:latin typeface="Arial" panose="020B0604020202090204"/>
                <a:ea typeface="黑体"/>
              </a:rPr>
              <a:t>单击此处编辑母版标题样式</a:t>
            </a:r>
            <a:endParaRPr lang="zh-CN" sz="3670" b="0" strike="noStrike" spc="-1">
              <a:solidFill>
                <a:srgbClr val="000000"/>
              </a:solidFill>
              <a:latin typeface="Arial" panose="020B060402020209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laceHolder 4"/>
          <p:cNvSpPr>
            <a:spLocks noGrp="1"/>
          </p:cNvSpPr>
          <p:nvPr>
            <p:ph type="title"/>
          </p:nvPr>
        </p:nvSpPr>
        <p:spPr>
          <a:xfrm>
            <a:off x="457200" y="404640"/>
            <a:ext cx="8229240" cy="761760"/>
          </a:xfrm>
          <a:prstGeom prst="rect">
            <a:avLst/>
          </a:prstGeom>
        </p:spPr>
        <p:txBody>
          <a:bodyPr/>
          <a:lstStyle/>
          <a:p>
            <a:pPr algn="just">
              <a:lnSpc>
                <a:spcPct val="100000"/>
              </a:lnSpc>
            </a:pPr>
            <a:r>
              <a:rPr lang="zh-CN" sz="3670" b="0" strike="noStrike" spc="-1">
                <a:solidFill>
                  <a:srgbClr val="000000"/>
                </a:solidFill>
                <a:latin typeface="Arial" panose="020B0604020202090204"/>
                <a:ea typeface="黑体"/>
              </a:rPr>
              <a:t>单击此处编辑母版标题样式</a:t>
            </a:r>
            <a:endParaRPr lang="zh-CN" sz="3670" b="0" strike="noStrike" spc="-1">
              <a:solidFill>
                <a:srgbClr val="000000"/>
              </a:solidFill>
              <a:latin typeface="Arial" panose="020B060402020209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sz="2400" b="0" strike="noStrike" spc="-1">
              <a:latin typeface="Times New Roman" panose="02020503050405090304"/>
            </a:endParaRPr>
          </a:p>
        </p:txBody>
      </p:sp>
      <p:sp>
        <p:nvSpPr>
          <p:cNvPr id="5" name="Footer Placeholder 4"/>
          <p:cNvSpPr>
            <a:spLocks noGrp="1"/>
          </p:cNvSpPr>
          <p:nvPr>
            <p:ph type="ftr" sz="quarter" idx="11"/>
          </p:nvPr>
        </p:nvSpPr>
        <p:spPr/>
        <p:txBody>
          <a:bodyPr/>
          <a:lstStyle/>
          <a:p>
            <a:endParaRPr lang="en-US" sz="2400" b="0" strike="noStrike" spc="-1">
              <a:latin typeface="Times New Roman" panose="02020503050405090304"/>
            </a:endParaRPr>
          </a:p>
        </p:txBody>
      </p:sp>
      <p:sp>
        <p:nvSpPr>
          <p:cNvPr id="6" name="Slide Number Placeholder 5"/>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endParaRPr lang="en-US" sz="2400" b="0" strike="noStrike" spc="-1">
              <a:latin typeface="Times New Roman" panose="02020503050405090304"/>
            </a:endParaRPr>
          </a:p>
        </p:txBody>
      </p:sp>
      <p:sp>
        <p:nvSpPr>
          <p:cNvPr id="5" name="Footer Placeholder 4"/>
          <p:cNvSpPr>
            <a:spLocks noGrp="1"/>
          </p:cNvSpPr>
          <p:nvPr>
            <p:ph type="ftr" sz="quarter" idx="11"/>
          </p:nvPr>
        </p:nvSpPr>
        <p:spPr/>
        <p:txBody>
          <a:bodyPr/>
          <a:lstStyle/>
          <a:p>
            <a:endParaRPr lang="en-US" sz="2400" b="0" strike="noStrike" spc="-1">
              <a:latin typeface="Times New Roman" panose="02020503050405090304"/>
            </a:endParaRPr>
          </a:p>
        </p:txBody>
      </p:sp>
      <p:sp>
        <p:nvSpPr>
          <p:cNvPr id="6" name="Slide Number Placeholder 5"/>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sz="2400" b="0" strike="noStrike" spc="-1">
              <a:latin typeface="Times New Roman" panose="02020503050405090304"/>
            </a:endParaRPr>
          </a:p>
        </p:txBody>
      </p:sp>
      <p:sp>
        <p:nvSpPr>
          <p:cNvPr id="6" name="Footer Placeholder 5"/>
          <p:cNvSpPr>
            <a:spLocks noGrp="1"/>
          </p:cNvSpPr>
          <p:nvPr>
            <p:ph type="ftr" sz="quarter" idx="11"/>
          </p:nvPr>
        </p:nvSpPr>
        <p:spPr/>
        <p:txBody>
          <a:bodyPr/>
          <a:lstStyle/>
          <a:p>
            <a:endParaRPr lang="en-US" sz="2400" b="0" strike="noStrike" spc="-1">
              <a:latin typeface="Times New Roman" panose="02020503050405090304"/>
            </a:endParaRPr>
          </a:p>
        </p:txBody>
      </p:sp>
      <p:sp>
        <p:nvSpPr>
          <p:cNvPr id="7" name="Slide Number Placeholder 6"/>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sz="2400" b="0" strike="noStrike" spc="-1">
              <a:latin typeface="Times New Roman" panose="02020503050405090304"/>
            </a:endParaRPr>
          </a:p>
        </p:txBody>
      </p:sp>
      <p:sp>
        <p:nvSpPr>
          <p:cNvPr id="8" name="Footer Placeholder 7"/>
          <p:cNvSpPr>
            <a:spLocks noGrp="1"/>
          </p:cNvSpPr>
          <p:nvPr>
            <p:ph type="ftr" sz="quarter" idx="11"/>
          </p:nvPr>
        </p:nvSpPr>
        <p:spPr/>
        <p:txBody>
          <a:bodyPr/>
          <a:lstStyle/>
          <a:p>
            <a:endParaRPr lang="en-US" sz="2400" b="0" strike="noStrike" spc="-1">
              <a:latin typeface="Times New Roman" panose="02020503050405090304"/>
            </a:endParaRPr>
          </a:p>
        </p:txBody>
      </p:sp>
      <p:sp>
        <p:nvSpPr>
          <p:cNvPr id="9" name="Slide Number Placeholder 8"/>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sz="2400" b="0" strike="noStrike" spc="-1">
              <a:latin typeface="Times New Roman" panose="02020503050405090304"/>
            </a:endParaRPr>
          </a:p>
        </p:txBody>
      </p:sp>
      <p:sp>
        <p:nvSpPr>
          <p:cNvPr id="4" name="Footer Placeholder 3"/>
          <p:cNvSpPr>
            <a:spLocks noGrp="1"/>
          </p:cNvSpPr>
          <p:nvPr>
            <p:ph type="ftr" sz="quarter" idx="11"/>
          </p:nvPr>
        </p:nvSpPr>
        <p:spPr/>
        <p:txBody>
          <a:bodyPr/>
          <a:lstStyle/>
          <a:p>
            <a:endParaRPr lang="en-US" sz="2400" b="0" strike="noStrike" spc="-1">
              <a:latin typeface="Times New Roman" panose="02020503050405090304"/>
            </a:endParaRPr>
          </a:p>
        </p:txBody>
      </p:sp>
      <p:sp>
        <p:nvSpPr>
          <p:cNvPr id="5" name="Slide Number Placeholder 4"/>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sz="2400" b="0" strike="noStrike" spc="-1">
              <a:latin typeface="Times New Roman" panose="02020503050405090304"/>
            </a:endParaRPr>
          </a:p>
        </p:txBody>
      </p:sp>
      <p:sp>
        <p:nvSpPr>
          <p:cNvPr id="3" name="Footer Placeholder 2"/>
          <p:cNvSpPr>
            <a:spLocks noGrp="1"/>
          </p:cNvSpPr>
          <p:nvPr>
            <p:ph type="ftr" sz="quarter" idx="11"/>
          </p:nvPr>
        </p:nvSpPr>
        <p:spPr/>
        <p:txBody>
          <a:bodyPr/>
          <a:lstStyle/>
          <a:p>
            <a:endParaRPr lang="en-US" sz="2400" b="0" strike="noStrike" spc="-1">
              <a:latin typeface="Times New Roman" panose="02020503050405090304"/>
            </a:endParaRPr>
          </a:p>
        </p:txBody>
      </p:sp>
      <p:sp>
        <p:nvSpPr>
          <p:cNvPr id="4" name="Slide Number Placeholder 3"/>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endParaRPr lang="en-US" sz="2400" b="0" strike="noStrike" spc="-1">
              <a:latin typeface="Times New Roman" panose="02020503050405090304"/>
            </a:endParaRPr>
          </a:p>
        </p:txBody>
      </p:sp>
      <p:sp>
        <p:nvSpPr>
          <p:cNvPr id="6" name="Footer Placeholder 5"/>
          <p:cNvSpPr>
            <a:spLocks noGrp="1"/>
          </p:cNvSpPr>
          <p:nvPr>
            <p:ph type="ftr" sz="quarter" idx="11"/>
          </p:nvPr>
        </p:nvSpPr>
        <p:spPr/>
        <p:txBody>
          <a:bodyPr/>
          <a:lstStyle/>
          <a:p>
            <a:endParaRPr lang="en-US" sz="2400" b="0" strike="noStrike" spc="-1">
              <a:latin typeface="Times New Roman" panose="02020503050405090304"/>
            </a:endParaRPr>
          </a:p>
        </p:txBody>
      </p:sp>
      <p:sp>
        <p:nvSpPr>
          <p:cNvPr id="7" name="Slide Number Placeholder 6"/>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endParaRPr lang="en-US" sz="2400" b="0" strike="noStrike" spc="-1">
              <a:latin typeface="Times New Roman" panose="02020503050405090304"/>
            </a:endParaRPr>
          </a:p>
        </p:txBody>
      </p:sp>
      <p:sp>
        <p:nvSpPr>
          <p:cNvPr id="6" name="Footer Placeholder 5"/>
          <p:cNvSpPr>
            <a:spLocks noGrp="1"/>
          </p:cNvSpPr>
          <p:nvPr>
            <p:ph type="ftr" sz="quarter" idx="11"/>
          </p:nvPr>
        </p:nvSpPr>
        <p:spPr/>
        <p:txBody>
          <a:bodyPr/>
          <a:lstStyle/>
          <a:p>
            <a:endParaRPr lang="en-US" sz="2400" b="0" strike="noStrike" spc="-1">
              <a:latin typeface="Times New Roman" panose="02020503050405090304"/>
            </a:endParaRPr>
          </a:p>
        </p:txBody>
      </p:sp>
      <p:sp>
        <p:nvSpPr>
          <p:cNvPr id="7" name="Slide Number Placeholder 6"/>
          <p:cNvSpPr>
            <a:spLocks noGrp="1"/>
          </p:cNvSpPr>
          <p:nvPr>
            <p:ph type="sldNum" sz="quarter" idx="12"/>
          </p:nvPr>
        </p:nvSpPr>
        <p:spPr/>
        <p:txBody>
          <a:body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sz="2400" b="0" strike="noStrike" spc="-1">
              <a:latin typeface="Times New Roman" panose="02020503050405090304"/>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2400" b="0" strike="noStrike" spc="-1">
              <a:latin typeface="Times New Roman" panose="02020503050405090304"/>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lnSpc>
                <a:spcPct val="100000"/>
              </a:lnSpc>
            </a:pPr>
            <a:fld id="{1B29CBD5-544F-453B-9E54-1A33C15A89A4}" type="slidenum">
              <a:rPr lang="en-US" sz="1170" b="0" strike="noStrike" spc="-1" smtClean="0">
                <a:solidFill>
                  <a:srgbClr val="000000"/>
                </a:solidFill>
                <a:latin typeface="Arial" panose="020B0604020202090204"/>
                <a:ea typeface="黑体"/>
              </a:rPr>
            </a:fld>
            <a:endParaRPr lang="en-US" sz="1170" b="0" strike="noStrike" spc="-1">
              <a:latin typeface="Times New Roman" panose="0202050305040509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3.tiff"/><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image" Target="../media/image10.tiff"/></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image" Target="../media/image14.tiff"/></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png"/><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image" Target="../media/image17.tiff"/></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tiff"/><Relationship Id="rId3" Type="http://schemas.openxmlformats.org/officeDocument/2006/relationships/image" Target="../media/image20.png"/><Relationship Id="rId2" Type="http://schemas.openxmlformats.org/officeDocument/2006/relationships/image" Target="../media/image18.tiff"/><Relationship Id="rId1" Type="http://schemas.openxmlformats.org/officeDocument/2006/relationships/image" Target="../media/image24.tif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image" Target="../media/image30.tiff"/></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6.tiff"/><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9.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44.tiff"/><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image" Target="../media/image49.tiff"/></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image" Target="../media/image51.tiff"/></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tiff"/><Relationship Id="rId1" Type="http://schemas.openxmlformats.org/officeDocument/2006/relationships/image" Target="../media/image58.tif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tiff"/><Relationship Id="rId1" Type="http://schemas.openxmlformats.org/officeDocument/2006/relationships/image" Target="../media/image60.tif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tiff"/><Relationship Id="rId1" Type="http://schemas.openxmlformats.org/officeDocument/2006/relationships/image" Target="../media/image6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tiff"/><Relationship Id="rId1" Type="http://schemas.openxmlformats.org/officeDocument/2006/relationships/image" Target="../media/image65.tif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tiff"/><Relationship Id="rId1" Type="http://schemas.openxmlformats.org/officeDocument/2006/relationships/image" Target="../media/image67.tif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71.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tiff"/><Relationship Id="rId1" Type="http://schemas.openxmlformats.org/officeDocument/2006/relationships/image" Target="../media/image74.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tiff"/></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image" Target="../media/image79.tiff"/></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image" Target="../media/image8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tiff"/><Relationship Id="rId1" Type="http://schemas.openxmlformats.org/officeDocument/2006/relationships/image" Target="../media/image82.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tiff"/><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image" Target="../media/image86.tiff"/></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tiff"/><Relationship Id="rId3" Type="http://schemas.openxmlformats.org/officeDocument/2006/relationships/image" Target="../media/image90.tiff"/><Relationship Id="rId2" Type="http://schemas.openxmlformats.org/officeDocument/2006/relationships/image" Target="../media/image83.png"/><Relationship Id="rId1" Type="http://schemas.openxmlformats.org/officeDocument/2006/relationships/image" Target="../media/image89.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tiff"/><Relationship Id="rId3" Type="http://schemas.openxmlformats.org/officeDocument/2006/relationships/image" Target="../media/image96.tiff"/><Relationship Id="rId2" Type="http://schemas.openxmlformats.org/officeDocument/2006/relationships/image" Target="../media/image95.png"/><Relationship Id="rId1" Type="http://schemas.openxmlformats.org/officeDocument/2006/relationships/image" Target="../media/image9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emf"/></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104.png"/><Relationship Id="rId1" Type="http://schemas.openxmlformats.org/officeDocument/2006/relationships/image" Target="../media/image10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tiff"/><Relationship Id="rId1"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8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emf"/><Relationship Id="rId1" Type="http://schemas.openxmlformats.org/officeDocument/2006/relationships/image" Target="../media/image110.e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06.tiff"/></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118.jpeg"/><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tags" Target="../tags/tag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1.tiff"/><Relationship Id="rId2" Type="http://schemas.openxmlformats.org/officeDocument/2006/relationships/image" Target="../media/image120.tiff"/><Relationship Id="rId1" Type="http://schemas.openxmlformats.org/officeDocument/2006/relationships/image" Target="../media/image119.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1" name="Picture 94" descr="相机镜头特写"/>
          <p:cNvPicPr>
            <a:picLocks noChangeAspect="1"/>
          </p:cNvPicPr>
          <p:nvPr/>
        </p:nvPicPr>
        <p:blipFill rotWithShape="1">
          <a:blip r:embed="rId1">
            <a:alphaModFix amt="50000"/>
          </a:blip>
          <a:srcRect l="11356"/>
          <a:stretch>
            <a:fillRect/>
          </a:stretch>
        </p:blipFill>
        <p:spPr>
          <a:xfrm>
            <a:off x="20" y="10"/>
            <a:ext cx="9141692" cy="6857990"/>
          </a:xfrm>
          <a:prstGeom prst="rect">
            <a:avLst/>
          </a:prstGeom>
        </p:spPr>
      </p:pic>
      <p:sp>
        <p:nvSpPr>
          <p:cNvPr id="93" name="TextShape 1"/>
          <p:cNvSpPr txBox="1"/>
          <p:nvPr/>
        </p:nvSpPr>
        <p:spPr>
          <a:xfrm>
            <a:off x="1143000" y="1122363"/>
            <a:ext cx="6858000" cy="3063240"/>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lang="zh-CN" altLang="en-US" sz="5400" b="0" strike="noStrike" spc="49" dirty="0">
                <a:solidFill>
                  <a:srgbClr val="FFFFFF"/>
                </a:solidFill>
                <a:latin typeface="+mj-lt"/>
                <a:ea typeface="+mj-ea"/>
                <a:cs typeface="+mj-cs"/>
              </a:rPr>
              <a:t>算法设计与分析</a:t>
            </a:r>
            <a:br>
              <a:rPr lang="zh-CN" altLang="en-US" sz="5400" b="0" strike="noStrike" spc="49" dirty="0">
                <a:solidFill>
                  <a:srgbClr val="FFFFFF"/>
                </a:solidFill>
                <a:latin typeface="+mj-lt"/>
                <a:ea typeface="+mj-ea"/>
                <a:cs typeface="+mj-cs"/>
              </a:rPr>
            </a:br>
            <a:r>
              <a:rPr lang="en-US" altLang="zh-CN" sz="5400" b="0" strike="noStrike" spc="49" dirty="0">
                <a:solidFill>
                  <a:srgbClr val="FFFFFF"/>
                </a:solidFill>
                <a:latin typeface="+mj-lt"/>
                <a:ea typeface="+mj-ea"/>
                <a:cs typeface="+mj-cs"/>
              </a:rPr>
              <a:t>(Algorithm</a:t>
            </a:r>
            <a:r>
              <a:rPr lang="zh-CN" altLang="en-US" sz="5400" b="0" strike="noStrike" spc="49" dirty="0">
                <a:solidFill>
                  <a:srgbClr val="FFFFFF"/>
                </a:solidFill>
                <a:latin typeface="+mj-lt"/>
                <a:ea typeface="+mj-ea"/>
                <a:cs typeface="+mj-cs"/>
              </a:rPr>
              <a:t> </a:t>
            </a:r>
            <a:r>
              <a:rPr lang="en-US" altLang="zh-CN" sz="5400" b="0" strike="noStrike" spc="49" dirty="0">
                <a:solidFill>
                  <a:srgbClr val="FFFFFF"/>
                </a:solidFill>
                <a:latin typeface="+mj-lt"/>
                <a:ea typeface="+mj-ea"/>
                <a:cs typeface="+mj-cs"/>
              </a:rPr>
              <a:t>Design</a:t>
            </a:r>
            <a:r>
              <a:rPr lang="zh-CN" altLang="en-US" sz="5400" b="0" strike="noStrike" spc="49" dirty="0">
                <a:solidFill>
                  <a:srgbClr val="FFFFFF"/>
                </a:solidFill>
                <a:latin typeface="+mj-lt"/>
                <a:ea typeface="+mj-ea"/>
                <a:cs typeface="+mj-cs"/>
              </a:rPr>
              <a:t> </a:t>
            </a:r>
            <a:r>
              <a:rPr lang="en-US" altLang="zh-CN" sz="5400" b="0" strike="noStrike" spc="49" dirty="0">
                <a:solidFill>
                  <a:srgbClr val="FFFFFF"/>
                </a:solidFill>
                <a:latin typeface="+mj-lt"/>
                <a:ea typeface="+mj-ea"/>
                <a:cs typeface="+mj-cs"/>
              </a:rPr>
              <a:t>and</a:t>
            </a:r>
            <a:r>
              <a:rPr lang="zh-CN" altLang="en-US" sz="5400" b="0" strike="noStrike" spc="49" dirty="0">
                <a:solidFill>
                  <a:srgbClr val="FFFFFF"/>
                </a:solidFill>
                <a:latin typeface="+mj-lt"/>
                <a:ea typeface="+mj-ea"/>
                <a:cs typeface="+mj-cs"/>
              </a:rPr>
              <a:t> </a:t>
            </a:r>
            <a:r>
              <a:rPr lang="en-US" altLang="zh-CN" sz="5400" b="0" strike="noStrike" spc="49" dirty="0">
                <a:solidFill>
                  <a:srgbClr val="FFFFFF"/>
                </a:solidFill>
                <a:latin typeface="+mj-lt"/>
                <a:ea typeface="+mj-ea"/>
                <a:cs typeface="+mj-cs"/>
              </a:rPr>
              <a:t>Analysis)</a:t>
            </a:r>
            <a:br>
              <a:rPr lang="en-US" altLang="zh-CN" sz="5400" b="0" strike="noStrike" spc="49" dirty="0">
                <a:solidFill>
                  <a:srgbClr val="FFFFFF"/>
                </a:solidFill>
                <a:latin typeface="+mj-lt"/>
                <a:ea typeface="+mj-ea"/>
                <a:cs typeface="+mj-cs"/>
              </a:rPr>
            </a:br>
            <a:br>
              <a:rPr lang="en-US" altLang="zh-CN" sz="5400" b="0" strike="noStrike" spc="49" dirty="0">
                <a:solidFill>
                  <a:srgbClr val="FFFFFF"/>
                </a:solidFill>
                <a:latin typeface="+mj-lt"/>
                <a:ea typeface="+mj-ea"/>
                <a:cs typeface="+mj-cs"/>
              </a:rPr>
            </a:br>
            <a:r>
              <a:rPr lang="zh-CN" altLang="en-US" sz="4000" b="0" strike="noStrike" spc="49" dirty="0">
                <a:solidFill>
                  <a:srgbClr val="FFFFFF"/>
                </a:solidFill>
                <a:latin typeface="+mj-lt"/>
                <a:ea typeface="+mj-ea"/>
                <a:cs typeface="+mj-cs"/>
              </a:rPr>
              <a:t>王永才</a:t>
            </a:r>
            <a:endParaRPr lang="en-US" altLang="zh-CN" sz="5400" b="0" strike="noStrike" spc="-1" dirty="0">
              <a:solidFill>
                <a:srgbClr val="FFFFFF"/>
              </a:solidFill>
              <a:latin typeface="+mj-lt"/>
              <a:ea typeface="+mj-ea"/>
              <a:cs typeface="+mj-cs"/>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整数乘法</a:t>
            </a:r>
            <a:endParaRPr lang="en-US" sz="2800" dirty="0"/>
          </a:p>
        </p:txBody>
      </p:sp>
      <p:sp>
        <p:nvSpPr>
          <p:cNvPr id="3" name="Content Placeholder 2"/>
          <p:cNvSpPr>
            <a:spLocks noGrp="1"/>
          </p:cNvSpPr>
          <p:nvPr>
            <p:ph idx="1"/>
          </p:nvPr>
        </p:nvSpPr>
        <p:spPr>
          <a:xfrm>
            <a:off x="1624084" y="2494365"/>
            <a:ext cx="5909480"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r>
              <a:rPr lang="en-US" sz="4800" dirty="0"/>
              <a:t>1234567895931413</a:t>
            </a:r>
            <a:endParaRPr lang="en-US" sz="4800" dirty="0"/>
          </a:p>
          <a:p>
            <a:pPr marL="0" marR="0" lvl="0" indent="0" defTabSz="914400" eaLnBrk="1" fontAlgn="auto" latinLnBrk="0" hangingPunct="1">
              <a:lnSpc>
                <a:spcPct val="100000"/>
              </a:lnSpc>
              <a:spcBef>
                <a:spcPts val="0"/>
              </a:spcBef>
              <a:spcAft>
                <a:spcPts val="0"/>
              </a:spcAft>
              <a:buClrTx/>
              <a:buSzTx/>
              <a:buFontTx/>
              <a:buNone/>
              <a:defRPr/>
            </a:pPr>
            <a:r>
              <a:rPr lang="en-US" sz="4800" dirty="0"/>
              <a:t>4563823520395533</a:t>
            </a:r>
            <a:endParaRPr lang="en-US" sz="4800" dirty="0"/>
          </a:p>
        </p:txBody>
      </p:sp>
      <p:sp>
        <p:nvSpPr>
          <p:cNvPr id="4" name="TextBox 3"/>
          <p:cNvSpPr txBox="1"/>
          <p:nvPr/>
        </p:nvSpPr>
        <p:spPr>
          <a:xfrm>
            <a:off x="1029837" y="3355761"/>
            <a:ext cx="362600" cy="584775"/>
          </a:xfrm>
          <a:prstGeom prst="rect">
            <a:avLst/>
          </a:prstGeom>
          <a:noFill/>
        </p:spPr>
        <p:txBody>
          <a:bodyPr wrap="none" rtlCol="0">
            <a:spAutoFit/>
          </a:bodyPr>
          <a:lstStyle/>
          <a:p>
            <a:r>
              <a:rPr lang="en-US" sz="3200" dirty="0"/>
              <a:t>x</a:t>
            </a:r>
            <a:endParaRPr lang="en-US" sz="3200" dirty="0"/>
          </a:p>
        </p:txBody>
      </p:sp>
      <p:cxnSp>
        <p:nvCxnSpPr>
          <p:cNvPr id="6" name="Straight Connector 5"/>
          <p:cNvCxnSpPr/>
          <p:nvPr/>
        </p:nvCxnSpPr>
        <p:spPr>
          <a:xfrm>
            <a:off x="838404" y="4476466"/>
            <a:ext cx="7118241" cy="0"/>
          </a:xfrm>
          <a:prstGeom prst="line">
            <a:avLst/>
          </a:prstGeom>
          <a:ln w="22225"/>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017" y="323588"/>
            <a:ext cx="7886700" cy="1325563"/>
          </a:xfrm>
        </p:spPr>
        <p:txBody>
          <a:bodyPr>
            <a:normAutofit/>
          </a:bodyPr>
          <a:lstStyle/>
          <a:p>
            <a:r>
              <a:rPr lang="en-US" sz="2800" dirty="0" err="1"/>
              <a:t>整数乘法</a:t>
            </a:r>
            <a:endParaRPr lang="en-US" sz="2800" dirty="0"/>
          </a:p>
        </p:txBody>
      </p:sp>
      <p:sp>
        <p:nvSpPr>
          <p:cNvPr id="3" name="Content Placeholder 2"/>
          <p:cNvSpPr>
            <a:spLocks noGrp="1"/>
          </p:cNvSpPr>
          <p:nvPr>
            <p:ph idx="1"/>
          </p:nvPr>
        </p:nvSpPr>
        <p:spPr>
          <a:xfrm>
            <a:off x="900750" y="2052392"/>
            <a:ext cx="7833815"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r>
              <a:rPr lang="en-US" sz="2000" dirty="0"/>
              <a:t>1233925720752752384623764283568364918374523856298</a:t>
            </a:r>
            <a:endParaRPr lang="en-US" sz="2000" dirty="0"/>
          </a:p>
          <a:p>
            <a:pPr marL="0" marR="0" lvl="0" indent="0" defTabSz="914400" eaLnBrk="1" fontAlgn="auto" latinLnBrk="0" hangingPunct="1">
              <a:lnSpc>
                <a:spcPct val="100000"/>
              </a:lnSpc>
              <a:spcBef>
                <a:spcPts val="0"/>
              </a:spcBef>
              <a:spcAft>
                <a:spcPts val="0"/>
              </a:spcAft>
              <a:buClrTx/>
              <a:buSzTx/>
              <a:buFontTx/>
              <a:buNone/>
              <a:defRPr/>
            </a:pPr>
            <a:r>
              <a:rPr lang="en-US" sz="2000" dirty="0"/>
              <a:t>4562323582342395285623467235019130750135350013753</a:t>
            </a:r>
            <a:endParaRPr lang="en-US" sz="2000" dirty="0"/>
          </a:p>
        </p:txBody>
      </p:sp>
      <p:sp>
        <p:nvSpPr>
          <p:cNvPr id="4" name="TextBox 3"/>
          <p:cNvSpPr txBox="1"/>
          <p:nvPr/>
        </p:nvSpPr>
        <p:spPr>
          <a:xfrm>
            <a:off x="512711" y="2195970"/>
            <a:ext cx="362600" cy="584775"/>
          </a:xfrm>
          <a:prstGeom prst="rect">
            <a:avLst/>
          </a:prstGeom>
          <a:noFill/>
        </p:spPr>
        <p:txBody>
          <a:bodyPr wrap="none" rtlCol="0">
            <a:spAutoFit/>
          </a:bodyPr>
          <a:lstStyle/>
          <a:p>
            <a:r>
              <a:rPr lang="en-US" sz="3200" dirty="0"/>
              <a:t>x</a:t>
            </a:r>
            <a:endParaRPr lang="en-US" sz="3200" dirty="0"/>
          </a:p>
        </p:txBody>
      </p:sp>
      <p:cxnSp>
        <p:nvCxnSpPr>
          <p:cNvPr id="6" name="Straight Connector 5"/>
          <p:cNvCxnSpPr/>
          <p:nvPr/>
        </p:nvCxnSpPr>
        <p:spPr>
          <a:xfrm>
            <a:off x="338167" y="2996715"/>
            <a:ext cx="8396398" cy="0"/>
          </a:xfrm>
          <a:prstGeom prst="line">
            <a:avLst/>
          </a:prstGeom>
          <a:ln w="22225"/>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7902681" y="3195795"/>
            <a:ext cx="612668" cy="461665"/>
          </a:xfrm>
          <a:prstGeom prst="rect">
            <a:avLst/>
          </a:prstGeom>
          <a:noFill/>
        </p:spPr>
        <p:txBody>
          <a:bodyPr wrap="none" rtlCol="0">
            <a:spAutoFit/>
          </a:bodyPr>
          <a:lstStyle/>
          <a:p>
            <a:r>
              <a:rPr lang="en-US" sz="2400" dirty="0">
                <a:solidFill>
                  <a:schemeClr val="accent4"/>
                </a:solidFill>
              </a:rPr>
              <a:t>???</a:t>
            </a:r>
            <a:endParaRPr lang="en-US" sz="2400" dirty="0">
              <a:solidFill>
                <a:schemeClr val="accent4"/>
              </a:solidFill>
            </a:endParaRPr>
          </a:p>
        </p:txBody>
      </p:sp>
      <p:sp>
        <p:nvSpPr>
          <p:cNvPr id="9" name="Right Brace 8"/>
          <p:cNvSpPr/>
          <p:nvPr/>
        </p:nvSpPr>
        <p:spPr>
          <a:xfrm rot="16200000">
            <a:off x="4580870" y="-1926983"/>
            <a:ext cx="365760" cy="7589520"/>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558352" y="1099255"/>
            <a:ext cx="401072" cy="584775"/>
          </a:xfrm>
          <a:prstGeom prst="rect">
            <a:avLst/>
          </a:prstGeom>
          <a:noFill/>
        </p:spPr>
        <p:txBody>
          <a:bodyPr wrap="none" rtlCol="0">
            <a:spAutoFit/>
          </a:bodyPr>
          <a:lstStyle/>
          <a:p>
            <a:r>
              <a:rPr lang="en-US" sz="3200" dirty="0">
                <a:solidFill>
                  <a:schemeClr val="accent5"/>
                </a:solidFill>
              </a:rPr>
              <a:t>n</a:t>
            </a:r>
            <a:endParaRPr lang="en-US" dirty="0">
              <a:solidFill>
                <a:schemeClr val="accent5"/>
              </a:solidFill>
            </a:endParaRPr>
          </a:p>
        </p:txBody>
      </p:sp>
      <p:sp>
        <p:nvSpPr>
          <p:cNvPr id="12" name="TextBox 11"/>
          <p:cNvSpPr txBox="1"/>
          <p:nvPr/>
        </p:nvSpPr>
        <p:spPr>
          <a:xfrm>
            <a:off x="3199976" y="4178426"/>
            <a:ext cx="3518912" cy="707886"/>
          </a:xfrm>
          <a:prstGeom prst="rect">
            <a:avLst/>
          </a:prstGeom>
          <a:noFill/>
        </p:spPr>
        <p:txBody>
          <a:bodyPr wrap="none" rtlCol="0">
            <a:spAutoFit/>
          </a:bodyPr>
          <a:lstStyle/>
          <a:p>
            <a:pPr algn="ctr"/>
            <a:r>
              <a:rPr lang="en-US" sz="2000" dirty="0" err="1"/>
              <a:t>需要进行多少次基本操作呢</a:t>
            </a:r>
            <a:r>
              <a:rPr lang="zh-CN" altLang="en-US" sz="2000" dirty="0"/>
              <a:t>？</a:t>
            </a:r>
            <a:endParaRPr lang="en-US" altLang="zh-CN" sz="2000" dirty="0"/>
          </a:p>
          <a:p>
            <a:pPr algn="ctr"/>
            <a:endParaRPr lang="en-US" altLang="zh-CN" sz="2000" dirty="0"/>
          </a:p>
        </p:txBody>
      </p:sp>
      <p:sp>
        <p:nvSpPr>
          <p:cNvPr id="16" name="TextBox 15"/>
          <p:cNvSpPr txBox="1"/>
          <p:nvPr/>
        </p:nvSpPr>
        <p:spPr>
          <a:xfrm>
            <a:off x="1661501" y="3239269"/>
            <a:ext cx="6245820" cy="523220"/>
          </a:xfrm>
          <a:prstGeom prst="rect">
            <a:avLst/>
          </a:prstGeom>
          <a:noFill/>
        </p:spPr>
        <p:txBody>
          <a:bodyPr wrap="square" rtlCol="0">
            <a:spAutoFit/>
          </a:bodyPr>
          <a:lstStyle/>
          <a:p>
            <a:r>
              <a:rPr lang="en-US" sz="2800" dirty="0" err="1">
                <a:solidFill>
                  <a:srgbClr val="FF0000"/>
                </a:solidFill>
              </a:rPr>
              <a:t>小学乘法计算这个问题速度有多快</a:t>
            </a:r>
            <a:endParaRPr lang="en-US" sz="2800" dirty="0">
              <a:solidFill>
                <a:srgbClr val="FF0000"/>
              </a:solidFill>
            </a:endParaRPr>
          </a:p>
        </p:txBody>
      </p:sp>
      <p:sp>
        <p:nvSpPr>
          <p:cNvPr id="14" name="文本框 13"/>
          <p:cNvSpPr txBox="1"/>
          <p:nvPr/>
        </p:nvSpPr>
        <p:spPr>
          <a:xfrm>
            <a:off x="1471207" y="4874054"/>
            <a:ext cx="6692900" cy="830997"/>
          </a:xfrm>
          <a:prstGeom prst="rect">
            <a:avLst/>
          </a:prstGeom>
          <a:noFill/>
        </p:spPr>
        <p:txBody>
          <a:bodyPr wrap="square">
            <a:spAutoFit/>
          </a:bodyPr>
          <a:lstStyle/>
          <a:p>
            <a:pPr algn="ctr"/>
            <a:r>
              <a:rPr lang="zh-CN" altLang="en-US" sz="2400" dirty="0"/>
              <a:t>这里我们考虑</a:t>
            </a:r>
            <a:r>
              <a:rPr lang="en-US" altLang="zh-CN" sz="2400" dirty="0"/>
              <a:t>1</a:t>
            </a:r>
            <a:r>
              <a:rPr lang="zh-CN" altLang="en-US" sz="2400" dirty="0"/>
              <a:t>対</a:t>
            </a:r>
            <a:r>
              <a:rPr lang="en-US" altLang="zh-CN" sz="2400" dirty="0"/>
              <a:t>1</a:t>
            </a:r>
            <a:r>
              <a:rPr lang="zh-CN" altLang="en-US" sz="2400" dirty="0"/>
              <a:t>的乘法，</a:t>
            </a:r>
            <a:r>
              <a:rPr lang="en-US" altLang="zh-CN" sz="2400" dirty="0"/>
              <a:t>1</a:t>
            </a:r>
            <a:r>
              <a:rPr lang="zh-CN" altLang="en-US" sz="2400" dirty="0"/>
              <a:t>对</a:t>
            </a:r>
            <a:r>
              <a:rPr lang="en-US" altLang="zh-CN" sz="2400" dirty="0"/>
              <a:t>1</a:t>
            </a:r>
            <a:r>
              <a:rPr lang="zh-CN" altLang="en-US" sz="2400" dirty="0"/>
              <a:t>的加法都是一个</a:t>
            </a:r>
            <a:r>
              <a:rPr lang="zh-CN" altLang="en-US" sz="2400" dirty="0">
                <a:solidFill>
                  <a:srgbClr val="00B050"/>
                </a:solidFill>
              </a:rPr>
              <a:t>基本操作</a:t>
            </a:r>
            <a:endParaRPr lang="en-US" altLang="zh-CN" sz="24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a:t>整数乘法</a:t>
            </a:r>
            <a:endParaRPr lang="en-US" sz="2800" dirty="0"/>
          </a:p>
        </p:txBody>
      </p:sp>
      <p:sp>
        <p:nvSpPr>
          <p:cNvPr id="3" name="Content Placeholder 2"/>
          <p:cNvSpPr>
            <a:spLocks noGrp="1"/>
          </p:cNvSpPr>
          <p:nvPr>
            <p:ph idx="1"/>
          </p:nvPr>
        </p:nvSpPr>
        <p:spPr>
          <a:xfrm>
            <a:off x="2297328" y="1258151"/>
            <a:ext cx="1624084" cy="172279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r>
              <a:rPr lang="en-US" sz="5400" dirty="0"/>
              <a:t>44</a:t>
            </a:r>
            <a:endParaRPr lang="en-US" sz="5400" dirty="0"/>
          </a:p>
          <a:p>
            <a:pPr marL="0" marR="0" lvl="0" indent="0" defTabSz="914400" eaLnBrk="1" fontAlgn="auto" latinLnBrk="0" hangingPunct="1">
              <a:lnSpc>
                <a:spcPct val="100000"/>
              </a:lnSpc>
              <a:spcBef>
                <a:spcPts val="0"/>
              </a:spcBef>
              <a:spcAft>
                <a:spcPts val="0"/>
              </a:spcAft>
              <a:buClrTx/>
              <a:buSzTx/>
              <a:buFontTx/>
              <a:buNone/>
              <a:defRPr/>
            </a:pPr>
            <a:r>
              <a:rPr lang="en-US" sz="5400" dirty="0"/>
              <a:t>97</a:t>
            </a:r>
            <a:endParaRPr lang="en-US" sz="5400" dirty="0"/>
          </a:p>
        </p:txBody>
      </p:sp>
      <p:sp>
        <p:nvSpPr>
          <p:cNvPr id="4" name="TextBox 3"/>
          <p:cNvSpPr txBox="1"/>
          <p:nvPr/>
        </p:nvSpPr>
        <p:spPr>
          <a:xfrm>
            <a:off x="1934728" y="2230317"/>
            <a:ext cx="362600" cy="584775"/>
          </a:xfrm>
          <a:prstGeom prst="rect">
            <a:avLst/>
          </a:prstGeom>
          <a:noFill/>
        </p:spPr>
        <p:txBody>
          <a:bodyPr wrap="none" rtlCol="0">
            <a:spAutoFit/>
          </a:bodyPr>
          <a:lstStyle/>
          <a:p>
            <a:r>
              <a:rPr lang="en-US" sz="3200" dirty="0"/>
              <a:t>x</a:t>
            </a:r>
            <a:endParaRPr lang="en-US" sz="3200" dirty="0"/>
          </a:p>
        </p:txBody>
      </p:sp>
      <p:cxnSp>
        <p:nvCxnSpPr>
          <p:cNvPr id="6" name="Straight Connector 5"/>
          <p:cNvCxnSpPr/>
          <p:nvPr/>
        </p:nvCxnSpPr>
        <p:spPr>
          <a:xfrm>
            <a:off x="1934728" y="2980944"/>
            <a:ext cx="1563826" cy="0"/>
          </a:xfrm>
          <a:prstGeom prst="line">
            <a:avLst/>
          </a:prstGeom>
          <a:ln w="22225"/>
        </p:spPr>
        <p:style>
          <a:lnRef idx="3">
            <a:schemeClr val="dk1"/>
          </a:lnRef>
          <a:fillRef idx="0">
            <a:schemeClr val="dk1"/>
          </a:fillRef>
          <a:effectRef idx="2">
            <a:schemeClr val="dk1"/>
          </a:effectRef>
          <a:fontRef idx="minor">
            <a:schemeClr val="tx1"/>
          </a:fontRef>
        </p:style>
      </p:cxnSp>
      <p:sp>
        <p:nvSpPr>
          <p:cNvPr id="7" name="Content Placeholder 2"/>
          <p:cNvSpPr txBox="1"/>
          <p:nvPr/>
        </p:nvSpPr>
        <p:spPr>
          <a:xfrm>
            <a:off x="1546650" y="3091713"/>
            <a:ext cx="1948104" cy="1722793"/>
          </a:xfrm>
          <a:prstGeom prst="rect">
            <a:avLst/>
          </a:prstGeom>
        </p:spPr>
        <p:txBody>
          <a:bodyPr>
            <a:noAutofit/>
          </a:bodyPr>
          <a:lstStyle>
            <a:lvl1pPr marL="344170" indent="-342900">
              <a:buFont typeface="Arial" panose="020B0604020202090204" pitchFamily="34" charset="0"/>
              <a:buChar char="•"/>
              <a:defRPr/>
            </a:lvl1pPr>
          </a:lstStyle>
          <a:p>
            <a:pPr marL="0" indent="0">
              <a:buFontTx/>
              <a:buNone/>
              <a:defRPr/>
            </a:pPr>
            <a:r>
              <a:rPr lang="zh-CN" altLang="en-US" sz="5400" kern="0" dirty="0">
                <a:solidFill>
                  <a:sysClr val="windowText" lastClr="000000"/>
                </a:solidFill>
              </a:rPr>
              <a:t>  </a:t>
            </a:r>
            <a:r>
              <a:rPr lang="en-US" altLang="zh-CN" sz="5400" kern="0" dirty="0">
                <a:solidFill>
                  <a:sysClr val="windowText" lastClr="000000"/>
                </a:solidFill>
              </a:rPr>
              <a:t>308</a:t>
            </a:r>
            <a:endParaRPr lang="en-US" altLang="zh-CN" sz="5400" kern="0" dirty="0">
              <a:solidFill>
                <a:sysClr val="windowText" lastClr="000000"/>
              </a:solidFill>
            </a:endParaRPr>
          </a:p>
          <a:p>
            <a:pPr marL="0" indent="0">
              <a:buFontTx/>
              <a:buNone/>
              <a:defRPr/>
            </a:pPr>
            <a:r>
              <a:rPr lang="en-US" altLang="zh-CN" sz="5400" kern="0" dirty="0">
                <a:solidFill>
                  <a:sysClr val="windowText" lastClr="000000"/>
                </a:solidFill>
              </a:rPr>
              <a:t>396</a:t>
            </a:r>
            <a:endParaRPr lang="en-US" sz="5400" kern="0" dirty="0">
              <a:solidFill>
                <a:sysClr val="windowText" lastClr="000000"/>
              </a:solidFill>
            </a:endParaRPr>
          </a:p>
        </p:txBody>
      </p:sp>
      <p:sp>
        <p:nvSpPr>
          <p:cNvPr id="8" name="TextBox 3"/>
          <p:cNvSpPr txBox="1"/>
          <p:nvPr/>
        </p:nvSpPr>
        <p:spPr>
          <a:xfrm>
            <a:off x="1063000" y="4228692"/>
            <a:ext cx="299456" cy="584775"/>
          </a:xfrm>
          <a:prstGeom prst="rect">
            <a:avLst/>
          </a:prstGeom>
          <a:noFill/>
        </p:spPr>
        <p:txBody>
          <a:bodyPr wrap="square" rtlCol="0">
            <a:spAutoFit/>
          </a:bodyPr>
          <a:lstStyle/>
          <a:p>
            <a:r>
              <a:rPr lang="en-US" altLang="zh-CN" sz="3200" dirty="0"/>
              <a:t>+</a:t>
            </a:r>
            <a:endParaRPr lang="en-US" sz="3200" dirty="0"/>
          </a:p>
        </p:txBody>
      </p:sp>
      <p:cxnSp>
        <p:nvCxnSpPr>
          <p:cNvPr id="9" name="Straight Connector 5"/>
          <p:cNvCxnSpPr/>
          <p:nvPr/>
        </p:nvCxnSpPr>
        <p:spPr>
          <a:xfrm>
            <a:off x="1063000" y="4813467"/>
            <a:ext cx="2431754" cy="0"/>
          </a:xfrm>
          <a:prstGeom prst="line">
            <a:avLst/>
          </a:prstGeom>
          <a:ln w="22225"/>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1546650" y="4892648"/>
            <a:ext cx="2551176" cy="923330"/>
          </a:xfrm>
          <a:prstGeom prst="rect">
            <a:avLst/>
          </a:prstGeom>
          <a:noFill/>
        </p:spPr>
        <p:txBody>
          <a:bodyPr wrap="square">
            <a:spAutoFit/>
          </a:bodyPr>
          <a:lstStyle/>
          <a:p>
            <a:r>
              <a:rPr lang="en-US" altLang="zh-CN" sz="5400" kern="0" dirty="0">
                <a:solidFill>
                  <a:sysClr val="windowText" lastClr="000000"/>
                </a:solidFill>
              </a:rPr>
              <a:t>4268</a:t>
            </a:r>
            <a:endParaRPr lang="zh-CN" altLang="en-US" sz="5400" dirty="0"/>
          </a:p>
        </p:txBody>
      </p:sp>
      <p:sp>
        <p:nvSpPr>
          <p:cNvPr id="12" name="文本框 11"/>
          <p:cNvSpPr txBox="1"/>
          <p:nvPr/>
        </p:nvSpPr>
        <p:spPr>
          <a:xfrm>
            <a:off x="3921412" y="1775438"/>
            <a:ext cx="5052986" cy="646331"/>
          </a:xfrm>
          <a:prstGeom prst="rect">
            <a:avLst/>
          </a:prstGeom>
          <a:noFill/>
        </p:spPr>
        <p:txBody>
          <a:bodyPr wrap="none" rtlCol="0">
            <a:spAutoFit/>
          </a:bodyPr>
          <a:lstStyle/>
          <a:p>
            <a:r>
              <a:rPr kumimoji="1" lang="zh-CN" altLang="en-US" dirty="0"/>
              <a:t>第二行的每个数与第一行进行计算时，需要进行</a:t>
            </a:r>
            <a:endParaRPr kumimoji="1" lang="en-US" altLang="zh-CN" dirty="0"/>
          </a:p>
          <a:p>
            <a:r>
              <a:rPr kumimoji="1" lang="en-US" altLang="zh-CN" dirty="0"/>
              <a:t>n</a:t>
            </a:r>
            <a:r>
              <a:rPr kumimoji="1" lang="zh-CN" altLang="en-US" dirty="0"/>
              <a:t>次乘法，最多</a:t>
            </a:r>
            <a:r>
              <a:rPr kumimoji="1" lang="en-US" altLang="zh-CN" dirty="0"/>
              <a:t>n</a:t>
            </a:r>
            <a:r>
              <a:rPr kumimoji="1" lang="zh-CN" altLang="en-US" dirty="0"/>
              <a:t>次加法：</a:t>
            </a:r>
            <a:r>
              <a:rPr kumimoji="1" lang="zh-CN" altLang="en-US" dirty="0">
                <a:solidFill>
                  <a:srgbClr val="00B050"/>
                </a:solidFill>
              </a:rPr>
              <a:t>每个数有</a:t>
            </a:r>
            <a:r>
              <a:rPr kumimoji="1" lang="en-US" altLang="zh-CN" dirty="0">
                <a:solidFill>
                  <a:srgbClr val="00B050"/>
                </a:solidFill>
              </a:rPr>
              <a:t>2n</a:t>
            </a:r>
            <a:r>
              <a:rPr kumimoji="1" lang="zh-CN" altLang="en-US" dirty="0">
                <a:solidFill>
                  <a:srgbClr val="00B050"/>
                </a:solidFill>
              </a:rPr>
              <a:t>个基本操作</a:t>
            </a:r>
            <a:endParaRPr kumimoji="1" lang="zh-CN" altLang="en-US" dirty="0">
              <a:solidFill>
                <a:srgbClr val="00B050"/>
              </a:solidFill>
            </a:endParaRPr>
          </a:p>
        </p:txBody>
      </p:sp>
      <p:sp>
        <p:nvSpPr>
          <p:cNvPr id="13" name="文本框 12"/>
          <p:cNvSpPr txBox="1"/>
          <p:nvPr/>
        </p:nvSpPr>
        <p:spPr>
          <a:xfrm>
            <a:off x="3943350" y="5142087"/>
            <a:ext cx="3733714" cy="369332"/>
          </a:xfrm>
          <a:prstGeom prst="rect">
            <a:avLst/>
          </a:prstGeom>
          <a:noFill/>
        </p:spPr>
        <p:txBody>
          <a:bodyPr wrap="none" rtlCol="0">
            <a:spAutoFit/>
          </a:bodyPr>
          <a:lstStyle/>
          <a:p>
            <a:r>
              <a:rPr kumimoji="1" lang="zh-CN" altLang="en-US" dirty="0"/>
              <a:t>所以总体上我们</a:t>
            </a:r>
            <a:r>
              <a:rPr kumimoji="1" lang="zh-CN" altLang="en-US" dirty="0">
                <a:solidFill>
                  <a:srgbClr val="00B050"/>
                </a:solidFill>
              </a:rPr>
              <a:t>需要进行</a:t>
            </a:r>
            <a:r>
              <a:rPr kumimoji="1" lang="en-US" altLang="zh-CN" dirty="0">
                <a:solidFill>
                  <a:srgbClr val="00B050"/>
                </a:solidFill>
              </a:rPr>
              <a:t>4n</a:t>
            </a:r>
            <a:r>
              <a:rPr kumimoji="1" lang="en-US" altLang="zh-CN" baseline="30000" dirty="0">
                <a:solidFill>
                  <a:srgbClr val="00B050"/>
                </a:solidFill>
              </a:rPr>
              <a:t>2</a:t>
            </a:r>
            <a:r>
              <a:rPr kumimoji="1" lang="zh-CN" altLang="en-US" dirty="0">
                <a:solidFill>
                  <a:srgbClr val="00B050"/>
                </a:solidFill>
              </a:rPr>
              <a:t>个操作</a:t>
            </a:r>
            <a:endParaRPr kumimoji="1" lang="zh-CN" altLang="en-US" dirty="0">
              <a:solidFill>
                <a:srgbClr val="00B050"/>
              </a:solidFill>
            </a:endParaRPr>
          </a:p>
        </p:txBody>
      </p:sp>
      <p:sp>
        <p:nvSpPr>
          <p:cNvPr id="22" name="文本框 21"/>
          <p:cNvSpPr txBox="1"/>
          <p:nvPr/>
        </p:nvSpPr>
        <p:spPr>
          <a:xfrm>
            <a:off x="3921412" y="2481949"/>
            <a:ext cx="3624710" cy="369332"/>
          </a:xfrm>
          <a:prstGeom prst="rect">
            <a:avLst/>
          </a:prstGeom>
          <a:noFill/>
        </p:spPr>
        <p:txBody>
          <a:bodyPr wrap="none" rtlCol="0">
            <a:spAutoFit/>
          </a:bodyPr>
          <a:lstStyle/>
          <a:p>
            <a:r>
              <a:rPr kumimoji="1" lang="zh-CN" altLang="en-US" dirty="0"/>
              <a:t>共需要计算</a:t>
            </a:r>
            <a:r>
              <a:rPr kumimoji="1" lang="en-US" altLang="zh-CN" dirty="0"/>
              <a:t>n</a:t>
            </a:r>
            <a:r>
              <a:rPr kumimoji="1" lang="zh-CN" altLang="en-US" dirty="0"/>
              <a:t>个数，</a:t>
            </a:r>
            <a:r>
              <a:rPr kumimoji="1" lang="zh-CN" altLang="en-US" dirty="0">
                <a:solidFill>
                  <a:srgbClr val="00B050"/>
                </a:solidFill>
              </a:rPr>
              <a:t>总操作个数</a:t>
            </a:r>
            <a:r>
              <a:rPr kumimoji="1" lang="en-US" altLang="zh-CN" dirty="0">
                <a:solidFill>
                  <a:srgbClr val="00B050"/>
                </a:solidFill>
              </a:rPr>
              <a:t>2n</a:t>
            </a:r>
            <a:r>
              <a:rPr kumimoji="1" lang="en-US" altLang="zh-CN" baseline="30000" dirty="0">
                <a:solidFill>
                  <a:srgbClr val="00B050"/>
                </a:solidFill>
              </a:rPr>
              <a:t>2</a:t>
            </a:r>
            <a:endParaRPr kumimoji="1" lang="zh-CN" altLang="en-US" baseline="30000" dirty="0">
              <a:solidFill>
                <a:srgbClr val="00B050"/>
              </a:solidFill>
            </a:endParaRPr>
          </a:p>
        </p:txBody>
      </p:sp>
      <p:sp>
        <p:nvSpPr>
          <p:cNvPr id="14" name="文本框 13"/>
          <p:cNvSpPr txBox="1"/>
          <p:nvPr/>
        </p:nvSpPr>
        <p:spPr>
          <a:xfrm>
            <a:off x="3943350" y="4606836"/>
            <a:ext cx="4572000" cy="369332"/>
          </a:xfrm>
          <a:prstGeom prst="rect">
            <a:avLst/>
          </a:prstGeom>
          <a:noFill/>
        </p:spPr>
        <p:txBody>
          <a:bodyPr wrap="square">
            <a:spAutoFit/>
          </a:bodyPr>
          <a:lstStyle/>
          <a:p>
            <a:r>
              <a:rPr kumimoji="1" lang="zh-CN" altLang="en-US" dirty="0">
                <a:solidFill>
                  <a:srgbClr val="00B050"/>
                </a:solidFill>
              </a:rPr>
              <a:t>求和过程也是</a:t>
            </a:r>
            <a:r>
              <a:rPr kumimoji="1" lang="en-US" altLang="zh-CN" dirty="0">
                <a:solidFill>
                  <a:srgbClr val="00B050"/>
                </a:solidFill>
              </a:rPr>
              <a:t>2n</a:t>
            </a:r>
            <a:r>
              <a:rPr kumimoji="1" lang="en-US" altLang="zh-CN" baseline="30000" dirty="0">
                <a:solidFill>
                  <a:srgbClr val="00B050"/>
                </a:solidFill>
              </a:rPr>
              <a:t>2</a:t>
            </a:r>
            <a:r>
              <a:rPr kumimoji="1" lang="zh-CN" altLang="en-US" dirty="0">
                <a:solidFill>
                  <a:srgbClr val="00B050"/>
                </a:solidFill>
              </a:rPr>
              <a:t>个基本操作</a:t>
            </a:r>
            <a:endParaRPr kumimoji="1" lang="en-US" altLang="zh-CN" dirty="0">
              <a:solidFill>
                <a:srgbClr val="00B050"/>
              </a:solidFill>
            </a:endParaRPr>
          </a:p>
        </p:txBody>
      </p:sp>
      <p:sp>
        <p:nvSpPr>
          <p:cNvPr id="16" name="文本框 15"/>
          <p:cNvSpPr txBox="1"/>
          <p:nvPr/>
        </p:nvSpPr>
        <p:spPr>
          <a:xfrm>
            <a:off x="3921412" y="3264465"/>
            <a:ext cx="4572000" cy="369332"/>
          </a:xfrm>
          <a:prstGeom prst="rect">
            <a:avLst/>
          </a:prstGeom>
          <a:noFill/>
        </p:spPr>
        <p:txBody>
          <a:bodyPr wrap="square">
            <a:spAutoFit/>
          </a:bodyPr>
          <a:lstStyle/>
          <a:p>
            <a:r>
              <a:rPr kumimoji="1" lang="zh-CN" altLang="en-US" dirty="0"/>
              <a:t>我们对得到的</a:t>
            </a:r>
            <a:r>
              <a:rPr kumimoji="1" lang="en-US" altLang="zh-CN" dirty="0"/>
              <a:t>n</a:t>
            </a:r>
            <a:r>
              <a:rPr kumimoji="1" lang="zh-CN" altLang="en-US" dirty="0"/>
              <a:t>行数逐列求和。</a:t>
            </a:r>
            <a:endParaRPr kumimoji="1" lang="en-US" altLang="zh-CN" dirty="0"/>
          </a:p>
        </p:txBody>
      </p:sp>
      <p:sp>
        <p:nvSpPr>
          <p:cNvPr id="18" name="文本框 17"/>
          <p:cNvSpPr txBox="1"/>
          <p:nvPr/>
        </p:nvSpPr>
        <p:spPr>
          <a:xfrm>
            <a:off x="3943350" y="3698570"/>
            <a:ext cx="4572000" cy="369332"/>
          </a:xfrm>
          <a:prstGeom prst="rect">
            <a:avLst/>
          </a:prstGeom>
          <a:noFill/>
        </p:spPr>
        <p:txBody>
          <a:bodyPr wrap="square">
            <a:spAutoFit/>
          </a:bodyPr>
          <a:lstStyle/>
          <a:p>
            <a:r>
              <a:rPr kumimoji="1" lang="zh-CN" altLang="en-US" dirty="0"/>
              <a:t>每列最多</a:t>
            </a:r>
            <a:r>
              <a:rPr kumimoji="1" lang="en-US" altLang="zh-CN" dirty="0"/>
              <a:t>n</a:t>
            </a:r>
            <a:r>
              <a:rPr kumimoji="1" lang="zh-CN" altLang="en-US" dirty="0"/>
              <a:t>个操作</a:t>
            </a:r>
            <a:endParaRPr kumimoji="1" lang="en-US" altLang="zh-CN" dirty="0"/>
          </a:p>
        </p:txBody>
      </p:sp>
      <p:sp>
        <p:nvSpPr>
          <p:cNvPr id="20" name="文本框 19"/>
          <p:cNvSpPr txBox="1"/>
          <p:nvPr/>
        </p:nvSpPr>
        <p:spPr>
          <a:xfrm>
            <a:off x="3921412" y="4107161"/>
            <a:ext cx="4572000" cy="369332"/>
          </a:xfrm>
          <a:prstGeom prst="rect">
            <a:avLst/>
          </a:prstGeom>
          <a:noFill/>
        </p:spPr>
        <p:txBody>
          <a:bodyPr wrap="square">
            <a:spAutoFit/>
          </a:bodyPr>
          <a:lstStyle/>
          <a:p>
            <a:r>
              <a:rPr kumimoji="1" lang="zh-CN" altLang="en-US" dirty="0"/>
              <a:t>最多有</a:t>
            </a:r>
            <a:r>
              <a:rPr kumimoji="1" lang="en-US" altLang="zh-CN" dirty="0"/>
              <a:t>2n</a:t>
            </a:r>
            <a:r>
              <a:rPr kumimoji="1" lang="zh-CN" altLang="en-US" dirty="0"/>
              <a:t>列</a:t>
            </a:r>
            <a:endParaRPr kumimoji="1"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整数乘法</a:t>
            </a:r>
            <a:endParaRPr kumimoji="1" lang="zh-CN" altLang="en-US" sz="2800" dirty="0"/>
          </a:p>
        </p:txBody>
      </p:sp>
      <mc:AlternateContent xmlns:mc="http://schemas.openxmlformats.org/markup-compatibility/2006">
        <mc:Choice xmlns:a14="http://schemas.microsoft.com/office/drawing/2010/main" Requires="a14">
          <p:sp>
            <p:nvSpPr>
              <p:cNvPr id="4" name="TextBox 10"/>
              <p:cNvSpPr txBox="1"/>
              <p:nvPr/>
            </p:nvSpPr>
            <p:spPr>
              <a:xfrm>
                <a:off x="1486707" y="3284638"/>
                <a:ext cx="5267406" cy="523220"/>
              </a:xfrm>
              <a:prstGeom prst="rect">
                <a:avLst/>
              </a:prstGeom>
              <a:noFill/>
            </p:spPr>
            <p:txBody>
              <a:bodyPr wrap="square" rtlCol="0">
                <a:spAutoFit/>
              </a:bodyPr>
              <a:lstStyle/>
              <a:p>
                <a:pPr algn="r"/>
                <a:r>
                  <a:rPr lang="en-US" sz="2800" dirty="0" err="1">
                    <a:solidFill>
                      <a:srgbClr val="FF0000"/>
                    </a:solidFill>
                  </a:rPr>
                  <a:t>基本操作数量</a:t>
                </a:r>
                <a:r>
                  <a:rPr lang="zh-CN" altLang="en-US" sz="2800" dirty="0">
                    <a:solidFill>
                      <a:srgbClr val="FF0000"/>
                    </a:solidFill>
                  </a:rPr>
                  <a:t> </a:t>
                </a:r>
                <a:r>
                  <a:rPr lang="en-US" altLang="zh-CN" sz="2800" dirty="0">
                    <a:solidFill>
                      <a:srgbClr val="FF0000"/>
                    </a:solidFill>
                  </a:rPr>
                  <a:t>&lt;=</a:t>
                </a:r>
                <a:r>
                  <a:rPr lang="zh-CN" altLang="en-US" sz="2800" dirty="0">
                    <a:solidFill>
                      <a:srgbClr val="FF0000"/>
                    </a:solidFill>
                  </a:rPr>
                  <a:t>（常数）</a:t>
                </a:r>
                <a:r>
                  <a:rPr lang="en-US" sz="2800" dirty="0">
                    <a:solidFill>
                      <a:srgbClr val="FF0000"/>
                    </a:solidFill>
                  </a:rPr>
                  <a:t> </a:t>
                </a:r>
                <a14:m>
                  <m:oMath xmlns:m="http://schemas.openxmlformats.org/officeDocument/2006/math">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𝑛</m:t>
                        </m:r>
                      </m:e>
                      <m:sup>
                        <m:r>
                          <a:rPr lang="en-US" sz="2800" b="0" i="1" smtClean="0">
                            <a:solidFill>
                              <a:srgbClr val="FF0000"/>
                            </a:solidFill>
                            <a:latin typeface="Cambria Math" panose="02040503050406030204" pitchFamily="18" charset="0"/>
                          </a:rPr>
                          <m:t>2</m:t>
                        </m:r>
                      </m:sup>
                    </m:sSup>
                  </m:oMath>
                </a14:m>
                <a:endParaRPr lang="en-US" sz="2800" dirty="0">
                  <a:solidFill>
                    <a:srgbClr val="FF0000"/>
                  </a:solidFill>
                </a:endParaRPr>
              </a:p>
            </p:txBody>
          </p:sp>
        </mc:Choice>
        <mc:Fallback>
          <p:sp>
            <p:nvSpPr>
              <p:cNvPr id="4" name="TextBox 10"/>
              <p:cNvSpPr txBox="1">
                <a:spLocks noRot="1" noChangeAspect="1" noMove="1" noResize="1" noEditPoints="1" noAdjustHandles="1" noChangeArrowheads="1" noChangeShapeType="1" noTextEdit="1"/>
              </p:cNvSpPr>
              <p:nvPr/>
            </p:nvSpPr>
            <p:spPr>
              <a:xfrm>
                <a:off x="1486707" y="3284638"/>
                <a:ext cx="5267406" cy="523220"/>
              </a:xfrm>
              <a:prstGeom prst="rect">
                <a:avLst/>
              </a:prstGeom>
              <a:blipFill rotWithShape="1">
                <a:blip r:embed="rId1"/>
                <a:stretch>
                  <a:fillRect l="-3" t="-80" r="5" b="-4172"/>
                </a:stretch>
              </a:blipFill>
            </p:spPr>
            <p:txBody>
              <a:bodyPr/>
              <a:lstStyle/>
              <a:p>
                <a:r>
                  <a:rPr lang="zh-CN" altLang="en-US">
                    <a:noFill/>
                  </a:rPr>
                  <a:t> </a:t>
                </a:r>
              </a:p>
            </p:txBody>
          </p:sp>
        </mc:Fallback>
      </mc:AlternateContent>
      <p:sp>
        <p:nvSpPr>
          <p:cNvPr id="12" name="Content Placeholder 2"/>
          <p:cNvSpPr txBox="1"/>
          <p:nvPr/>
        </p:nvSpPr>
        <p:spPr>
          <a:xfrm>
            <a:off x="900750" y="2052392"/>
            <a:ext cx="7833815" cy="1722793"/>
          </a:xfrm>
          <a:prstGeom prst="rect">
            <a:avLst/>
          </a:prstGeom>
        </p:spPr>
        <p:txBody>
          <a:bodyPr>
            <a:noAutofit/>
          </a:bodyPr>
          <a:lstStyle>
            <a:lvl1pPr marL="344170" indent="-342900">
              <a:buFont typeface="Arial" panose="020B0604020202090204" pitchFamily="34" charset="0"/>
              <a:buChar char="•"/>
              <a:defRPr/>
            </a:lvl1pPr>
          </a:lstStyle>
          <a:p>
            <a:pPr marL="0" indent="0">
              <a:buFontTx/>
              <a:buNone/>
              <a:defRPr/>
            </a:pPr>
            <a:r>
              <a:rPr lang="en-US" sz="2000" kern="0">
                <a:solidFill>
                  <a:sysClr val="windowText" lastClr="000000"/>
                </a:solidFill>
              </a:rPr>
              <a:t>1233925720752752384623764283568364918374523856298</a:t>
            </a:r>
            <a:endParaRPr lang="en-US" sz="2000" kern="0">
              <a:solidFill>
                <a:sysClr val="windowText" lastClr="000000"/>
              </a:solidFill>
            </a:endParaRPr>
          </a:p>
          <a:p>
            <a:pPr marL="0" indent="0">
              <a:buFontTx/>
              <a:buNone/>
              <a:defRPr/>
            </a:pPr>
            <a:r>
              <a:rPr lang="en-US" sz="2000" kern="0">
                <a:solidFill>
                  <a:sysClr val="windowText" lastClr="000000"/>
                </a:solidFill>
              </a:rPr>
              <a:t>4562323582342395285623467235019130750135350013753</a:t>
            </a:r>
            <a:endParaRPr lang="en-US" sz="2000" kern="0" dirty="0">
              <a:solidFill>
                <a:sysClr val="windowText" lastClr="000000"/>
              </a:solidFill>
            </a:endParaRPr>
          </a:p>
        </p:txBody>
      </p:sp>
      <p:sp>
        <p:nvSpPr>
          <p:cNvPr id="13" name="TextBox 3"/>
          <p:cNvSpPr txBox="1"/>
          <p:nvPr/>
        </p:nvSpPr>
        <p:spPr>
          <a:xfrm>
            <a:off x="512711" y="2195970"/>
            <a:ext cx="362600" cy="584775"/>
          </a:xfrm>
          <a:prstGeom prst="rect">
            <a:avLst/>
          </a:prstGeom>
          <a:noFill/>
        </p:spPr>
        <p:txBody>
          <a:bodyPr wrap="none" rtlCol="0">
            <a:spAutoFit/>
          </a:bodyPr>
          <a:lstStyle/>
          <a:p>
            <a:r>
              <a:rPr lang="en-US" sz="3200" dirty="0"/>
              <a:t>x</a:t>
            </a:r>
            <a:endParaRPr lang="en-US" sz="3200" dirty="0"/>
          </a:p>
        </p:txBody>
      </p:sp>
      <p:cxnSp>
        <p:nvCxnSpPr>
          <p:cNvPr id="14" name="Straight Connector 5"/>
          <p:cNvCxnSpPr/>
          <p:nvPr/>
        </p:nvCxnSpPr>
        <p:spPr>
          <a:xfrm>
            <a:off x="333663" y="2859585"/>
            <a:ext cx="8396398" cy="0"/>
          </a:xfrm>
          <a:prstGeom prst="line">
            <a:avLst/>
          </a:prstGeom>
          <a:ln w="22225"/>
        </p:spPr>
        <p:style>
          <a:lnRef idx="3">
            <a:schemeClr val="dk1"/>
          </a:lnRef>
          <a:fillRef idx="0">
            <a:schemeClr val="dk1"/>
          </a:fillRef>
          <a:effectRef idx="2">
            <a:schemeClr val="dk1"/>
          </a:effectRef>
          <a:fontRef idx="minor">
            <a:schemeClr val="tx1"/>
          </a:fontRef>
        </p:style>
      </p:cxnSp>
      <p:sp>
        <p:nvSpPr>
          <p:cNvPr id="16" name="Right Brace 8"/>
          <p:cNvSpPr/>
          <p:nvPr/>
        </p:nvSpPr>
        <p:spPr>
          <a:xfrm rot="16200000">
            <a:off x="4580870" y="-1926983"/>
            <a:ext cx="365760" cy="7589520"/>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9"/>
          <p:cNvSpPr txBox="1"/>
          <p:nvPr/>
        </p:nvSpPr>
        <p:spPr>
          <a:xfrm>
            <a:off x="4558352" y="1099255"/>
            <a:ext cx="401072" cy="584775"/>
          </a:xfrm>
          <a:prstGeom prst="rect">
            <a:avLst/>
          </a:prstGeom>
          <a:noFill/>
        </p:spPr>
        <p:txBody>
          <a:bodyPr wrap="none" rtlCol="0">
            <a:spAutoFit/>
          </a:bodyPr>
          <a:lstStyle/>
          <a:p>
            <a:r>
              <a:rPr lang="en-US" sz="3200" dirty="0">
                <a:solidFill>
                  <a:schemeClr val="accent5"/>
                </a:solidFill>
              </a:rPr>
              <a:t>n</a:t>
            </a:r>
            <a:endParaRPr lang="en-US" dirty="0">
              <a:solidFill>
                <a:schemeClr val="accent5"/>
              </a:solidFill>
            </a:endParaRPr>
          </a:p>
        </p:txBody>
      </p:sp>
      <p:sp>
        <p:nvSpPr>
          <p:cNvPr id="18" name="TextBox 10"/>
          <p:cNvSpPr txBox="1"/>
          <p:nvPr/>
        </p:nvSpPr>
        <p:spPr>
          <a:xfrm>
            <a:off x="2532456" y="5012742"/>
            <a:ext cx="3518058" cy="523220"/>
          </a:xfrm>
          <a:prstGeom prst="rect">
            <a:avLst/>
          </a:prstGeom>
          <a:noFill/>
        </p:spPr>
        <p:txBody>
          <a:bodyPr wrap="square" rtlCol="0">
            <a:spAutoFit/>
          </a:bodyPr>
          <a:lstStyle/>
          <a:p>
            <a:pPr algn="ctr"/>
            <a:r>
              <a:rPr lang="en-US" altLang="zh-CN" sz="2800" dirty="0">
                <a:solidFill>
                  <a:srgbClr val="0070C0"/>
                </a:solidFill>
              </a:rPr>
              <a:t>“runs in time O(n</a:t>
            </a:r>
            <a:r>
              <a:rPr lang="en-US" altLang="zh-CN" sz="2800" baseline="30000" dirty="0">
                <a:solidFill>
                  <a:srgbClr val="0070C0"/>
                </a:solidFill>
              </a:rPr>
              <a:t>2</a:t>
            </a:r>
            <a:r>
              <a:rPr lang="en-US" altLang="zh-CN" sz="2800" dirty="0">
                <a:solidFill>
                  <a:srgbClr val="0070C0"/>
                </a:solidFill>
              </a:rPr>
              <a:t>)”</a:t>
            </a:r>
            <a:endParaRPr lang="en-US" sz="2800" dirty="0">
              <a:solidFill>
                <a:srgbClr val="FF0000"/>
              </a:solidFill>
            </a:endParaRPr>
          </a:p>
        </p:txBody>
      </p:sp>
      <p:sp>
        <p:nvSpPr>
          <p:cNvPr id="19" name="文本框 18"/>
          <p:cNvSpPr txBox="1"/>
          <p:nvPr/>
        </p:nvSpPr>
        <p:spPr>
          <a:xfrm>
            <a:off x="2272822" y="5758745"/>
            <a:ext cx="4481291" cy="400110"/>
          </a:xfrm>
          <a:prstGeom prst="rect">
            <a:avLst/>
          </a:prstGeom>
          <a:noFill/>
        </p:spPr>
        <p:txBody>
          <a:bodyPr wrap="none" rtlCol="0">
            <a:spAutoFit/>
          </a:bodyPr>
          <a:lstStyle/>
          <a:p>
            <a:r>
              <a:rPr kumimoji="1" lang="zh-CN" altLang="en-US" sz="2000" dirty="0"/>
              <a:t>后面我们再介绍大</a:t>
            </a:r>
            <a:r>
              <a:rPr kumimoji="1" lang="en-US" altLang="zh-CN" sz="2000" dirty="0"/>
              <a:t>O</a:t>
            </a:r>
            <a:r>
              <a:rPr kumimoji="1" lang="zh-CN" altLang="en-US" sz="2000" dirty="0"/>
              <a:t>表示法的详细定义</a:t>
            </a:r>
            <a:endParaRPr kumimoji="1" lang="zh-CN" altLang="en-US" sz="2000" dirty="0"/>
          </a:p>
        </p:txBody>
      </p:sp>
      <p:sp>
        <p:nvSpPr>
          <p:cNvPr id="15" name="TextBox 10"/>
          <p:cNvSpPr txBox="1"/>
          <p:nvPr/>
        </p:nvSpPr>
        <p:spPr>
          <a:xfrm>
            <a:off x="1199843" y="4137957"/>
            <a:ext cx="5267406" cy="523220"/>
          </a:xfrm>
          <a:prstGeom prst="rect">
            <a:avLst/>
          </a:prstGeom>
          <a:noFill/>
        </p:spPr>
        <p:txBody>
          <a:bodyPr wrap="square" rtlCol="0">
            <a:spAutoFit/>
          </a:bodyPr>
          <a:lstStyle/>
          <a:p>
            <a:pPr algn="r"/>
            <a:r>
              <a:rPr lang="zh-CN" altLang="en-US" sz="2800" dirty="0">
                <a:solidFill>
                  <a:srgbClr val="FF0000"/>
                </a:solidFill>
              </a:rPr>
              <a:t>我们称计算复杂度为</a:t>
            </a:r>
            <a:r>
              <a:rPr lang="en-US" altLang="zh-CN" sz="2800" dirty="0">
                <a:solidFill>
                  <a:srgbClr val="FF0000"/>
                </a:solidFill>
              </a:rPr>
              <a:t>O(n</a:t>
            </a:r>
            <a:r>
              <a:rPr lang="en-US" altLang="zh-CN" sz="2800" baseline="30000" dirty="0">
                <a:solidFill>
                  <a:srgbClr val="FF0000"/>
                </a:solidFill>
              </a:rPr>
              <a:t>2</a:t>
            </a:r>
            <a:r>
              <a:rPr lang="en-US" altLang="zh-CN" sz="2800" dirty="0">
                <a:solidFill>
                  <a:srgbClr val="FF0000"/>
                </a:solidFill>
              </a:rPr>
              <a:t>)</a:t>
            </a:r>
            <a:endParaRPr 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cstate="screen"/>
          <a:stretch>
            <a:fillRect/>
          </a:stretch>
        </p:blipFill>
        <p:spPr>
          <a:xfrm>
            <a:off x="2322086" y="1536852"/>
            <a:ext cx="6711000" cy="5321148"/>
          </a:xfrm>
          <a:prstGeom prst="rect">
            <a:avLst/>
          </a:prstGeom>
        </p:spPr>
      </p:pic>
      <p:pic>
        <p:nvPicPr>
          <p:cNvPr id="13" name="Picture 12"/>
          <p:cNvPicPr>
            <a:picLocks noChangeAspect="1"/>
          </p:cNvPicPr>
          <p:nvPr/>
        </p:nvPicPr>
        <p:blipFill>
          <a:blip r:embed="rId2" cstate="screen"/>
          <a:stretch>
            <a:fillRect/>
          </a:stretch>
        </p:blipFill>
        <p:spPr>
          <a:xfrm>
            <a:off x="2375879" y="1736621"/>
            <a:ext cx="6603414" cy="5051976"/>
          </a:xfrm>
          <a:prstGeom prst="rect">
            <a:avLst/>
          </a:prstGeom>
        </p:spPr>
      </p:pic>
      <p:sp>
        <p:nvSpPr>
          <p:cNvPr id="2" name="Title 1"/>
          <p:cNvSpPr>
            <a:spLocks noGrp="1"/>
          </p:cNvSpPr>
          <p:nvPr>
            <p:ph type="title"/>
          </p:nvPr>
        </p:nvSpPr>
        <p:spPr>
          <a:xfrm>
            <a:off x="255289" y="460448"/>
            <a:ext cx="7886700" cy="814507"/>
          </a:xfrm>
        </p:spPr>
        <p:txBody>
          <a:bodyPr>
            <a:normAutofit fontScale="90000"/>
          </a:bodyPr>
          <a:lstStyle/>
          <a:p>
            <a:r>
              <a:rPr lang="en-US" sz="3600" dirty="0" err="1"/>
              <a:t>我们用</a:t>
            </a:r>
            <a:r>
              <a:rPr lang="en-US" altLang="zh-CN" sz="3600" dirty="0" err="1"/>
              <a:t>Python</a:t>
            </a:r>
            <a:r>
              <a:rPr lang="zh-CN" altLang="en-US" sz="3600" dirty="0"/>
              <a:t>实现小学整数乘法，看它的运行时间</a:t>
            </a:r>
            <a:endParaRPr lang="en-US" sz="2400" dirty="0"/>
          </a:p>
        </p:txBody>
      </p:sp>
      <p:pic>
        <p:nvPicPr>
          <p:cNvPr id="4" name="Picture 3"/>
          <p:cNvPicPr>
            <a:picLocks noChangeAspect="1"/>
          </p:cNvPicPr>
          <p:nvPr/>
        </p:nvPicPr>
        <p:blipFill>
          <a:blip r:embed="rId3" cstate="screen"/>
          <a:stretch>
            <a:fillRect/>
          </a:stretch>
        </p:blipFill>
        <p:spPr>
          <a:xfrm>
            <a:off x="255289" y="4356657"/>
            <a:ext cx="2066797" cy="1550098"/>
          </a:xfrm>
          <a:prstGeom prst="rect">
            <a:avLst/>
          </a:prstGeom>
        </p:spPr>
      </p:pic>
      <p:pic>
        <p:nvPicPr>
          <p:cNvPr id="5" name="Picture 4"/>
          <p:cNvPicPr>
            <a:picLocks noChangeAspect="1"/>
          </p:cNvPicPr>
          <p:nvPr/>
        </p:nvPicPr>
        <p:blipFill>
          <a:blip r:embed="rId4" cstate="screen"/>
          <a:stretch>
            <a:fillRect/>
          </a:stretch>
        </p:blipFill>
        <p:spPr>
          <a:xfrm>
            <a:off x="383817" y="6042027"/>
            <a:ext cx="1809739" cy="607923"/>
          </a:xfrm>
          <a:prstGeom prst="rect">
            <a:avLst/>
          </a:prstGeom>
        </p:spPr>
      </p:pic>
      <p:sp>
        <p:nvSpPr>
          <p:cNvPr id="3" name="Rectangle 2"/>
          <p:cNvSpPr/>
          <p:nvPr/>
        </p:nvSpPr>
        <p:spPr>
          <a:xfrm>
            <a:off x="3290340" y="2926053"/>
            <a:ext cx="5299023" cy="707886"/>
          </a:xfrm>
          <a:prstGeom prst="rect">
            <a:avLst/>
          </a:prstGeom>
        </p:spPr>
        <p:txBody>
          <a:bodyPr wrap="square">
            <a:spAutoFit/>
          </a:bodyPr>
          <a:lstStyle/>
          <a:p>
            <a:r>
              <a:rPr lang="is-IS" sz="2000" dirty="0">
                <a:solidFill>
                  <a:srgbClr val="7030A0"/>
                </a:solidFill>
              </a:rPr>
              <a:t>Looks like it’s roughly</a:t>
            </a:r>
            <a:endParaRPr lang="is-IS" sz="2000" dirty="0">
              <a:solidFill>
                <a:srgbClr val="7030A0"/>
              </a:solidFill>
            </a:endParaRPr>
          </a:p>
          <a:p>
            <a:r>
              <a:rPr lang="is-IS" sz="2000" dirty="0">
                <a:solidFill>
                  <a:srgbClr val="7030A0"/>
                </a:solidFill>
              </a:rPr>
              <a:t>T</a:t>
            </a:r>
            <a:r>
              <a:rPr lang="is-IS" sz="2000" baseline="-25000" dirty="0">
                <a:solidFill>
                  <a:srgbClr val="7030A0"/>
                </a:solidFill>
              </a:rPr>
              <a:t>laptop</a:t>
            </a:r>
            <a:r>
              <a:rPr lang="is-IS" sz="2000" dirty="0">
                <a:solidFill>
                  <a:srgbClr val="7030A0"/>
                </a:solidFill>
              </a:rPr>
              <a:t>(n) = 0.0063 n</a:t>
            </a:r>
            <a:r>
              <a:rPr lang="is-IS" sz="2000" baseline="30000" dirty="0">
                <a:solidFill>
                  <a:srgbClr val="7030A0"/>
                </a:solidFill>
              </a:rPr>
              <a:t>2 </a:t>
            </a:r>
            <a:r>
              <a:rPr lang="en-US" sz="2000" dirty="0">
                <a:solidFill>
                  <a:srgbClr val="7030A0"/>
                </a:solidFill>
              </a:rPr>
              <a:t>–</a:t>
            </a:r>
            <a:r>
              <a:rPr lang="is-IS" sz="2000" dirty="0">
                <a:solidFill>
                  <a:srgbClr val="7030A0"/>
                </a:solidFill>
              </a:rPr>
              <a:t> 0.5 n + 12.7 ms...</a:t>
            </a:r>
            <a:endParaRPr lang="en-US" sz="2000" dirty="0">
              <a:solidFill>
                <a:srgbClr val="7030A0"/>
              </a:solidFill>
            </a:endParaRPr>
          </a:p>
        </p:txBody>
      </p:sp>
      <p:sp>
        <p:nvSpPr>
          <p:cNvPr id="11" name="TextBox 10"/>
          <p:cNvSpPr txBox="1"/>
          <p:nvPr/>
        </p:nvSpPr>
        <p:spPr>
          <a:xfrm>
            <a:off x="255289" y="1405904"/>
            <a:ext cx="5846164" cy="461665"/>
          </a:xfrm>
          <a:prstGeom prst="rect">
            <a:avLst/>
          </a:prstGeom>
          <a:noFill/>
        </p:spPr>
        <p:txBody>
          <a:bodyPr wrap="square" rtlCol="0">
            <a:spAutoFit/>
          </a:bodyPr>
          <a:lstStyle/>
          <a:p>
            <a:r>
              <a:rPr lang="en-US" sz="2400" dirty="0" err="1">
                <a:solidFill>
                  <a:schemeClr val="accent4"/>
                </a:solidFill>
              </a:rPr>
              <a:t>运行时间</a:t>
            </a:r>
            <a:r>
              <a:rPr lang="zh-CN" altLang="en-US" sz="2400" dirty="0">
                <a:solidFill>
                  <a:schemeClr val="accent4"/>
                </a:solidFill>
              </a:rPr>
              <a:t> 看似确实是以 </a:t>
            </a:r>
            <a:r>
              <a:rPr lang="en-US" sz="2400" dirty="0">
                <a:solidFill>
                  <a:schemeClr val="accent4"/>
                </a:solidFill>
              </a:rPr>
              <a:t>n</a:t>
            </a:r>
            <a:r>
              <a:rPr lang="en-US" sz="2400" baseline="30000" dirty="0">
                <a:solidFill>
                  <a:schemeClr val="accent4"/>
                </a:solidFill>
              </a:rPr>
              <a:t>2</a:t>
            </a:r>
            <a:r>
              <a:rPr lang="en-US" sz="2400" dirty="0">
                <a:solidFill>
                  <a:schemeClr val="accent4"/>
                </a:solidFill>
              </a:rPr>
              <a:t>增长的</a:t>
            </a:r>
            <a:endParaRPr lang="en-US" sz="2400"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2486793" y="1627360"/>
            <a:ext cx="6657207" cy="5076399"/>
          </a:xfrm>
          <a:prstGeom prst="rect">
            <a:avLst/>
          </a:prstGeom>
        </p:spPr>
      </p:pic>
      <p:pic>
        <p:nvPicPr>
          <p:cNvPr id="4" name="Picture 3"/>
          <p:cNvPicPr>
            <a:picLocks noChangeAspect="1"/>
          </p:cNvPicPr>
          <p:nvPr/>
        </p:nvPicPr>
        <p:blipFill>
          <a:blip r:embed="rId2" cstate="screen"/>
          <a:stretch>
            <a:fillRect/>
          </a:stretch>
        </p:blipFill>
        <p:spPr>
          <a:xfrm>
            <a:off x="255287" y="4283879"/>
            <a:ext cx="2066797" cy="1550098"/>
          </a:xfrm>
          <a:prstGeom prst="rect">
            <a:avLst/>
          </a:prstGeom>
        </p:spPr>
      </p:pic>
      <p:sp>
        <p:nvSpPr>
          <p:cNvPr id="2" name="Title 1"/>
          <p:cNvSpPr>
            <a:spLocks noGrp="1"/>
          </p:cNvSpPr>
          <p:nvPr>
            <p:ph type="title"/>
          </p:nvPr>
        </p:nvSpPr>
        <p:spPr>
          <a:xfrm>
            <a:off x="381801" y="129863"/>
            <a:ext cx="7886700" cy="1325563"/>
          </a:xfrm>
        </p:spPr>
        <p:txBody>
          <a:bodyPr>
            <a:normAutofit fontScale="90000"/>
          </a:bodyPr>
          <a:lstStyle/>
          <a:p>
            <a:r>
              <a:rPr lang="en-US" sz="3600" dirty="0" err="1"/>
              <a:t>我们手算小学整数乘法</a:t>
            </a:r>
            <a:r>
              <a:rPr lang="zh-CN" altLang="en-US" sz="3600" dirty="0"/>
              <a:t>，虽然这次慢很多，但是计算时间随</a:t>
            </a:r>
            <a:r>
              <a:rPr lang="en-US" altLang="zh-CN" sz="3600" dirty="0"/>
              <a:t>n</a:t>
            </a:r>
            <a:r>
              <a:rPr lang="zh-CN" altLang="en-US" sz="3600" dirty="0"/>
              <a:t>变化的趋势上是什么呢？</a:t>
            </a:r>
            <a:endParaRPr lang="en-US" sz="3600" dirty="0"/>
          </a:p>
        </p:txBody>
      </p:sp>
      <p:pic>
        <p:nvPicPr>
          <p:cNvPr id="5" name="Picture 4"/>
          <p:cNvPicPr>
            <a:picLocks noChangeAspect="1"/>
          </p:cNvPicPr>
          <p:nvPr/>
        </p:nvPicPr>
        <p:blipFill>
          <a:blip r:embed="rId3" cstate="screen"/>
          <a:stretch>
            <a:fillRect/>
          </a:stretch>
        </p:blipFill>
        <p:spPr>
          <a:xfrm>
            <a:off x="383817" y="6042027"/>
            <a:ext cx="1809739" cy="607923"/>
          </a:xfrm>
          <a:prstGeom prst="rect">
            <a:avLst/>
          </a:prstGeom>
        </p:spPr>
      </p:pic>
      <p:pic>
        <p:nvPicPr>
          <p:cNvPr id="8" name="Picture 7"/>
          <p:cNvPicPr>
            <a:picLocks noChangeAspect="1"/>
          </p:cNvPicPr>
          <p:nvPr/>
        </p:nvPicPr>
        <p:blipFill>
          <a:blip r:embed="rId4" cstate="screen"/>
          <a:stretch>
            <a:fillRect/>
          </a:stretch>
        </p:blipFill>
        <p:spPr>
          <a:xfrm flipH="1">
            <a:off x="383817" y="1825961"/>
            <a:ext cx="1308487" cy="2033704"/>
          </a:xfrm>
          <a:prstGeom prst="rect">
            <a:avLst/>
          </a:prstGeom>
        </p:spPr>
      </p:pic>
      <p:cxnSp>
        <p:nvCxnSpPr>
          <p:cNvPr id="9" name="Straight Connector 8"/>
          <p:cNvCxnSpPr/>
          <p:nvPr/>
        </p:nvCxnSpPr>
        <p:spPr>
          <a:xfrm flipV="1">
            <a:off x="2046310" y="4668982"/>
            <a:ext cx="4437617" cy="8502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18003" y="3068226"/>
            <a:ext cx="2843161" cy="70361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54401" y="3297079"/>
            <a:ext cx="1670384" cy="923330"/>
          </a:xfrm>
          <a:prstGeom prst="rect">
            <a:avLst/>
          </a:prstGeom>
          <a:noFill/>
        </p:spPr>
        <p:txBody>
          <a:bodyPr wrap="square" rtlCol="0">
            <a:spAutoFit/>
          </a:bodyPr>
          <a:lstStyle/>
          <a:p>
            <a:r>
              <a:rPr lang="en-US" dirty="0">
                <a:solidFill>
                  <a:schemeClr val="accent6">
                    <a:lumMod val="50000"/>
                  </a:schemeClr>
                </a:solidFill>
              </a:rPr>
              <a:t>Some other quadratic function of n</a:t>
            </a:r>
            <a:endParaRPr lang="en-US" dirty="0">
              <a:solidFill>
                <a:schemeClr val="accent6">
                  <a:lumMod val="50000"/>
                </a:schemeClr>
              </a:solidFill>
            </a:endParaRPr>
          </a:p>
        </p:txBody>
      </p:sp>
      <mc:AlternateContent xmlns:mc="http://schemas.openxmlformats.org/markup-compatibility/2006">
        <mc:Choice xmlns:a14="http://schemas.microsoft.com/office/drawing/2010/main" Requires="a14">
          <p:sp>
            <p:nvSpPr>
              <p:cNvPr id="6" name="Rectangle 5"/>
              <p:cNvSpPr/>
              <p:nvPr/>
            </p:nvSpPr>
            <p:spPr>
              <a:xfrm>
                <a:off x="6118329" y="4612458"/>
                <a:ext cx="2813591" cy="646331"/>
              </a:xfrm>
              <a:prstGeom prst="rect">
                <a:avLst/>
              </a:prstGeom>
            </p:spPr>
            <p:txBody>
              <a:bodyPr wrap="none">
                <a:spAutoFit/>
              </a:bodyPr>
              <a:lstStyle/>
              <a:p>
                <a:pPr algn="ctr"/>
                <a:r>
                  <a:rPr lang="is-IS" dirty="0">
                    <a:solidFill>
                      <a:srgbClr val="FF0000"/>
                    </a:solidFill>
                  </a:rPr>
                  <a:t>T</a:t>
                </a:r>
                <a:r>
                  <a:rPr lang="is-IS" baseline="-25000" dirty="0">
                    <a:solidFill>
                      <a:srgbClr val="FF0000"/>
                    </a:solidFill>
                  </a:rPr>
                  <a:t>laptop</a:t>
                </a:r>
                <a:r>
                  <a:rPr lang="is-IS" dirty="0">
                    <a:solidFill>
                      <a:srgbClr val="FF0000"/>
                    </a:solidFill>
                  </a:rPr>
                  <a:t>(n) </a:t>
                </a:r>
                <a14:m>
                  <m:oMath xmlns:m="http://schemas.openxmlformats.org/officeDocument/2006/math">
                    <m:r>
                      <a:rPr lang="en-US" b="0" i="1" dirty="0" smtClean="0">
                        <a:solidFill>
                          <a:srgbClr val="FF0000"/>
                        </a:solidFill>
                        <a:latin typeface="Cambria Math" panose="02040503050406030204" pitchFamily="18" charset="0"/>
                      </a:rPr>
                      <m:t>≈</m:t>
                    </m:r>
                  </m:oMath>
                </a14:m>
                <a:r>
                  <a:rPr lang="is-IS" dirty="0">
                    <a:solidFill>
                      <a:srgbClr val="FF0000"/>
                    </a:solidFill>
                  </a:rPr>
                  <a:t> </a:t>
                </a:r>
                <a:endParaRPr lang="is-IS" dirty="0">
                  <a:solidFill>
                    <a:srgbClr val="FF0000"/>
                  </a:solidFill>
                </a:endParaRPr>
              </a:p>
              <a:p>
                <a:pPr algn="ctr"/>
                <a:r>
                  <a:rPr lang="is-IS" dirty="0">
                    <a:solidFill>
                      <a:srgbClr val="FF0000"/>
                    </a:solidFill>
                  </a:rPr>
                  <a:t> 0.0063 n</a:t>
                </a:r>
                <a:r>
                  <a:rPr lang="is-IS" baseline="30000" dirty="0">
                    <a:solidFill>
                      <a:srgbClr val="FF0000"/>
                    </a:solidFill>
                  </a:rPr>
                  <a:t>2 </a:t>
                </a:r>
                <a:r>
                  <a:rPr lang="en-US" dirty="0">
                    <a:solidFill>
                      <a:srgbClr val="FF0000"/>
                    </a:solidFill>
                  </a:rPr>
                  <a:t>–</a:t>
                </a:r>
                <a:r>
                  <a:rPr lang="is-IS" dirty="0">
                    <a:solidFill>
                      <a:srgbClr val="FF0000"/>
                    </a:solidFill>
                  </a:rPr>
                  <a:t> 0.5 n + 12.7 ms</a:t>
                </a:r>
                <a:endParaRPr lang="en-US" dirty="0">
                  <a:solidFill>
                    <a:srgbClr val="FF0000"/>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6118329" y="4612458"/>
                <a:ext cx="2813591" cy="646331"/>
              </a:xfrm>
              <a:prstGeom prst="rect">
                <a:avLst/>
              </a:prstGeom>
              <a:blipFill rotWithShape="1">
                <a:blip r:embed="rId5"/>
                <a:stretch>
                  <a:fillRect l="-545" t="-70" r="-2324" b="55"/>
                </a:stretch>
              </a:blipFill>
            </p:spPr>
            <p:txBody>
              <a:bodyPr/>
              <a:lstStyle/>
              <a:p>
                <a:r>
                  <a:rPr lang="zh-CN" altLang="en-US">
                    <a:noFill/>
                  </a:rPr>
                  <a:t> </a:t>
                </a:r>
              </a:p>
            </p:txBody>
          </p:sp>
        </mc:Fallback>
      </mc:AlternateContent>
      <p:sp>
        <p:nvSpPr>
          <p:cNvPr id="7" name="TextBox 6"/>
          <p:cNvSpPr txBox="1"/>
          <p:nvPr/>
        </p:nvSpPr>
        <p:spPr>
          <a:xfrm>
            <a:off x="381801" y="1334684"/>
            <a:ext cx="5846164" cy="461665"/>
          </a:xfrm>
          <a:prstGeom prst="rect">
            <a:avLst/>
          </a:prstGeom>
          <a:noFill/>
        </p:spPr>
        <p:txBody>
          <a:bodyPr wrap="square" rtlCol="0">
            <a:spAutoFit/>
          </a:bodyPr>
          <a:lstStyle/>
          <a:p>
            <a:r>
              <a:rPr lang="en-US" sz="2400" dirty="0" err="1">
                <a:solidFill>
                  <a:schemeClr val="accent4"/>
                </a:solidFill>
              </a:rPr>
              <a:t>仍然是随着</a:t>
            </a:r>
            <a:r>
              <a:rPr lang="en-US" altLang="zh-CN" sz="2400" dirty="0" err="1">
                <a:solidFill>
                  <a:schemeClr val="accent4"/>
                </a:solidFill>
              </a:rPr>
              <a:t>n</a:t>
            </a:r>
            <a:r>
              <a:rPr lang="zh-CN" altLang="en-US" sz="2400" dirty="0">
                <a:solidFill>
                  <a:schemeClr val="accent4"/>
                </a:solidFill>
              </a:rPr>
              <a:t>的增大呈</a:t>
            </a:r>
            <a:r>
              <a:rPr lang="en-US" sz="2400" dirty="0">
                <a:solidFill>
                  <a:schemeClr val="accent4"/>
                </a:solidFill>
              </a:rPr>
              <a:t>n</a:t>
            </a:r>
            <a:r>
              <a:rPr lang="en-US" sz="2400" baseline="30000" dirty="0">
                <a:solidFill>
                  <a:schemeClr val="accent4"/>
                </a:solidFill>
              </a:rPr>
              <a:t>2</a:t>
            </a:r>
            <a:r>
              <a:rPr lang="en-US" sz="2400" dirty="0">
                <a:solidFill>
                  <a:schemeClr val="accent4"/>
                </a:solidFill>
              </a:rPr>
              <a:t>级时间增长的</a:t>
            </a:r>
            <a:endParaRPr lang="en-US" sz="2400"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223856" y="1661147"/>
            <a:ext cx="6589077" cy="5137060"/>
          </a:xfrm>
          <a:prstGeom prst="rect">
            <a:avLst/>
          </a:prstGeom>
        </p:spPr>
      </p:pic>
      <p:pic>
        <p:nvPicPr>
          <p:cNvPr id="4" name="Picture 3"/>
          <p:cNvPicPr>
            <a:picLocks noChangeAspect="1"/>
          </p:cNvPicPr>
          <p:nvPr/>
        </p:nvPicPr>
        <p:blipFill>
          <a:blip r:embed="rId2" cstate="screen"/>
          <a:stretch>
            <a:fillRect/>
          </a:stretch>
        </p:blipFill>
        <p:spPr>
          <a:xfrm>
            <a:off x="1070748" y="5110476"/>
            <a:ext cx="1601442" cy="1201082"/>
          </a:xfrm>
          <a:prstGeom prst="rect">
            <a:avLst/>
          </a:prstGeom>
        </p:spPr>
      </p:pic>
      <p:sp>
        <p:nvSpPr>
          <p:cNvPr id="2" name="Title 1"/>
          <p:cNvSpPr>
            <a:spLocks noGrp="1"/>
          </p:cNvSpPr>
          <p:nvPr>
            <p:ph type="title"/>
          </p:nvPr>
        </p:nvSpPr>
        <p:spPr>
          <a:xfrm>
            <a:off x="299803" y="29109"/>
            <a:ext cx="8544391" cy="952464"/>
          </a:xfrm>
        </p:spPr>
        <p:txBody>
          <a:bodyPr>
            <a:normAutofit/>
          </a:bodyPr>
          <a:lstStyle/>
          <a:p>
            <a:r>
              <a:rPr lang="en-US" sz="4000" dirty="0" err="1"/>
              <a:t>大</a:t>
            </a:r>
            <a:r>
              <a:rPr lang="en-US" altLang="zh-CN" sz="4000" dirty="0" err="1"/>
              <a:t>O</a:t>
            </a:r>
            <a:r>
              <a:rPr lang="en-US" altLang="zh-CN" sz="4000" dirty="0"/>
              <a:t>(</a:t>
            </a:r>
            <a:r>
              <a:rPr lang="zh-CN" altLang="en-US" sz="4000" dirty="0"/>
              <a:t> </a:t>
            </a:r>
            <a:r>
              <a:rPr lang="en-US" altLang="zh-CN" sz="4000" dirty="0"/>
              <a:t>)</a:t>
            </a:r>
            <a:r>
              <a:rPr lang="zh-CN" altLang="en-US" sz="4000" dirty="0"/>
              <a:t>表示符的有效性</a:t>
            </a:r>
            <a:endParaRPr lang="en-US" sz="4000" dirty="0"/>
          </a:p>
        </p:txBody>
      </p:sp>
      <p:pic>
        <p:nvPicPr>
          <p:cNvPr id="5" name="Picture 4"/>
          <p:cNvPicPr>
            <a:picLocks noChangeAspect="1"/>
          </p:cNvPicPr>
          <p:nvPr/>
        </p:nvPicPr>
        <p:blipFill>
          <a:blip r:embed="rId3" cstate="screen"/>
          <a:stretch>
            <a:fillRect/>
          </a:stretch>
        </p:blipFill>
        <p:spPr>
          <a:xfrm>
            <a:off x="1174496" y="6319703"/>
            <a:ext cx="1472914" cy="494778"/>
          </a:xfrm>
          <a:prstGeom prst="rect">
            <a:avLst/>
          </a:prstGeom>
        </p:spPr>
      </p:pic>
      <p:pic>
        <p:nvPicPr>
          <p:cNvPr id="8" name="Picture 7"/>
          <p:cNvPicPr>
            <a:picLocks noChangeAspect="1"/>
          </p:cNvPicPr>
          <p:nvPr/>
        </p:nvPicPr>
        <p:blipFill>
          <a:blip r:embed="rId4" cstate="screen"/>
          <a:stretch>
            <a:fillRect/>
          </a:stretch>
        </p:blipFill>
        <p:spPr>
          <a:xfrm flipH="1">
            <a:off x="902009" y="1879426"/>
            <a:ext cx="924848" cy="1437437"/>
          </a:xfrm>
          <a:prstGeom prst="rect">
            <a:avLst/>
          </a:prstGeom>
        </p:spPr>
      </p:pic>
      <p:pic>
        <p:nvPicPr>
          <p:cNvPr id="6" name="Picture 5"/>
          <p:cNvPicPr>
            <a:picLocks noChangeAspect="1"/>
          </p:cNvPicPr>
          <p:nvPr/>
        </p:nvPicPr>
        <p:blipFill>
          <a:blip r:embed="rId5" cstate="screen"/>
          <a:stretch>
            <a:fillRect/>
          </a:stretch>
        </p:blipFill>
        <p:spPr>
          <a:xfrm>
            <a:off x="832392" y="3643499"/>
            <a:ext cx="1163339" cy="1172357"/>
          </a:xfrm>
          <a:prstGeom prst="rect">
            <a:avLst/>
          </a:prstGeom>
        </p:spPr>
      </p:pic>
      <p:cxnSp>
        <p:nvCxnSpPr>
          <p:cNvPr id="9" name="Straight Connector 8"/>
          <p:cNvCxnSpPr/>
          <p:nvPr/>
        </p:nvCxnSpPr>
        <p:spPr>
          <a:xfrm flipH="1" flipV="1">
            <a:off x="1716779" y="2623051"/>
            <a:ext cx="2550421" cy="110878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826538" y="4058476"/>
            <a:ext cx="3673717" cy="41698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403566" y="5110476"/>
            <a:ext cx="3235234" cy="3904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238498" y="5247606"/>
                <a:ext cx="112593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0063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238498" y="5247606"/>
                <a:ext cx="1125935" cy="369332"/>
              </a:xfrm>
              <a:prstGeom prst="rect">
                <a:avLst/>
              </a:prstGeom>
              <a:blipFill rotWithShape="1">
                <a:blip r:embed="rId6"/>
                <a:stretch>
                  <a:fillRect l="-33" t="-163" r="-1764" b="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3543" y="3336929"/>
                <a:ext cx="1657697" cy="524439"/>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6</m:t>
                            </m:r>
                          </m:sup>
                        </m:sSup>
                      </m:num>
                      <m:den>
                        <m:r>
                          <a:rPr lang="en-US" b="0" i="1" smtClean="0">
                            <a:latin typeface="Cambria Math" panose="02040503050406030204" pitchFamily="18" charset="0"/>
                          </a:rPr>
                          <m:t>10</m:t>
                        </m:r>
                      </m:den>
                    </m:f>
                    <m:r>
                      <a:rPr lang="en-US" b="0" i="1" smtClean="0">
                        <a:latin typeface="Cambria Math" panose="02040503050406030204" pitchFamily="18" charset="0"/>
                      </a:rPr>
                      <m:t>+</m:t>
                    </m:r>
                    <m:r>
                      <a:rPr lang="en-US" b="0" i="1" smtClean="0">
                        <a:latin typeface="Cambria Math" panose="02040503050406030204" pitchFamily="18" charset="0"/>
                      </a:rPr>
                      <m:t>100</m:t>
                    </m:r>
                  </m:oMath>
                </a14:m>
                <a:r>
                  <a:rPr lang="en-US" dirty="0"/>
                  <a:t> </a:t>
                </a:r>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a:off x="3543" y="3336929"/>
                <a:ext cx="1657697" cy="524439"/>
              </a:xfrm>
              <a:prstGeom prst="rect">
                <a:avLst/>
              </a:prstGeom>
              <a:blipFill rotWithShape="1">
                <a:blip r:embed="rId7"/>
                <a:stretch>
                  <a:fillRect l="-22" t="-1" r="5" b="108"/>
                </a:stretch>
              </a:blipFill>
            </p:spPr>
            <p:txBody>
              <a:bodyPr/>
              <a:lstStyle/>
              <a:p>
                <a:r>
                  <a:rPr lang="zh-CN" altLang="en-US">
                    <a:noFill/>
                  </a:rPr>
                  <a:t> </a:t>
                </a:r>
              </a:p>
            </p:txBody>
          </p:sp>
        </mc:Fallback>
      </mc:AlternateContent>
      <p:sp>
        <p:nvSpPr>
          <p:cNvPr id="7" name="TextBox 6"/>
          <p:cNvSpPr txBox="1"/>
          <p:nvPr/>
        </p:nvSpPr>
        <p:spPr>
          <a:xfrm>
            <a:off x="3611937" y="2367810"/>
            <a:ext cx="3010932" cy="307777"/>
          </a:xfrm>
          <a:prstGeom prst="rect">
            <a:avLst/>
          </a:prstGeom>
          <a:solidFill>
            <a:schemeClr val="bg1"/>
          </a:solidFill>
        </p:spPr>
        <p:txBody>
          <a:bodyPr wrap="square" rtlCol="0">
            <a:spAutoFit/>
          </a:bodyPr>
          <a:lstStyle/>
          <a:p>
            <a:r>
              <a:rPr lang="en-US" sz="1400" dirty="0"/>
              <a:t>Wizard’s algorithm</a:t>
            </a:r>
            <a:endParaRPr lang="en-US" sz="1400" dirty="0"/>
          </a:p>
        </p:txBody>
      </p:sp>
      <p:sp>
        <p:nvSpPr>
          <p:cNvPr id="15" name="TextBox 6"/>
          <p:cNvSpPr txBox="1"/>
          <p:nvPr/>
        </p:nvSpPr>
        <p:spPr>
          <a:xfrm>
            <a:off x="299804" y="865969"/>
            <a:ext cx="8399695" cy="830997"/>
          </a:xfrm>
          <a:prstGeom prst="rect">
            <a:avLst/>
          </a:prstGeom>
          <a:noFill/>
        </p:spPr>
        <p:txBody>
          <a:bodyPr wrap="square" rtlCol="0">
            <a:spAutoFit/>
          </a:bodyPr>
          <a:lstStyle/>
          <a:p>
            <a:r>
              <a:rPr lang="zh-CN" altLang="en-US" sz="2400" dirty="0">
                <a:solidFill>
                  <a:schemeClr val="accent4"/>
                </a:solidFill>
              </a:rPr>
              <a:t>如果某个天才实现的小学整数乘法是</a:t>
            </a:r>
            <a:r>
              <a:rPr lang="en-US" altLang="zh-CN" sz="2400" dirty="0">
                <a:solidFill>
                  <a:schemeClr val="accent4"/>
                </a:solidFill>
              </a:rPr>
              <a:t>O(n</a:t>
            </a:r>
            <a:r>
              <a:rPr lang="en-US" altLang="zh-CN" sz="2400" baseline="30000" dirty="0">
                <a:solidFill>
                  <a:schemeClr val="accent4"/>
                </a:solidFill>
              </a:rPr>
              <a:t>1.6</a:t>
            </a:r>
            <a:r>
              <a:rPr lang="en-US" altLang="zh-CN" sz="2400" dirty="0">
                <a:solidFill>
                  <a:schemeClr val="accent4"/>
                </a:solidFill>
              </a:rPr>
              <a:t>)</a:t>
            </a:r>
            <a:r>
              <a:rPr lang="zh-CN" altLang="en-US" sz="2400" dirty="0">
                <a:solidFill>
                  <a:schemeClr val="accent4"/>
                </a:solidFill>
              </a:rPr>
              <a:t>的，在</a:t>
            </a:r>
            <a:r>
              <a:rPr lang="en-US" altLang="zh-CN" sz="2400" dirty="0">
                <a:solidFill>
                  <a:schemeClr val="accent4"/>
                </a:solidFill>
              </a:rPr>
              <a:t>n</a:t>
            </a:r>
            <a:r>
              <a:rPr lang="zh-CN" altLang="en-US" sz="2400" dirty="0">
                <a:solidFill>
                  <a:schemeClr val="accent4"/>
                </a:solidFill>
              </a:rPr>
              <a:t>比较小的时候，他的算法的运行时间可能比</a:t>
            </a:r>
            <a:r>
              <a:rPr lang="en-US" altLang="zh-CN" sz="2400" dirty="0">
                <a:solidFill>
                  <a:schemeClr val="accent4"/>
                </a:solidFill>
              </a:rPr>
              <a:t>O(n</a:t>
            </a:r>
            <a:r>
              <a:rPr lang="en-US" altLang="zh-CN" sz="2400" baseline="30000" dirty="0">
                <a:solidFill>
                  <a:schemeClr val="accent4"/>
                </a:solidFill>
              </a:rPr>
              <a:t>2</a:t>
            </a:r>
            <a:r>
              <a:rPr lang="en-US" altLang="zh-CN" sz="2400" dirty="0">
                <a:solidFill>
                  <a:schemeClr val="accent4"/>
                </a:solidFill>
              </a:rPr>
              <a:t>)</a:t>
            </a:r>
            <a:r>
              <a:rPr lang="zh-CN" altLang="en-US" sz="2400" dirty="0">
                <a:solidFill>
                  <a:schemeClr val="accent4"/>
                </a:solidFill>
              </a:rPr>
              <a:t>的算法运行时间还长。</a:t>
            </a:r>
            <a:endParaRPr lang="en-US" sz="2400"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655387" y="1567281"/>
            <a:ext cx="6335916" cy="4845743"/>
          </a:xfrm>
          <a:prstGeom prst="rect">
            <a:avLst/>
          </a:prstGeom>
        </p:spPr>
      </p:pic>
      <p:sp>
        <p:nvSpPr>
          <p:cNvPr id="2" name="Title 1"/>
          <p:cNvSpPr>
            <a:spLocks noGrp="1"/>
          </p:cNvSpPr>
          <p:nvPr>
            <p:ph type="title"/>
          </p:nvPr>
        </p:nvSpPr>
        <p:spPr>
          <a:xfrm>
            <a:off x="248738" y="186068"/>
            <a:ext cx="7886700" cy="1325563"/>
          </a:xfrm>
        </p:spPr>
        <p:txBody>
          <a:bodyPr/>
          <a:lstStyle/>
          <a:p>
            <a:r>
              <a:rPr lang="zh-CN" altLang="en-US" sz="3600" dirty="0"/>
              <a:t>但当让</a:t>
            </a:r>
            <a:r>
              <a:rPr lang="en-US" altLang="zh-CN" sz="3600" dirty="0"/>
              <a:t>n</a:t>
            </a:r>
            <a:r>
              <a:rPr lang="zh-CN" altLang="en-US" sz="3600" dirty="0"/>
              <a:t>更大的时候</a:t>
            </a:r>
            <a:br>
              <a:rPr lang="en-US" altLang="zh-CN" sz="3600" dirty="0"/>
            </a:br>
            <a:endParaRPr lang="en-US" sz="3600" dirty="0"/>
          </a:p>
        </p:txBody>
      </p:sp>
      <p:pic>
        <p:nvPicPr>
          <p:cNvPr id="29" name="Picture 28"/>
          <p:cNvPicPr>
            <a:picLocks noChangeAspect="1"/>
          </p:cNvPicPr>
          <p:nvPr/>
        </p:nvPicPr>
        <p:blipFill>
          <a:blip r:embed="rId2" cstate="screen"/>
          <a:stretch>
            <a:fillRect/>
          </a:stretch>
        </p:blipFill>
        <p:spPr>
          <a:xfrm>
            <a:off x="1070748" y="5110476"/>
            <a:ext cx="1601442" cy="1201082"/>
          </a:xfrm>
          <a:prstGeom prst="rect">
            <a:avLst/>
          </a:prstGeom>
        </p:spPr>
      </p:pic>
      <p:pic>
        <p:nvPicPr>
          <p:cNvPr id="30" name="Picture 29"/>
          <p:cNvPicPr>
            <a:picLocks noChangeAspect="1"/>
          </p:cNvPicPr>
          <p:nvPr/>
        </p:nvPicPr>
        <p:blipFill>
          <a:blip r:embed="rId3" cstate="screen"/>
          <a:stretch>
            <a:fillRect/>
          </a:stretch>
        </p:blipFill>
        <p:spPr>
          <a:xfrm flipH="1">
            <a:off x="902009" y="1879426"/>
            <a:ext cx="924848" cy="1437437"/>
          </a:xfrm>
          <a:prstGeom prst="rect">
            <a:avLst/>
          </a:prstGeom>
        </p:spPr>
      </p:pic>
      <p:pic>
        <p:nvPicPr>
          <p:cNvPr id="31" name="Picture 30"/>
          <p:cNvPicPr>
            <a:picLocks noChangeAspect="1"/>
          </p:cNvPicPr>
          <p:nvPr/>
        </p:nvPicPr>
        <p:blipFill>
          <a:blip r:embed="rId4" cstate="screen"/>
          <a:stretch>
            <a:fillRect/>
          </a:stretch>
        </p:blipFill>
        <p:spPr>
          <a:xfrm>
            <a:off x="832392" y="3643499"/>
            <a:ext cx="1163339" cy="1172357"/>
          </a:xfrm>
          <a:prstGeom prst="rect">
            <a:avLst/>
          </a:prstGeom>
        </p:spPr>
      </p:pic>
      <p:cxnSp>
        <p:nvCxnSpPr>
          <p:cNvPr id="32" name="Straight Connector 31"/>
          <p:cNvCxnSpPr/>
          <p:nvPr/>
        </p:nvCxnSpPr>
        <p:spPr>
          <a:xfrm flipH="1" flipV="1">
            <a:off x="1716780" y="2623052"/>
            <a:ext cx="2495002" cy="32796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1826538" y="4058476"/>
            <a:ext cx="4269462" cy="2918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403567" y="5247606"/>
            <a:ext cx="2431669" cy="2533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p:cNvSpPr txBox="1"/>
              <p:nvPr/>
            </p:nvSpPr>
            <p:spPr>
              <a:xfrm>
                <a:off x="238498" y="5247606"/>
                <a:ext cx="112593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0063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238498" y="5247606"/>
                <a:ext cx="1125935" cy="369332"/>
              </a:xfrm>
              <a:prstGeom prst="rect">
                <a:avLst/>
              </a:prstGeom>
              <a:blipFill rotWithShape="1">
                <a:blip r:embed="rId5"/>
                <a:stretch>
                  <a:fillRect l="-33" t="-163" r="-1764" b="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3543" y="3336929"/>
                <a:ext cx="1657697" cy="524439"/>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6</m:t>
                            </m:r>
                          </m:sup>
                        </m:sSup>
                      </m:num>
                      <m:den>
                        <m:r>
                          <a:rPr lang="en-US" b="0" i="1" smtClean="0">
                            <a:latin typeface="Cambria Math" panose="02040503050406030204" pitchFamily="18" charset="0"/>
                          </a:rPr>
                          <m:t>10</m:t>
                        </m:r>
                      </m:den>
                    </m:f>
                    <m:r>
                      <a:rPr lang="en-US" b="0" i="1" smtClean="0">
                        <a:latin typeface="Cambria Math" panose="02040503050406030204" pitchFamily="18" charset="0"/>
                      </a:rPr>
                      <m:t>+</m:t>
                    </m:r>
                    <m:r>
                      <a:rPr lang="en-US" b="0" i="1" smtClean="0">
                        <a:latin typeface="Cambria Math" panose="02040503050406030204" pitchFamily="18" charset="0"/>
                      </a:rPr>
                      <m:t>100</m:t>
                    </m:r>
                  </m:oMath>
                </a14:m>
                <a:r>
                  <a:rPr lang="en-US" dirty="0"/>
                  <a:t> </a:t>
                </a:r>
                <a:endParaRPr lang="en-US" dirty="0"/>
              </a:p>
            </p:txBody>
          </p:sp>
        </mc:Choice>
        <mc:Fallback>
          <p:sp>
            <p:nvSpPr>
              <p:cNvPr id="37" name="TextBox 36"/>
              <p:cNvSpPr txBox="1">
                <a:spLocks noRot="1" noChangeAspect="1" noMove="1" noResize="1" noEditPoints="1" noAdjustHandles="1" noChangeArrowheads="1" noChangeShapeType="1" noTextEdit="1"/>
              </p:cNvSpPr>
              <p:nvPr/>
            </p:nvSpPr>
            <p:spPr>
              <a:xfrm>
                <a:off x="3543" y="3336929"/>
                <a:ext cx="1657697" cy="524439"/>
              </a:xfrm>
              <a:prstGeom prst="rect">
                <a:avLst/>
              </a:prstGeom>
              <a:blipFill rotWithShape="1">
                <a:blip r:embed="rId6"/>
                <a:stretch>
                  <a:fillRect l="-22" t="-1" r="5" b="108"/>
                </a:stretch>
              </a:blipFill>
            </p:spPr>
            <p:txBody>
              <a:bodyPr/>
              <a:lstStyle/>
              <a:p>
                <a:r>
                  <a:rPr lang="zh-CN" altLang="en-US">
                    <a:noFill/>
                  </a:rPr>
                  <a:t> </a:t>
                </a:r>
              </a:p>
            </p:txBody>
          </p:sp>
        </mc:Fallback>
      </mc:AlternateContent>
      <p:sp>
        <p:nvSpPr>
          <p:cNvPr id="7" name="TextBox 6"/>
          <p:cNvSpPr txBox="1"/>
          <p:nvPr/>
        </p:nvSpPr>
        <p:spPr>
          <a:xfrm rot="16200000">
            <a:off x="1810419" y="3229313"/>
            <a:ext cx="1415765" cy="307777"/>
          </a:xfrm>
          <a:prstGeom prst="rect">
            <a:avLst/>
          </a:prstGeom>
          <a:noFill/>
        </p:spPr>
        <p:txBody>
          <a:bodyPr wrap="square" rtlCol="0">
            <a:spAutoFit/>
          </a:bodyPr>
          <a:lstStyle/>
          <a:p>
            <a:r>
              <a:rPr lang="en-US" sz="1400" dirty="0"/>
              <a:t>Time (</a:t>
            </a:r>
            <a:r>
              <a:rPr lang="en-US" sz="1400" dirty="0" err="1"/>
              <a:t>ms</a:t>
            </a:r>
            <a:r>
              <a:rPr lang="en-US" sz="1400" dirty="0"/>
              <a:t>)</a:t>
            </a:r>
            <a:endParaRPr lang="en-US" sz="1400" dirty="0"/>
          </a:p>
        </p:txBody>
      </p:sp>
      <p:sp>
        <p:nvSpPr>
          <p:cNvPr id="13" name="TextBox 12"/>
          <p:cNvSpPr txBox="1"/>
          <p:nvPr/>
        </p:nvSpPr>
        <p:spPr>
          <a:xfrm>
            <a:off x="5675868" y="5616938"/>
            <a:ext cx="2762738" cy="307777"/>
          </a:xfrm>
          <a:prstGeom prst="rect">
            <a:avLst/>
          </a:prstGeom>
          <a:solidFill>
            <a:schemeClr val="bg1"/>
          </a:solidFill>
        </p:spPr>
        <p:txBody>
          <a:bodyPr wrap="square" rtlCol="0">
            <a:spAutoFit/>
          </a:bodyPr>
          <a:lstStyle/>
          <a:p>
            <a:r>
              <a:rPr lang="en-US" sz="1400" dirty="0"/>
              <a:t>Wizard’s algorithm</a:t>
            </a:r>
            <a:endParaRPr lang="en-US" sz="1400" dirty="0"/>
          </a:p>
        </p:txBody>
      </p:sp>
      <p:sp>
        <p:nvSpPr>
          <p:cNvPr id="14" name="TextBox 6"/>
          <p:cNvSpPr txBox="1"/>
          <p:nvPr/>
        </p:nvSpPr>
        <p:spPr>
          <a:xfrm>
            <a:off x="248738" y="927917"/>
            <a:ext cx="8399695" cy="830997"/>
          </a:xfrm>
          <a:prstGeom prst="rect">
            <a:avLst/>
          </a:prstGeom>
          <a:noFill/>
        </p:spPr>
        <p:txBody>
          <a:bodyPr wrap="square" rtlCol="0">
            <a:spAutoFit/>
          </a:bodyPr>
          <a:lstStyle/>
          <a:p>
            <a:r>
              <a:rPr lang="en-US" altLang="zh-CN" sz="2400" dirty="0">
                <a:solidFill>
                  <a:schemeClr val="accent4"/>
                </a:solidFill>
              </a:rPr>
              <a:t>O(n</a:t>
            </a:r>
            <a:r>
              <a:rPr lang="en-US" altLang="zh-CN" sz="2400" baseline="30000" dirty="0">
                <a:solidFill>
                  <a:schemeClr val="accent4"/>
                </a:solidFill>
              </a:rPr>
              <a:t>1.6</a:t>
            </a:r>
            <a:r>
              <a:rPr lang="en-US" altLang="zh-CN" sz="2400" dirty="0">
                <a:solidFill>
                  <a:schemeClr val="accent4"/>
                </a:solidFill>
              </a:rPr>
              <a:t>)</a:t>
            </a:r>
            <a:r>
              <a:rPr lang="zh-CN" altLang="en-US" sz="2400" dirty="0">
                <a:solidFill>
                  <a:schemeClr val="accent4"/>
                </a:solidFill>
              </a:rPr>
              <a:t>的算法，在</a:t>
            </a:r>
            <a:r>
              <a:rPr lang="en-US" altLang="zh-CN" sz="2400" dirty="0">
                <a:solidFill>
                  <a:schemeClr val="accent4"/>
                </a:solidFill>
              </a:rPr>
              <a:t>n</a:t>
            </a:r>
            <a:r>
              <a:rPr lang="zh-CN" altLang="en-US" sz="2400" dirty="0">
                <a:solidFill>
                  <a:schemeClr val="accent4"/>
                </a:solidFill>
              </a:rPr>
              <a:t>达到某个足够大的值之后，运行时间就会少于</a:t>
            </a:r>
            <a:r>
              <a:rPr lang="en-US" altLang="zh-CN" sz="2400" dirty="0">
                <a:solidFill>
                  <a:schemeClr val="accent4"/>
                </a:solidFill>
              </a:rPr>
              <a:t>O(n</a:t>
            </a:r>
            <a:r>
              <a:rPr lang="en-US" altLang="zh-CN" sz="2400" baseline="30000" dirty="0">
                <a:solidFill>
                  <a:schemeClr val="accent4"/>
                </a:solidFill>
              </a:rPr>
              <a:t>2</a:t>
            </a:r>
            <a:r>
              <a:rPr lang="en-US" altLang="zh-CN" sz="2400" dirty="0">
                <a:solidFill>
                  <a:schemeClr val="accent4"/>
                </a:solidFill>
              </a:rPr>
              <a:t>)</a:t>
            </a:r>
            <a:r>
              <a:rPr lang="zh-CN" altLang="en-US" sz="2400" dirty="0">
                <a:solidFill>
                  <a:schemeClr val="accent4"/>
                </a:solidFill>
              </a:rPr>
              <a:t>的算法。</a:t>
            </a:r>
            <a:endParaRPr lang="en-US" sz="2400" dirty="0">
              <a:solidFill>
                <a:schemeClr val="accent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既然</a:t>
            </a:r>
            <a:r>
              <a:rPr lang="en-US" altLang="zh-CN" sz="3200" dirty="0" err="1"/>
              <a:t>O</a:t>
            </a:r>
            <a:r>
              <a:rPr lang="en-US" altLang="zh-CN" sz="3200" dirty="0"/>
              <a:t>(n</a:t>
            </a:r>
            <a:r>
              <a:rPr lang="en-US" altLang="zh-CN" sz="3200" baseline="30000" dirty="0"/>
              <a:t>1.6</a:t>
            </a:r>
            <a:r>
              <a:rPr lang="en-US" altLang="zh-CN" sz="3200" dirty="0"/>
              <a:t>)</a:t>
            </a:r>
            <a:r>
              <a:rPr lang="zh-CN" altLang="en-US" sz="3200" dirty="0"/>
              <a:t>的算法比</a:t>
            </a:r>
            <a:r>
              <a:rPr lang="en-US" altLang="zh-CN" sz="3200" dirty="0"/>
              <a:t>O(n</a:t>
            </a:r>
            <a:r>
              <a:rPr lang="en-US" altLang="zh-CN" sz="3200" baseline="30000" dirty="0"/>
              <a:t>2</a:t>
            </a:r>
            <a:r>
              <a:rPr lang="en-US" altLang="zh-CN" sz="3200" dirty="0"/>
              <a:t>)</a:t>
            </a:r>
            <a:r>
              <a:rPr lang="zh-CN" altLang="en-US" sz="3200" dirty="0"/>
              <a:t>的算法好，我们能否设计比</a:t>
            </a:r>
            <a:r>
              <a:rPr lang="en-US" altLang="zh-CN" sz="3200" dirty="0"/>
              <a:t>O(n</a:t>
            </a:r>
            <a:r>
              <a:rPr lang="en-US" altLang="zh-CN" sz="3200" baseline="30000" dirty="0"/>
              <a:t>2</a:t>
            </a:r>
            <a:r>
              <a:rPr lang="en-US" altLang="zh-CN" sz="3200" dirty="0"/>
              <a:t>)</a:t>
            </a:r>
            <a:r>
              <a:rPr lang="zh-CN" altLang="en-US" sz="3200" dirty="0"/>
              <a:t>计算复杂度低的整数乘法呢？</a:t>
            </a:r>
            <a:endParaRPr lang="en-US" sz="3200" dirty="0"/>
          </a:p>
        </p:txBody>
      </p:sp>
      <p:sp>
        <p:nvSpPr>
          <p:cNvPr id="11" name="Freeform 10"/>
          <p:cNvSpPr/>
          <p:nvPr/>
        </p:nvSpPr>
        <p:spPr>
          <a:xfrm>
            <a:off x="1282889" y="-134912"/>
            <a:ext cx="6775555" cy="6017097"/>
          </a:xfrm>
          <a:custGeom>
            <a:avLst/>
            <a:gdLst>
              <a:gd name="connsiteX0" fmla="*/ 0 w 6702916"/>
              <a:gd name="connsiteY0" fmla="*/ 6341399 h 6341399"/>
              <a:gd name="connsiteX1" fmla="*/ 1392071 w 6702916"/>
              <a:gd name="connsiteY1" fmla="*/ 6041148 h 6341399"/>
              <a:gd name="connsiteX2" fmla="*/ 3125337 w 6702916"/>
              <a:gd name="connsiteY2" fmla="*/ 4881089 h 6341399"/>
              <a:gd name="connsiteX3" fmla="*/ 4885898 w 6702916"/>
              <a:gd name="connsiteY3" fmla="*/ 2820277 h 6341399"/>
              <a:gd name="connsiteX4" fmla="*/ 6523629 w 6702916"/>
              <a:gd name="connsiteY4" fmla="*/ 186259 h 6341399"/>
              <a:gd name="connsiteX5" fmla="*/ 6660107 w 6702916"/>
              <a:gd name="connsiteY5" fmla="*/ 213554 h 6341399"/>
              <a:gd name="connsiteX0-1" fmla="*/ 0 w 6702915"/>
              <a:gd name="connsiteY0-2" fmla="*/ 6583769 h 6583769"/>
              <a:gd name="connsiteX1-3" fmla="*/ 1392071 w 6702915"/>
              <a:gd name="connsiteY1-4" fmla="*/ 6283518 h 6583769"/>
              <a:gd name="connsiteX2-5" fmla="*/ 3125337 w 6702915"/>
              <a:gd name="connsiteY2-6" fmla="*/ 5123459 h 6583769"/>
              <a:gd name="connsiteX3-7" fmla="*/ 4885898 w 6702915"/>
              <a:gd name="connsiteY3-8" fmla="*/ 3062647 h 6583769"/>
              <a:gd name="connsiteX4-9" fmla="*/ 6523629 w 6702915"/>
              <a:gd name="connsiteY4-10" fmla="*/ 428629 h 6583769"/>
              <a:gd name="connsiteX5-11" fmla="*/ 6660107 w 6702915"/>
              <a:gd name="connsiteY5-12" fmla="*/ 5547 h 6583769"/>
              <a:gd name="connsiteX0-13" fmla="*/ 0 w 6670485"/>
              <a:gd name="connsiteY0-14" fmla="*/ 6435689 h 6435689"/>
              <a:gd name="connsiteX1-15" fmla="*/ 1392071 w 6670485"/>
              <a:gd name="connsiteY1-16" fmla="*/ 6135438 h 6435689"/>
              <a:gd name="connsiteX2-17" fmla="*/ 3125337 w 6670485"/>
              <a:gd name="connsiteY2-18" fmla="*/ 4975379 h 6435689"/>
              <a:gd name="connsiteX3-19" fmla="*/ 4885898 w 6670485"/>
              <a:gd name="connsiteY3-20" fmla="*/ 2914567 h 6435689"/>
              <a:gd name="connsiteX4-21" fmla="*/ 6523629 w 6670485"/>
              <a:gd name="connsiteY4-22" fmla="*/ 280549 h 6435689"/>
              <a:gd name="connsiteX5-23" fmla="*/ 6591868 w 6670485"/>
              <a:gd name="connsiteY5-24" fmla="*/ 75832 h 6435689"/>
              <a:gd name="connsiteX0-25" fmla="*/ 0 w 6775555"/>
              <a:gd name="connsiteY0-26" fmla="*/ 6620649 h 6620649"/>
              <a:gd name="connsiteX1-27" fmla="*/ 1392071 w 6775555"/>
              <a:gd name="connsiteY1-28" fmla="*/ 6320398 h 6620649"/>
              <a:gd name="connsiteX2-29" fmla="*/ 3125337 w 6775555"/>
              <a:gd name="connsiteY2-30" fmla="*/ 5160339 h 6620649"/>
              <a:gd name="connsiteX3-31" fmla="*/ 4885898 w 6775555"/>
              <a:gd name="connsiteY3-32" fmla="*/ 3099527 h 6620649"/>
              <a:gd name="connsiteX4-33" fmla="*/ 6523629 w 6775555"/>
              <a:gd name="connsiteY4-34" fmla="*/ 465509 h 6620649"/>
              <a:gd name="connsiteX5-35" fmla="*/ 6769289 w 6775555"/>
              <a:gd name="connsiteY5-36" fmla="*/ 1485 h 6620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775555" h="6620649">
                <a:moveTo>
                  <a:pt x="0" y="6620649"/>
                </a:moveTo>
                <a:cubicBezTo>
                  <a:pt x="435591" y="6592216"/>
                  <a:pt x="871182" y="6563783"/>
                  <a:pt x="1392071" y="6320398"/>
                </a:cubicBezTo>
                <a:cubicBezTo>
                  <a:pt x="1912960" y="6077013"/>
                  <a:pt x="2543033" y="5697151"/>
                  <a:pt x="3125337" y="5160339"/>
                </a:cubicBezTo>
                <a:cubicBezTo>
                  <a:pt x="3707641" y="4623527"/>
                  <a:pt x="4319516" y="3881999"/>
                  <a:pt x="4885898" y="3099527"/>
                </a:cubicBezTo>
                <a:cubicBezTo>
                  <a:pt x="5452280" y="2317055"/>
                  <a:pt x="6209731" y="981849"/>
                  <a:pt x="6523629" y="465509"/>
                </a:cubicBezTo>
                <a:cubicBezTo>
                  <a:pt x="6837528" y="-50831"/>
                  <a:pt x="6769289" y="1485"/>
                  <a:pt x="6769289" y="1485"/>
                </a:cubicBezTo>
              </a:path>
            </a:pathLst>
          </a:cu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1" idx="0"/>
          </p:cNvCxnSpPr>
          <p:nvPr/>
        </p:nvCxnSpPr>
        <p:spPr>
          <a:xfrm>
            <a:off x="1282889" y="5882185"/>
            <a:ext cx="5486401" cy="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2889" y="2047164"/>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6237027" y="5512855"/>
                <a:ext cx="66119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6237027" y="5512855"/>
                <a:ext cx="661193" cy="369332"/>
              </a:xfrm>
              <a:prstGeom prst="rect">
                <a:avLst/>
              </a:prstGeom>
              <a:blipFill rotWithShape="1">
                <a:blip r:embed="rId1"/>
                <a:stretch>
                  <a:fillRect l="-9" t="-114" r="33"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628650" y="2047163"/>
                <a:ext cx="928048"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b="0" dirty="0"/>
              </a:p>
              <a:p>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628650" y="2047163"/>
                <a:ext cx="928048" cy="646331"/>
              </a:xfrm>
              <a:prstGeom prst="rect">
                <a:avLst/>
              </a:prstGeom>
              <a:blipFill rotWithShape="1">
                <a:blip r:embed="rId2"/>
                <a:stretch>
                  <a:fillRect t="-86" r="34" b="71"/>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705" y="37825"/>
            <a:ext cx="7886700" cy="1325563"/>
          </a:xfrm>
        </p:spPr>
        <p:txBody>
          <a:bodyPr/>
          <a:lstStyle/>
          <a:p>
            <a:r>
              <a:rPr lang="en-US" sz="4000" dirty="0" err="1"/>
              <a:t>分治算法</a:t>
            </a:r>
            <a:endParaRPr lang="en-US" sz="4000" dirty="0"/>
          </a:p>
        </p:txBody>
      </p:sp>
      <p:sp>
        <p:nvSpPr>
          <p:cNvPr id="3" name="Content Placeholder 2"/>
          <p:cNvSpPr>
            <a:spLocks noGrp="1"/>
          </p:cNvSpPr>
          <p:nvPr>
            <p:ph idx="1"/>
          </p:nvPr>
        </p:nvSpPr>
        <p:spPr>
          <a:xfrm>
            <a:off x="628647" y="1100598"/>
            <a:ext cx="7886701" cy="576381"/>
          </a:xfrm>
        </p:spPr>
        <p:txBody>
          <a:bodyPr/>
          <a:lstStyle/>
          <a:p>
            <a:pPr marL="0" indent="0">
              <a:buNone/>
            </a:pPr>
            <a:r>
              <a:rPr lang="en-US" sz="2000" dirty="0" err="1">
                <a:solidFill>
                  <a:schemeClr val="accent1"/>
                </a:solidFill>
              </a:rPr>
              <a:t>把大的问题拆成小的子问题</a:t>
            </a:r>
            <a:endParaRPr lang="en-US" sz="2000" dirty="0">
              <a:solidFill>
                <a:schemeClr val="accent1"/>
              </a:solidFill>
            </a:endParaRPr>
          </a:p>
        </p:txBody>
      </p:sp>
      <p:sp>
        <p:nvSpPr>
          <p:cNvPr id="4" name="Oval 3"/>
          <p:cNvSpPr/>
          <p:nvPr/>
        </p:nvSpPr>
        <p:spPr>
          <a:xfrm>
            <a:off x="2531589" y="2017598"/>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Big problem</a:t>
            </a:r>
            <a:endParaRPr lang="en-US" sz="3600" dirty="0">
              <a:ln w="0"/>
              <a:solidFill>
                <a:schemeClr val="bg1"/>
              </a:solidFill>
              <a:effectLst>
                <a:outerShdw blurRad="38100" dist="19050" dir="2700000" algn="tl" rotWithShape="0">
                  <a:schemeClr val="dk1">
                    <a:alpha val="40000"/>
                  </a:schemeClr>
                </a:outerShdw>
              </a:effectLst>
            </a:endParaRPr>
          </a:p>
        </p:txBody>
      </p:sp>
      <p:sp>
        <p:nvSpPr>
          <p:cNvPr id="5" name="Oval 4"/>
          <p:cNvSpPr/>
          <p:nvPr/>
        </p:nvSpPr>
        <p:spPr>
          <a:xfrm>
            <a:off x="5901240" y="3944327"/>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endParaRPr lang="en-US" sz="2400" dirty="0">
              <a:ln w="0"/>
              <a:solidFill>
                <a:schemeClr val="bg1"/>
              </a:solidFill>
              <a:effectLst>
                <a:outerShdw blurRad="38100" dist="19050" dir="2700000" algn="tl" rotWithShape="0">
                  <a:schemeClr val="dk1">
                    <a:alpha val="40000"/>
                  </a:schemeClr>
                </a:outerShdw>
              </a:effectLst>
            </a:endParaRPr>
          </a:p>
        </p:txBody>
      </p:sp>
      <p:sp>
        <p:nvSpPr>
          <p:cNvPr id="6" name="Oval 5"/>
          <p:cNvSpPr/>
          <p:nvPr/>
        </p:nvSpPr>
        <p:spPr>
          <a:xfrm>
            <a:off x="891616" y="3906872"/>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endParaRPr lang="en-US" sz="2400" dirty="0">
              <a:ln w="0"/>
              <a:solidFill>
                <a:schemeClr val="bg1"/>
              </a:solidFill>
              <a:effectLst>
                <a:outerShdw blurRad="38100" dist="19050" dir="2700000" algn="tl" rotWithShape="0">
                  <a:schemeClr val="dk1">
                    <a:alpha val="40000"/>
                  </a:schemeClr>
                </a:outerShdw>
              </a:effectLst>
            </a:endParaRPr>
          </a:p>
        </p:txBody>
      </p:sp>
      <p:sp>
        <p:nvSpPr>
          <p:cNvPr id="7" name="Oval 6"/>
          <p:cNvSpPr/>
          <p:nvPr/>
        </p:nvSpPr>
        <p:spPr>
          <a:xfrm>
            <a:off x="374070"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rPr>
              <a:t>Yet smaller problem</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9" name="Oval 8"/>
          <p:cNvSpPr/>
          <p:nvPr/>
        </p:nvSpPr>
        <p:spPr>
          <a:xfrm>
            <a:off x="2272144"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rPr>
              <a:t>Yet smaller problem</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0" name="Oval 9"/>
          <p:cNvSpPr/>
          <p:nvPr/>
        </p:nvSpPr>
        <p:spPr>
          <a:xfrm>
            <a:off x="5056908"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rPr>
              <a:t>Yet smaller problem</a:t>
            </a:r>
            <a:endParaRPr lang="en-US" sz="1600" dirty="0">
              <a:ln w="0"/>
              <a:solidFill>
                <a:schemeClr val="bg1"/>
              </a:solidFill>
              <a:effectLst>
                <a:outerShdw blurRad="38100" dist="19050" dir="2700000" algn="tl" rotWithShape="0">
                  <a:schemeClr val="dk1">
                    <a:alpha val="40000"/>
                  </a:schemeClr>
                </a:outerShdw>
              </a:effectLst>
            </a:endParaRPr>
          </a:p>
        </p:txBody>
      </p:sp>
      <p:sp>
        <p:nvSpPr>
          <p:cNvPr id="11" name="Oval 10"/>
          <p:cNvSpPr/>
          <p:nvPr/>
        </p:nvSpPr>
        <p:spPr>
          <a:xfrm>
            <a:off x="6965216"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rPr>
              <a:t>Yet smaller problem</a:t>
            </a:r>
            <a:endParaRPr lang="en-US" sz="1600" dirty="0">
              <a:ln w="0"/>
              <a:solidFill>
                <a:schemeClr val="bg1"/>
              </a:solidFill>
              <a:effectLst>
                <a:outerShdw blurRad="38100" dist="19050" dir="2700000" algn="tl" rotWithShape="0">
                  <a:schemeClr val="dk1">
                    <a:alpha val="40000"/>
                  </a:schemeClr>
                </a:outerShdw>
              </a:effectLst>
            </a:endParaRPr>
          </a:p>
        </p:txBody>
      </p:sp>
      <p:cxnSp>
        <p:nvCxnSpPr>
          <p:cNvPr id="14" name="Straight Connector 13"/>
          <p:cNvCxnSpPr/>
          <p:nvPr/>
        </p:nvCxnSpPr>
        <p:spPr>
          <a:xfrm>
            <a:off x="5498662" y="3196747"/>
            <a:ext cx="1168198" cy="7821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646218" y="3169147"/>
            <a:ext cx="978332" cy="7928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7" idx="0"/>
          </p:cNvCxnSpPr>
          <p:nvPr/>
        </p:nvCxnSpPr>
        <p:spPr>
          <a:xfrm flipH="1">
            <a:off x="1274617" y="4853558"/>
            <a:ext cx="398358" cy="9792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03819" y="4853558"/>
            <a:ext cx="377778" cy="10203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1" idx="0"/>
          </p:cNvCxnSpPr>
          <p:nvPr/>
        </p:nvCxnSpPr>
        <p:spPr>
          <a:xfrm>
            <a:off x="7453745" y="4816103"/>
            <a:ext cx="412018" cy="10166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573521" y="4816103"/>
            <a:ext cx="527583" cy="10166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4543" y="3433763"/>
            <a:ext cx="2397759" cy="2743200"/>
          </a:xfrm>
        </p:spPr>
        <p:txBody>
          <a:bodyPr vert="horz" lIns="91440" tIns="45720" rIns="91440" bIns="45720" rtlCol="0" anchor="t">
            <a:normAutofit/>
          </a:bodyPr>
          <a:lstStyle/>
          <a:p>
            <a:pPr algn="ctr" rtl="0">
              <a:lnSpc>
                <a:spcPct val="90000"/>
              </a:lnSpc>
              <a:spcBef>
                <a:spcPct val="0"/>
              </a:spcBef>
            </a:pPr>
            <a:r>
              <a:rPr lang="zh-CN" altLang="en-US" sz="4200" kern="1200" spc="-1">
                <a:solidFill>
                  <a:schemeClr val="bg1"/>
                </a:solidFill>
                <a:latin typeface="+mj-lt"/>
                <a:ea typeface="+mj-ea"/>
                <a:cs typeface="+mj-cs"/>
              </a:rPr>
              <a:t>目录</a:t>
            </a:r>
            <a:endParaRPr lang="zh-CN" altLang="en-US" sz="4200" kern="1200" spc="-1">
              <a:solidFill>
                <a:schemeClr val="bg1"/>
              </a:solidFill>
              <a:latin typeface="+mj-lt"/>
              <a:ea typeface="+mj-ea"/>
              <a:cs typeface="+mj-cs"/>
            </a:endParaRPr>
          </a:p>
        </p:txBody>
      </p:sp>
      <p:graphicFrame>
        <p:nvGraphicFramePr>
          <p:cNvPr id="4" name="图示 3"/>
          <p:cNvGraphicFramePr/>
          <p:nvPr/>
        </p:nvGraphicFramePr>
        <p:xfrm>
          <a:off x="3248039" y="641615"/>
          <a:ext cx="5467349" cy="55334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56" y="297622"/>
            <a:ext cx="7886700" cy="729383"/>
          </a:xfrm>
        </p:spPr>
        <p:txBody>
          <a:bodyPr>
            <a:normAutofit/>
          </a:bodyPr>
          <a:lstStyle/>
          <a:p>
            <a:r>
              <a:rPr lang="en-US" sz="4000" dirty="0" err="1"/>
              <a:t>基于分治的整数乘法</a:t>
            </a:r>
            <a:endParaRPr lang="en-US" sz="4000" dirty="0"/>
          </a:p>
        </p:txBody>
      </p:sp>
      <mc:AlternateContent xmlns:mc="http://schemas.openxmlformats.org/markup-compatibility/2006">
        <mc:Choice xmlns:a14="http://schemas.microsoft.com/office/drawing/2010/main" Requires="a14">
          <p:sp>
            <p:nvSpPr>
              <p:cNvPr id="9" name="TextBox 8"/>
              <p:cNvSpPr txBox="1"/>
              <p:nvPr/>
            </p:nvSpPr>
            <p:spPr>
              <a:xfrm>
                <a:off x="271302" y="2719627"/>
                <a:ext cx="1875513" cy="430887"/>
              </a:xfrm>
              <a:prstGeom prst="rect">
                <a:avLst/>
              </a:prstGeom>
              <a:noFill/>
            </p:spPr>
            <p:txBody>
              <a:bodyPr wrap="none" lIns="0" tIns="0" rIns="0" bIns="0" rtlCol="0">
                <a:spAutoFit/>
              </a:bodyPr>
              <a:lstStyle/>
              <a:p>
                <a:r>
                  <a:rPr lang="en-US" sz="2800" b="0" dirty="0"/>
                  <a:t>1234</a:t>
                </a:r>
                <a14:m>
                  <m:oMath xmlns:m="http://schemas.openxmlformats.org/officeDocument/2006/math">
                    <m:r>
                      <a:rPr lang="en-US" sz="2800" i="1">
                        <a:latin typeface="Cambria Math" panose="02040503050406030204" pitchFamily="18" charset="0"/>
                      </a:rPr>
                      <m:t> </m:t>
                    </m:r>
                    <m:r>
                      <a:rPr lang="en-US" sz="2800" i="1">
                        <a:latin typeface="Cambria Math" panose="02040503050406030204" pitchFamily="18" charset="0"/>
                        <a:ea typeface="Cambria Math" panose="02040503050406030204" pitchFamily="18" charset="0"/>
                        <a:cs typeface="Cambria Math" panose="02040503050406030204" pitchFamily="18" charset="0"/>
                      </a:rPr>
                      <m:t>× </m:t>
                    </m:r>
                  </m:oMath>
                </a14:m>
                <a:r>
                  <a:rPr lang="en-US" sz="2800" b="0" dirty="0"/>
                  <a:t>5678</a:t>
                </a:r>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71302" y="2719627"/>
                <a:ext cx="1875513" cy="430887"/>
              </a:xfrm>
              <a:prstGeom prst="rect">
                <a:avLst/>
              </a:prstGeom>
              <a:blipFill rotWithShape="1">
                <a:blip r:embed="rId1"/>
                <a:stretch>
                  <a:fillRect l="-8" t="-129" r="-17341" b="-15851"/>
                </a:stretch>
              </a:blipFill>
            </p:spPr>
            <p:txBody>
              <a:bodyPr/>
              <a:lstStyle/>
              <a:p>
                <a:r>
                  <a:rPr lang="zh-CN" altLang="en-US">
                    <a:noFill/>
                  </a:rPr>
                  <a:t> </a:t>
                </a:r>
              </a:p>
            </p:txBody>
          </p:sp>
        </mc:Fallback>
      </mc:AlternateContent>
      <p:sp>
        <p:nvSpPr>
          <p:cNvPr id="11" name="TextBox 10"/>
          <p:cNvSpPr txBox="1"/>
          <p:nvPr/>
        </p:nvSpPr>
        <p:spPr>
          <a:xfrm>
            <a:off x="328256" y="1301552"/>
            <a:ext cx="8735084" cy="523220"/>
          </a:xfrm>
          <a:prstGeom prst="rect">
            <a:avLst/>
          </a:prstGeom>
          <a:noFill/>
        </p:spPr>
        <p:txBody>
          <a:bodyPr wrap="none" rtlCol="0">
            <a:spAutoFit/>
          </a:bodyPr>
          <a:lstStyle/>
          <a:p>
            <a:r>
              <a:rPr lang="en-US" sz="2800" dirty="0"/>
              <a:t>假设我们考虑的整数是</a:t>
            </a:r>
            <a:r>
              <a:rPr lang="en-US" altLang="zh-CN" sz="2800" dirty="0"/>
              <a:t>2</a:t>
            </a:r>
            <a:r>
              <a:rPr lang="en-US" altLang="zh-CN" sz="2800" baseline="30000" dirty="0"/>
              <a:t>k</a:t>
            </a:r>
            <a:r>
              <a:rPr lang="zh-CN" altLang="en-US" sz="2800" dirty="0"/>
              <a:t>位的，我们把整数拆成两部分</a:t>
            </a:r>
            <a:endParaRPr lang="en-US" sz="2800" dirty="0"/>
          </a:p>
        </p:txBody>
      </p:sp>
      <mc:AlternateContent xmlns:mc="http://schemas.openxmlformats.org/markup-compatibility/2006">
        <mc:Choice xmlns:a14="http://schemas.microsoft.com/office/drawing/2010/main" Requires="a14">
          <p:sp>
            <p:nvSpPr>
              <p:cNvPr id="12" name="TextBox 11"/>
              <p:cNvSpPr txBox="1"/>
              <p:nvPr/>
            </p:nvSpPr>
            <p:spPr>
              <a:xfrm>
                <a:off x="890301" y="2039617"/>
                <a:ext cx="2952731" cy="430887"/>
              </a:xfrm>
              <a:prstGeom prst="rect">
                <a:avLst/>
              </a:prstGeom>
              <a:noFill/>
            </p:spPr>
            <p:txBody>
              <a:bodyPr wrap="none" lIns="0" tIns="0" rIns="0" bIns="0" rtlCol="0">
                <a:spAutoFit/>
              </a:bodyPr>
              <a:lstStyle/>
              <a:p>
                <a:r>
                  <a:rPr lang="en-US" sz="2800" dirty="0"/>
                  <a:t>1234 = 12</a:t>
                </a:r>
                <a14:m>
                  <m:oMath xmlns:m="http://schemas.openxmlformats.org/officeDocument/2006/math">
                    <m:r>
                      <a:rPr lang="en-US" sz="2800" i="1">
                        <a:latin typeface="Cambria Math" panose="02040503050406030204" pitchFamily="18" charset="0"/>
                        <a:ea typeface="Cambria Math" panose="02040503050406030204" pitchFamily="18" charset="0"/>
                        <a:cs typeface="Cambria Math" panose="02040503050406030204" pitchFamily="18" charset="0"/>
                      </a:rPr>
                      <m:t>×</m:t>
                    </m:r>
                  </m:oMath>
                </a14:m>
                <a:r>
                  <a:rPr lang="en-US" sz="2800" dirty="0">
                    <a:solidFill>
                      <a:schemeClr val="accent1"/>
                    </a:solidFill>
                  </a:rPr>
                  <a:t>100</a:t>
                </a:r>
                <a:r>
                  <a:rPr lang="en-US" sz="2800" dirty="0"/>
                  <a:t> + 34</a:t>
                </a:r>
                <a:endParaRPr lang="en-US" sz="2800" dirty="0"/>
              </a:p>
            </p:txBody>
          </p:sp>
        </mc:Choice>
        <mc:Fallback>
          <p:sp>
            <p:nvSpPr>
              <p:cNvPr id="12" name="TextBox 11"/>
              <p:cNvSpPr txBox="1">
                <a:spLocks noRot="1" noChangeAspect="1" noMove="1" noResize="1" noEditPoints="1" noAdjustHandles="1" noChangeArrowheads="1" noChangeShapeType="1" noTextEdit="1"/>
              </p:cNvSpPr>
              <p:nvPr/>
            </p:nvSpPr>
            <p:spPr>
              <a:xfrm>
                <a:off x="890301" y="2039617"/>
                <a:ext cx="2952731" cy="430887"/>
              </a:xfrm>
              <a:prstGeom prst="rect">
                <a:avLst/>
              </a:prstGeom>
              <a:blipFill rotWithShape="1">
                <a:blip r:embed="rId2"/>
                <a:stretch>
                  <a:fillRect l="-1" t="-147" r="-12709" b="-158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328256" y="3150514"/>
                <a:ext cx="8326318" cy="830997"/>
              </a:xfrm>
              <a:prstGeom prst="rect">
                <a:avLst/>
              </a:prstGeom>
              <a:noFill/>
            </p:spPr>
            <p:txBody>
              <a:bodyPr wrap="none" rtlCol="0">
                <a:spAutoFit/>
              </a:bodyPr>
              <a:lstStyle/>
              <a:p>
                <a:r>
                  <a:rPr lang="en-US" sz="2400" dirty="0"/>
                  <a:t>= ( 12</a:t>
                </a:r>
                <a14:m>
                  <m:oMath xmlns:m="http://schemas.openxmlformats.org/officeDocument/2006/math">
                    <m:r>
                      <a:rPr lang="en-US" sz="2400" i="1">
                        <a:latin typeface="Cambria Math" panose="02040503050406030204" pitchFamily="18" charset="0"/>
                        <a:ea typeface="Cambria Math" panose="02040503050406030204" pitchFamily="18" charset="0"/>
                        <a:cs typeface="Cambria Math" panose="02040503050406030204" pitchFamily="18" charset="0"/>
                      </a:rPr>
                      <m:t>×</m:t>
                    </m:r>
                  </m:oMath>
                </a14:m>
                <a:r>
                  <a:rPr lang="en-US" sz="2400" dirty="0">
                    <a:solidFill>
                      <a:schemeClr val="accent1"/>
                    </a:solidFill>
                  </a:rPr>
                  <a:t>100</a:t>
                </a:r>
                <a:r>
                  <a:rPr lang="en-US" sz="2400" dirty="0"/>
                  <a:t> + 34 ) ( 56</a:t>
                </a:r>
                <a14:m>
                  <m:oMath xmlns:m="http://schemas.openxmlformats.org/officeDocument/2006/math">
                    <m:r>
                      <a:rPr lang="en-US" sz="2400" i="1">
                        <a:latin typeface="Cambria Math" panose="02040503050406030204" pitchFamily="18" charset="0"/>
                        <a:ea typeface="Cambria Math" panose="02040503050406030204" pitchFamily="18" charset="0"/>
                        <a:cs typeface="Cambria Math" panose="02040503050406030204" pitchFamily="18" charset="0"/>
                      </a:rPr>
                      <m:t>×</m:t>
                    </m:r>
                  </m:oMath>
                </a14:m>
                <a:r>
                  <a:rPr lang="en-US" sz="2400" dirty="0">
                    <a:solidFill>
                      <a:schemeClr val="accent1"/>
                    </a:solidFill>
                  </a:rPr>
                  <a:t>100</a:t>
                </a:r>
                <a:r>
                  <a:rPr lang="en-US" sz="2400" dirty="0"/>
                  <a:t> + 78 )</a:t>
                </a:r>
                <a:endParaRPr lang="en-US" sz="2400" dirty="0"/>
              </a:p>
              <a:p>
                <a:r>
                  <a:rPr lang="en-US" sz="2400" dirty="0"/>
                  <a:t>= ( 12</a:t>
                </a:r>
                <a14:m>
                  <m:oMath xmlns:m="http://schemas.openxmlformats.org/officeDocument/2006/math">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cs typeface="Cambria Math" panose="02040503050406030204" pitchFamily="18" charset="0"/>
                      </a:rPr>
                      <m:t>× </m:t>
                    </m:r>
                  </m:oMath>
                </a14:m>
                <a:r>
                  <a:rPr lang="en-US" sz="2400" dirty="0"/>
                  <a:t>56 )</a:t>
                </a:r>
                <a:r>
                  <a:rPr lang="en-US" sz="2400" dirty="0">
                    <a:solidFill>
                      <a:schemeClr val="accent1"/>
                    </a:solidFill>
                  </a:rPr>
                  <a:t>10000</a:t>
                </a:r>
                <a:r>
                  <a:rPr lang="en-US" sz="2400" dirty="0"/>
                  <a:t> + ( 34</a:t>
                </a:r>
                <a14:m>
                  <m:oMath xmlns:m="http://schemas.openxmlformats.org/officeDocument/2006/math">
                    <m:r>
                      <a:rPr lang="en-US" sz="240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cs typeface="Cambria Math" panose="02040503050406030204" pitchFamily="18" charset="0"/>
                      </a:rPr>
                      <m:t>×</m:t>
                    </m:r>
                    <m:r>
                      <a:rPr lang="en-US" sz="2400" i="1" smtClean="0">
                        <a:latin typeface="Cambria Math" panose="02040503050406030204" pitchFamily="18" charset="0"/>
                        <a:ea typeface="Cambria Math" panose="02040503050406030204" pitchFamily="18" charset="0"/>
                        <a:cs typeface="Cambria Math" panose="02040503050406030204" pitchFamily="18" charset="0"/>
                      </a:rPr>
                      <m:t> </m:t>
                    </m:r>
                  </m:oMath>
                </a14:m>
                <a:r>
                  <a:rPr lang="en-US" sz="2400" dirty="0"/>
                  <a:t>56  +  12</a:t>
                </a:r>
                <a14:m>
                  <m:oMath xmlns:m="http://schemas.openxmlformats.org/officeDocument/2006/math">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cs typeface="Cambria Math" panose="02040503050406030204" pitchFamily="18" charset="0"/>
                      </a:rPr>
                      <m:t>× </m:t>
                    </m:r>
                  </m:oMath>
                </a14:m>
                <a:r>
                  <a:rPr lang="en-US" sz="2400" dirty="0"/>
                  <a:t>78 )</a:t>
                </a:r>
                <a:r>
                  <a:rPr lang="en-US" sz="2400" dirty="0">
                    <a:solidFill>
                      <a:schemeClr val="accent1"/>
                    </a:solidFill>
                  </a:rPr>
                  <a:t>100</a:t>
                </a:r>
                <a:r>
                  <a:rPr lang="en-US" sz="2400" dirty="0"/>
                  <a:t> + ( 34</a:t>
                </a:r>
                <a14:m>
                  <m:oMath xmlns:m="http://schemas.openxmlformats.org/officeDocument/2006/math">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cs typeface="Cambria Math" panose="02040503050406030204" pitchFamily="18" charset="0"/>
                      </a:rPr>
                      <m:t>× </m:t>
                    </m:r>
                  </m:oMath>
                </a14:m>
                <a:r>
                  <a:rPr lang="en-US" sz="2400" dirty="0"/>
                  <a:t>78 )</a:t>
                </a:r>
                <a:endParaRPr lang="en-US" sz="2400" dirty="0"/>
              </a:p>
            </p:txBody>
          </p:sp>
        </mc:Choice>
        <mc:Fallback>
          <p:sp>
            <p:nvSpPr>
              <p:cNvPr id="13" name="TextBox 12"/>
              <p:cNvSpPr txBox="1">
                <a:spLocks noRot="1" noChangeAspect="1" noMove="1" noResize="1" noEditPoints="1" noAdjustHandles="1" noChangeArrowheads="1" noChangeShapeType="1" noTextEdit="1"/>
              </p:cNvSpPr>
              <p:nvPr/>
            </p:nvSpPr>
            <p:spPr>
              <a:xfrm>
                <a:off x="328256" y="3150514"/>
                <a:ext cx="8326318" cy="830997"/>
              </a:xfrm>
              <a:prstGeom prst="rect">
                <a:avLst/>
              </a:prstGeom>
              <a:blipFill rotWithShape="1">
                <a:blip r:embed="rId3"/>
                <a:stretch>
                  <a:fillRect l="-7" t="-34" r="-3971" b="-8627"/>
                </a:stretch>
              </a:blipFill>
            </p:spPr>
            <p:txBody>
              <a:bodyPr/>
              <a:lstStyle/>
              <a:p>
                <a:r>
                  <a:rPr lang="zh-CN" altLang="en-US">
                    <a:noFill/>
                  </a:rPr>
                  <a:t> </a:t>
                </a:r>
              </a:p>
            </p:txBody>
          </p:sp>
        </mc:Fallback>
      </mc:AlternateContent>
      <p:sp>
        <p:nvSpPr>
          <p:cNvPr id="14" name="Right Brace 13"/>
          <p:cNvSpPr/>
          <p:nvPr/>
        </p:nvSpPr>
        <p:spPr>
          <a:xfrm rot="5400000">
            <a:off x="1096798" y="3674903"/>
            <a:ext cx="325558" cy="1106252"/>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rot="5400000">
            <a:off x="3521825" y="3814584"/>
            <a:ext cx="325558" cy="772142"/>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4879083" y="3828270"/>
            <a:ext cx="298184" cy="77214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6864778" y="3747849"/>
            <a:ext cx="325558" cy="905611"/>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p:cNvSpPr/>
          <p:nvPr/>
        </p:nvSpPr>
        <p:spPr>
          <a:xfrm>
            <a:off x="890301" y="4508425"/>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1</a:t>
            </a:r>
            <a:endParaRPr lang="en-US" dirty="0">
              <a:solidFill>
                <a:schemeClr val="accent5"/>
              </a:solidFill>
            </a:endParaRPr>
          </a:p>
        </p:txBody>
      </p:sp>
      <p:sp>
        <p:nvSpPr>
          <p:cNvPr id="20" name="Oval 19"/>
          <p:cNvSpPr/>
          <p:nvPr/>
        </p:nvSpPr>
        <p:spPr>
          <a:xfrm>
            <a:off x="3201427" y="4483931"/>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2</a:t>
            </a:r>
            <a:endParaRPr lang="en-US" dirty="0">
              <a:solidFill>
                <a:schemeClr val="accent5"/>
              </a:solidFill>
            </a:endParaRPr>
          </a:p>
        </p:txBody>
      </p:sp>
      <p:sp>
        <p:nvSpPr>
          <p:cNvPr id="21" name="Oval 20"/>
          <p:cNvSpPr/>
          <p:nvPr/>
        </p:nvSpPr>
        <p:spPr>
          <a:xfrm>
            <a:off x="4784363" y="4508425"/>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3</a:t>
            </a:r>
            <a:endParaRPr lang="en-US" dirty="0">
              <a:solidFill>
                <a:schemeClr val="accent5"/>
              </a:solidFill>
            </a:endParaRPr>
          </a:p>
        </p:txBody>
      </p:sp>
      <p:sp>
        <p:nvSpPr>
          <p:cNvPr id="22" name="Oval 21"/>
          <p:cNvSpPr/>
          <p:nvPr/>
        </p:nvSpPr>
        <p:spPr>
          <a:xfrm>
            <a:off x="6708221" y="4457299"/>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4</a:t>
            </a:r>
            <a:endParaRPr lang="en-US" dirty="0">
              <a:solidFill>
                <a:schemeClr val="accent5"/>
              </a:solidFill>
            </a:endParaRPr>
          </a:p>
        </p:txBody>
      </p:sp>
      <p:sp>
        <p:nvSpPr>
          <p:cNvPr id="23" name="TextBox 22"/>
          <p:cNvSpPr txBox="1"/>
          <p:nvPr/>
        </p:nvSpPr>
        <p:spPr>
          <a:xfrm>
            <a:off x="814559" y="5874441"/>
            <a:ext cx="2494594" cy="461665"/>
          </a:xfrm>
          <a:prstGeom prst="rect">
            <a:avLst/>
          </a:prstGeom>
          <a:noFill/>
        </p:spPr>
        <p:txBody>
          <a:bodyPr wrap="none" rtlCol="0">
            <a:spAutoFit/>
          </a:bodyPr>
          <a:lstStyle/>
          <a:p>
            <a:r>
              <a:rPr lang="en-US" altLang="zh-CN" sz="2400" dirty="0"/>
              <a:t>1</a:t>
            </a:r>
            <a:r>
              <a:rPr lang="zh-CN" altLang="en-US" sz="2400" dirty="0"/>
              <a:t>个四位整数乘法</a:t>
            </a:r>
            <a:endParaRPr lang="en-US" sz="2400" dirty="0"/>
          </a:p>
        </p:txBody>
      </p:sp>
      <p:sp>
        <p:nvSpPr>
          <p:cNvPr id="24" name="TextBox 23"/>
          <p:cNvSpPr txBox="1"/>
          <p:nvPr/>
        </p:nvSpPr>
        <p:spPr>
          <a:xfrm>
            <a:off x="5668957" y="5846616"/>
            <a:ext cx="2342308" cy="461665"/>
          </a:xfrm>
          <a:prstGeom prst="rect">
            <a:avLst/>
          </a:prstGeom>
          <a:noFill/>
        </p:spPr>
        <p:txBody>
          <a:bodyPr wrap="none" rtlCol="0">
            <a:spAutoFit/>
          </a:bodyPr>
          <a:lstStyle/>
          <a:p>
            <a:r>
              <a:rPr lang="en-US" altLang="zh-CN" sz="2400" dirty="0"/>
              <a:t>4</a:t>
            </a:r>
            <a:r>
              <a:rPr lang="zh-CN" altLang="en-US" sz="2400" dirty="0"/>
              <a:t>个</a:t>
            </a:r>
            <a:r>
              <a:rPr lang="en-US" altLang="zh-CN" sz="2400" dirty="0"/>
              <a:t>2</a:t>
            </a:r>
            <a:r>
              <a:rPr lang="zh-CN" altLang="en-US" sz="2400" dirty="0"/>
              <a:t>位整数乘法</a:t>
            </a:r>
            <a:endParaRPr lang="en-US" sz="2400" dirty="0"/>
          </a:p>
        </p:txBody>
      </p:sp>
      <p:sp>
        <p:nvSpPr>
          <p:cNvPr id="25" name="Right Arrow 24"/>
          <p:cNvSpPr/>
          <p:nvPr/>
        </p:nvSpPr>
        <p:spPr>
          <a:xfrm>
            <a:off x="3951207" y="5846616"/>
            <a:ext cx="1241586" cy="51731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build="p"/>
      <p:bldP spid="14" grpId="0" animBg="1"/>
      <p:bldP spid="15" grpId="0" animBg="1"/>
      <p:bldP spid="16" grpId="0" animBg="1"/>
      <p:bldP spid="17" grpId="0" animBg="1"/>
      <p:bldP spid="19" grpId="0" animBg="1"/>
      <p:bldP spid="20" grpId="0" animBg="1"/>
      <p:bldP spid="21" grpId="0" animBg="1"/>
      <p:bldP spid="22" grpId="0" animBg="1"/>
      <p:bldP spid="23" grpId="0"/>
      <p:bldP spid="24" grpId="0"/>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07919" y="1177636"/>
            <a:ext cx="8698886" cy="1676400"/>
          </a:xfrm>
          <a:prstGeom prst="roundRect">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8256" y="34044"/>
            <a:ext cx="7886700" cy="886199"/>
          </a:xfrm>
        </p:spPr>
        <p:txBody>
          <a:bodyPr>
            <a:normAutofit/>
          </a:bodyPr>
          <a:lstStyle/>
          <a:p>
            <a:r>
              <a:rPr lang="en-US" sz="4000" dirty="0" err="1"/>
              <a:t>更一般的</a:t>
            </a:r>
            <a:endParaRPr lang="en-US" sz="4000" dirty="0"/>
          </a:p>
        </p:txBody>
      </p:sp>
      <p:grpSp>
        <p:nvGrpSpPr>
          <p:cNvPr id="26" name="Group 25"/>
          <p:cNvGrpSpPr/>
          <p:nvPr/>
        </p:nvGrpSpPr>
        <p:grpSpPr>
          <a:xfrm>
            <a:off x="1615414" y="4393104"/>
            <a:ext cx="1137452" cy="971003"/>
            <a:chOff x="706451" y="4065250"/>
            <a:chExt cx="1440364" cy="1229588"/>
          </a:xfrm>
        </p:grpSpPr>
        <p:sp>
          <p:nvSpPr>
            <p:cNvPr id="8" name="Right Brace 7"/>
            <p:cNvSpPr/>
            <p:nvPr/>
          </p:nvSpPr>
          <p:spPr>
            <a:xfrm rot="5400000">
              <a:off x="1249458" y="3522243"/>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p:cNvSpPr/>
            <p:nvPr/>
          </p:nvSpPr>
          <p:spPr>
            <a:xfrm>
              <a:off x="1040562"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1</a:t>
              </a:r>
              <a:endParaRPr lang="en-US" dirty="0">
                <a:solidFill>
                  <a:schemeClr val="accent5"/>
                </a:solidFill>
              </a:endParaRPr>
            </a:p>
          </p:txBody>
        </p:sp>
      </p:grpSp>
      <p:grpSp>
        <p:nvGrpSpPr>
          <p:cNvPr id="27" name="Group 26"/>
          <p:cNvGrpSpPr/>
          <p:nvPr/>
        </p:nvGrpSpPr>
        <p:grpSpPr>
          <a:xfrm>
            <a:off x="3796288" y="4346849"/>
            <a:ext cx="1175471" cy="972721"/>
            <a:chOff x="3452894" y="4051395"/>
            <a:chExt cx="1440364" cy="1243443"/>
          </a:xfrm>
        </p:grpSpPr>
        <p:sp>
          <p:nvSpPr>
            <p:cNvPr id="9" name="Right Brace 8"/>
            <p:cNvSpPr/>
            <p:nvPr/>
          </p:nvSpPr>
          <p:spPr>
            <a:xfrm rot="5400000">
              <a:off x="3995901" y="3508388"/>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p:cNvSpPr/>
            <p:nvPr/>
          </p:nvSpPr>
          <p:spPr>
            <a:xfrm>
              <a:off x="3799859"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2</a:t>
              </a:r>
              <a:endParaRPr lang="en-US" dirty="0">
                <a:solidFill>
                  <a:schemeClr val="accent5"/>
                </a:solidFill>
              </a:endParaRPr>
            </a:p>
          </p:txBody>
        </p:sp>
      </p:grpSp>
      <p:grpSp>
        <p:nvGrpSpPr>
          <p:cNvPr id="28" name="Group 27"/>
          <p:cNvGrpSpPr/>
          <p:nvPr/>
        </p:nvGrpSpPr>
        <p:grpSpPr>
          <a:xfrm>
            <a:off x="5221966" y="4368660"/>
            <a:ext cx="1199388" cy="950910"/>
            <a:chOff x="5222392" y="4051394"/>
            <a:chExt cx="1440364" cy="1243444"/>
          </a:xfrm>
        </p:grpSpPr>
        <p:sp>
          <p:nvSpPr>
            <p:cNvPr id="10" name="Right Brace 9"/>
            <p:cNvSpPr/>
            <p:nvPr/>
          </p:nvSpPr>
          <p:spPr>
            <a:xfrm rot="5400000">
              <a:off x="5765399"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p:cNvSpPr/>
            <p:nvPr/>
          </p:nvSpPr>
          <p:spPr>
            <a:xfrm>
              <a:off x="5556503" y="4496010"/>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3</a:t>
              </a:r>
              <a:endParaRPr lang="en-US" dirty="0">
                <a:solidFill>
                  <a:schemeClr val="accent5"/>
                </a:solidFill>
              </a:endParaRPr>
            </a:p>
          </p:txBody>
        </p:sp>
      </p:grpSp>
      <p:grpSp>
        <p:nvGrpSpPr>
          <p:cNvPr id="29" name="Group 28"/>
          <p:cNvGrpSpPr/>
          <p:nvPr/>
        </p:nvGrpSpPr>
        <p:grpSpPr>
          <a:xfrm>
            <a:off x="7762900" y="4413197"/>
            <a:ext cx="1143906" cy="923431"/>
            <a:chOff x="7481324" y="4051394"/>
            <a:chExt cx="1440364" cy="1194383"/>
          </a:xfrm>
        </p:grpSpPr>
        <p:sp>
          <p:nvSpPr>
            <p:cNvPr id="11" name="Right Brace 10"/>
            <p:cNvSpPr/>
            <p:nvPr/>
          </p:nvSpPr>
          <p:spPr>
            <a:xfrm rot="5400000">
              <a:off x="8024331" y="3508387"/>
              <a:ext cx="354350" cy="1440364"/>
            </a:xfrm>
            <a:prstGeom prst="rightBrace">
              <a:avLst/>
            </a:prstGeom>
            <a:ln w="349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a:xfrm>
              <a:off x="7815435" y="4446949"/>
              <a:ext cx="772141" cy="798828"/>
            </a:xfrm>
            <a:prstGeom prst="ellipse">
              <a:avLst/>
            </a:prstGeom>
            <a:solidFill>
              <a:schemeClr val="bg1"/>
            </a:solid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4</a:t>
              </a:r>
              <a:endParaRPr lang="en-US" dirty="0">
                <a:solidFill>
                  <a:schemeClr val="accent5"/>
                </a:solidFill>
              </a:endParaRPr>
            </a:p>
          </p:txBody>
        </p:sp>
      </p:grpSp>
      <p:sp>
        <p:nvSpPr>
          <p:cNvPr id="16" name="TextBox 15"/>
          <p:cNvSpPr txBox="1"/>
          <p:nvPr/>
        </p:nvSpPr>
        <p:spPr>
          <a:xfrm>
            <a:off x="593525" y="5832877"/>
            <a:ext cx="2359941" cy="461665"/>
          </a:xfrm>
          <a:prstGeom prst="rect">
            <a:avLst/>
          </a:prstGeom>
          <a:noFill/>
        </p:spPr>
        <p:txBody>
          <a:bodyPr wrap="none" rtlCol="0">
            <a:spAutoFit/>
          </a:bodyPr>
          <a:lstStyle/>
          <a:p>
            <a:r>
              <a:rPr lang="en-US" sz="2400" dirty="0" err="1"/>
              <a:t>一个</a:t>
            </a:r>
            <a:r>
              <a:rPr lang="en-US" sz="2400" dirty="0"/>
              <a:t> n-digit</a:t>
            </a:r>
            <a:r>
              <a:rPr lang="zh-CN" altLang="en-US" sz="2400" dirty="0"/>
              <a:t> </a:t>
            </a:r>
            <a:r>
              <a:rPr lang="en-US" sz="2400" dirty="0" err="1"/>
              <a:t>乘法</a:t>
            </a:r>
            <a:endParaRPr lang="en-US" sz="2400" dirty="0"/>
          </a:p>
        </p:txBody>
      </p:sp>
      <p:sp>
        <p:nvSpPr>
          <p:cNvPr id="17" name="TextBox 16"/>
          <p:cNvSpPr txBox="1"/>
          <p:nvPr/>
        </p:nvSpPr>
        <p:spPr>
          <a:xfrm>
            <a:off x="5447923" y="5805052"/>
            <a:ext cx="2820003" cy="461665"/>
          </a:xfrm>
          <a:prstGeom prst="rect">
            <a:avLst/>
          </a:prstGeom>
          <a:noFill/>
        </p:spPr>
        <p:txBody>
          <a:bodyPr wrap="none" rtlCol="0">
            <a:spAutoFit/>
          </a:bodyPr>
          <a:lstStyle/>
          <a:p>
            <a:r>
              <a:rPr lang="en-US" sz="2400" dirty="0" err="1"/>
              <a:t>四个</a:t>
            </a:r>
            <a:r>
              <a:rPr lang="zh-CN" altLang="en-US" sz="2400" dirty="0"/>
              <a:t> </a:t>
            </a:r>
            <a:r>
              <a:rPr lang="en-US" sz="2400" dirty="0"/>
              <a:t>(n/2)-digit</a:t>
            </a:r>
            <a:r>
              <a:rPr lang="zh-CN" altLang="en-US" sz="2400" dirty="0"/>
              <a:t> </a:t>
            </a:r>
            <a:r>
              <a:rPr lang="en-US" sz="2400" dirty="0" err="1"/>
              <a:t>乘法</a:t>
            </a:r>
            <a:endParaRPr lang="en-US" sz="2400" dirty="0"/>
          </a:p>
        </p:txBody>
      </p:sp>
      <p:sp>
        <p:nvSpPr>
          <p:cNvPr id="18" name="Right Arrow 17"/>
          <p:cNvSpPr/>
          <p:nvPr/>
        </p:nvSpPr>
        <p:spPr>
          <a:xfrm>
            <a:off x="3730173" y="5805052"/>
            <a:ext cx="1241586" cy="517316"/>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382142" y="1468025"/>
            <a:ext cx="8259320" cy="964165"/>
            <a:chOff x="328256" y="1080305"/>
            <a:chExt cx="8259320" cy="964165"/>
          </a:xfrm>
        </p:grpSpPr>
        <p:sp>
          <p:nvSpPr>
            <p:cNvPr id="5" name="TextBox 4"/>
            <p:cNvSpPr txBox="1"/>
            <p:nvPr/>
          </p:nvSpPr>
          <p:spPr>
            <a:xfrm>
              <a:off x="328256" y="1080305"/>
              <a:ext cx="5202065" cy="523220"/>
            </a:xfrm>
            <a:prstGeom prst="rect">
              <a:avLst/>
            </a:prstGeom>
            <a:noFill/>
          </p:spPr>
          <p:txBody>
            <a:bodyPr wrap="none" rtlCol="0">
              <a:spAutoFit/>
            </a:bodyPr>
            <a:lstStyle/>
            <a:p>
              <a:r>
                <a:rPr lang="en-US" sz="2800" dirty="0" err="1"/>
                <a:t>一个</a:t>
              </a:r>
              <a:r>
                <a:rPr lang="en-US" altLang="zh-CN" sz="2800" dirty="0" err="1"/>
                <a:t>n</a:t>
              </a:r>
              <a:r>
                <a:rPr lang="zh-CN" altLang="en-US" sz="2800" dirty="0"/>
                <a:t>位整数可以进行如下拆分</a:t>
              </a:r>
              <a:r>
                <a:rPr lang="en-US" sz="2800" dirty="0"/>
                <a:t>:</a:t>
              </a:r>
              <a:endParaRPr lang="en-US" sz="2800" dirty="0"/>
            </a:p>
          </p:txBody>
        </p:sp>
        <p:pic>
          <p:nvPicPr>
            <p:cNvPr id="23" name="Picture 22"/>
            <p:cNvPicPr>
              <a:picLocks noChangeAspect="1"/>
            </p:cNvPicPr>
            <p:nvPr/>
          </p:nvPicPr>
          <p:blipFill>
            <a:blip r:embed="rId1"/>
            <a:stretch>
              <a:fillRect/>
            </a:stretch>
          </p:blipFill>
          <p:spPr>
            <a:xfrm>
              <a:off x="706451" y="1650414"/>
              <a:ext cx="7881125" cy="394056"/>
            </a:xfrm>
            <a:prstGeom prst="rect">
              <a:avLst/>
            </a:prstGeom>
          </p:spPr>
        </p:pic>
      </p:grpSp>
      <p:pic>
        <p:nvPicPr>
          <p:cNvPr id="25" name="Picture 24"/>
          <p:cNvPicPr>
            <a:picLocks noChangeAspect="1"/>
          </p:cNvPicPr>
          <p:nvPr/>
        </p:nvPicPr>
        <p:blipFill>
          <a:blip r:embed="rId2" cstate="screen"/>
          <a:stretch>
            <a:fillRect/>
          </a:stretch>
        </p:blipFill>
        <p:spPr>
          <a:xfrm>
            <a:off x="207919" y="3210468"/>
            <a:ext cx="8698886" cy="1094200"/>
          </a:xfrm>
          <a:prstGeom prst="rect">
            <a:avLst/>
          </a:prstGeom>
        </p:spPr>
      </p:pic>
      <p:sp>
        <p:nvSpPr>
          <p:cNvPr id="3" name="TextBox 2"/>
          <p:cNvSpPr txBox="1"/>
          <p:nvPr/>
        </p:nvSpPr>
        <p:spPr>
          <a:xfrm>
            <a:off x="6404081" y="221951"/>
            <a:ext cx="2411663" cy="369332"/>
          </a:xfrm>
          <a:prstGeom prst="rect">
            <a:avLst/>
          </a:prstGeom>
          <a:noFill/>
        </p:spPr>
        <p:txBody>
          <a:bodyPr wrap="square" rtlCol="0">
            <a:spAutoFit/>
          </a:bodyPr>
          <a:lstStyle/>
          <a:p>
            <a:r>
              <a:rPr lang="en-US" dirty="0" err="1">
                <a:solidFill>
                  <a:srgbClr val="FF0000"/>
                </a:solidFill>
              </a:rPr>
              <a:t>我们假设</a:t>
            </a:r>
            <a:r>
              <a:rPr lang="en-US" altLang="zh-CN" dirty="0" err="1">
                <a:solidFill>
                  <a:srgbClr val="FF0000"/>
                </a:solidFill>
              </a:rPr>
              <a:t>n</a:t>
            </a:r>
            <a:r>
              <a:rPr lang="zh-CN" altLang="en-US" dirty="0">
                <a:solidFill>
                  <a:srgbClr val="FF0000"/>
                </a:solidFill>
              </a:rPr>
              <a:t>是偶数</a:t>
            </a:r>
            <a:endParaRPr lang="en-US" dirty="0">
              <a:solidFill>
                <a:srgbClr val="FF0000"/>
              </a:solidFill>
            </a:endParaRPr>
          </a:p>
        </p:txBody>
      </p:sp>
      <p:pic>
        <p:nvPicPr>
          <p:cNvPr id="4" name="Picture 3"/>
          <p:cNvPicPr>
            <a:picLocks noChangeAspect="1"/>
          </p:cNvPicPr>
          <p:nvPr/>
        </p:nvPicPr>
        <p:blipFill>
          <a:blip r:embed="rId3" cstate="screen"/>
          <a:stretch>
            <a:fillRect/>
          </a:stretch>
        </p:blipFill>
        <p:spPr>
          <a:xfrm flipH="1">
            <a:off x="8597087" y="120135"/>
            <a:ext cx="471860" cy="6677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86" y="109842"/>
            <a:ext cx="8608314" cy="1325563"/>
          </a:xfrm>
        </p:spPr>
        <p:txBody>
          <a:bodyPr/>
          <a:lstStyle/>
          <a:p>
            <a:pPr algn="r"/>
            <a:r>
              <a:rPr lang="en-US" dirty="0" err="1"/>
              <a:t>分治算法</a:t>
            </a:r>
            <a:br>
              <a:rPr lang="en-US" dirty="0"/>
            </a:br>
            <a:r>
              <a:rPr lang="zh-CN" altLang="en-US" sz="3200" dirty="0">
                <a:solidFill>
                  <a:schemeClr val="accent4"/>
                </a:solidFill>
              </a:rPr>
              <a:t>我们不精确的假设</a:t>
            </a:r>
            <a:r>
              <a:rPr lang="en-US" altLang="zh-CN" sz="3200" dirty="0">
                <a:solidFill>
                  <a:schemeClr val="accent4"/>
                </a:solidFill>
              </a:rPr>
              <a:t>n</a:t>
            </a:r>
            <a:r>
              <a:rPr lang="zh-CN" altLang="en-US" sz="3200" dirty="0">
                <a:solidFill>
                  <a:schemeClr val="accent4"/>
                </a:solidFill>
              </a:rPr>
              <a:t>是</a:t>
            </a:r>
            <a:r>
              <a:rPr lang="en-US" altLang="zh-CN" sz="3200" dirty="0">
                <a:solidFill>
                  <a:schemeClr val="accent4"/>
                </a:solidFill>
              </a:rPr>
              <a:t>2</a:t>
            </a:r>
            <a:r>
              <a:rPr lang="zh-CN" altLang="en-US" sz="3200" dirty="0">
                <a:solidFill>
                  <a:schemeClr val="accent4"/>
                </a:solidFill>
              </a:rPr>
              <a:t>的幂数</a:t>
            </a:r>
            <a:endParaRPr lang="en-US" sz="3200" dirty="0">
              <a:solidFill>
                <a:schemeClr val="accent4"/>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2225611"/>
                <a:ext cx="7886700" cy="4351338"/>
              </a:xfrm>
            </p:spPr>
            <p:txBody>
              <a:bodyPr/>
              <a:lstStyle/>
              <a:p>
                <a:r>
                  <a:rPr lang="en-US" sz="2400" b="1" dirty="0"/>
                  <a:t>If</a:t>
                </a:r>
                <a:r>
                  <a:rPr lang="en-US" sz="2400" dirty="0"/>
                  <a:t> n=1:</a:t>
                </a:r>
                <a:endParaRPr lang="en-US" sz="2400" dirty="0"/>
              </a:p>
              <a:p>
                <a:pPr lvl="1"/>
                <a:r>
                  <a:rPr lang="en-US" sz="2400" b="1" dirty="0"/>
                  <a:t>    Return </a:t>
                </a:r>
                <a:r>
                  <a:rPr lang="en-US" sz="2400" dirty="0" err="1"/>
                  <a:t>xy</a:t>
                </a:r>
                <a:endParaRPr lang="en-US" sz="2400" dirty="0"/>
              </a:p>
              <a:p>
                <a:r>
                  <a:rPr lang="en-US" sz="2400" dirty="0"/>
                  <a:t>Write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r>
                  <a:rPr lang="en-US" sz="2400" dirty="0"/>
                  <a:t>Write </a:t>
                </a:r>
                <a14:m>
                  <m:oMath xmlns:m="http://schemas.openxmlformats.org/officeDocument/2006/math">
                    <m:r>
                      <a:rPr lang="en-US" sz="2400" b="0" i="1" smtClean="0">
                        <a:latin typeface="Cambria Math" panose="02040503050406030204" pitchFamily="18" charset="0"/>
                      </a:rPr>
                      <m:t>𝑦</m:t>
                    </m:r>
                    <m:r>
                      <a:rPr lang="en-US" sz="2400" i="1">
                        <a:latin typeface="Cambria Math" panose="02040503050406030204" pitchFamily="18" charset="0"/>
                      </a:rPr>
                      <m:t>=</m:t>
                    </m:r>
                    <m:r>
                      <a:rPr lang="en-US" sz="2400" b="0" i="1" smtClean="0">
                        <a:latin typeface="Cambria Math" panose="02040503050406030204" pitchFamily="18" charset="0"/>
                      </a:rPr>
                      <m:t>𝑐</m:t>
                    </m:r>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10</m:t>
                        </m:r>
                      </m:e>
                      <m:sup>
                        <m:f>
                          <m:fPr>
                            <m:ctrlPr>
                              <a:rPr lang="en-US" sz="2400" i="1">
                                <a:latin typeface="Cambria Math" panose="02040503050406030204" pitchFamily="18" charset="0"/>
                              </a:rPr>
                            </m:ctrlPr>
                          </m:fPr>
                          <m:num>
                            <m:r>
                              <a:rPr lang="en-US" sz="2400" i="1">
                                <a:latin typeface="Cambria Math" panose="02040503050406030204" pitchFamily="18" charset="0"/>
                              </a:rPr>
                              <m:t>𝑛</m:t>
                            </m:r>
                          </m:num>
                          <m:den>
                            <m:r>
                              <a:rPr lang="en-US" sz="2400" i="1">
                                <a:latin typeface="Cambria Math" panose="02040503050406030204" pitchFamily="18" charset="0"/>
                              </a:rPr>
                              <m:t>2</m:t>
                            </m:r>
                          </m:den>
                        </m:f>
                      </m:sup>
                    </m:sSup>
                    <m:r>
                      <a:rPr lang="en-US" sz="2400" i="1">
                        <a:latin typeface="Cambria Math" panose="02040503050406030204" pitchFamily="18" charset="0"/>
                      </a:rPr>
                      <m:t>+</m:t>
                    </m:r>
                    <m:r>
                      <a:rPr lang="en-US" sz="2400" b="0" i="1" smtClean="0">
                        <a:latin typeface="Cambria Math" panose="02040503050406030204" pitchFamily="18" charset="0"/>
                      </a:rPr>
                      <m:t>𝑑</m:t>
                    </m:r>
                  </m:oMath>
                </a14:m>
                <a:endParaRPr lang="en-US" sz="2400" dirty="0"/>
              </a:p>
              <a:p>
                <a:r>
                  <a:rPr lang="en-US" sz="2400" dirty="0"/>
                  <a:t>Recursively compute </a:t>
                </a:r>
                <a14:m>
                  <m:oMath xmlns:m="http://schemas.openxmlformats.org/officeDocument/2006/math">
                    <m:r>
                      <a:rPr lang="en-US" sz="2400" b="0" i="1" smtClean="0">
                        <a:latin typeface="Cambria Math" panose="02040503050406030204" pitchFamily="18" charset="0"/>
                      </a:rPr>
                      <m:t>𝑎𝑐</m:t>
                    </m:r>
                    <m:r>
                      <a:rPr lang="en-US" sz="2400" b="0" i="1" smtClean="0">
                        <a:latin typeface="Cambria Math" panose="02040503050406030204" pitchFamily="18" charset="0"/>
                      </a:rPr>
                      <m:t>, </m:t>
                    </m:r>
                    <m:r>
                      <a:rPr lang="en-US" sz="2400" b="0" i="1" smtClean="0">
                        <a:latin typeface="Cambria Math" panose="02040503050406030204" pitchFamily="18" charset="0"/>
                      </a:rPr>
                      <m:t>𝑎𝑑</m:t>
                    </m:r>
                    <m:r>
                      <a:rPr lang="en-US" sz="2400" b="0" i="1" smtClean="0">
                        <a:latin typeface="Cambria Math" panose="02040503050406030204" pitchFamily="18" charset="0"/>
                      </a:rPr>
                      <m:t>,</m:t>
                    </m:r>
                    <m:r>
                      <a:rPr lang="en-US" sz="2400" b="0" i="1" smtClean="0">
                        <a:latin typeface="Cambria Math" panose="02040503050406030204" pitchFamily="18" charset="0"/>
                      </a:rPr>
                      <m:t>𝑏𝑐</m:t>
                    </m:r>
                    <m:r>
                      <a:rPr lang="en-US" sz="2400" b="0" i="1" smtClean="0">
                        <a:latin typeface="Cambria Math" panose="02040503050406030204" pitchFamily="18" charset="0"/>
                      </a:rPr>
                      <m:t>,</m:t>
                    </m:r>
                    <m:r>
                      <a:rPr lang="en-US" sz="2400" b="0" i="1" smtClean="0">
                        <a:latin typeface="Cambria Math" panose="02040503050406030204" pitchFamily="18" charset="0"/>
                      </a:rPr>
                      <m:t>𝑏𝑑</m:t>
                    </m:r>
                  </m:oMath>
                </a14:m>
                <a:r>
                  <a:rPr lang="en-US" sz="2400" dirty="0"/>
                  <a:t>:</a:t>
                </a:r>
                <a:endParaRPr lang="en-US" sz="2400" dirty="0"/>
              </a:p>
              <a:p>
                <a:pPr lvl="1"/>
                <a:r>
                  <a:rPr lang="zh-CN" altLang="en-US" sz="2400" dirty="0"/>
                  <a:t>     </a:t>
                </a:r>
                <a:r>
                  <a:rPr lang="en-US" sz="2400" dirty="0"/>
                  <a:t>ac = </a:t>
                </a:r>
                <a:r>
                  <a:rPr lang="en-US" sz="2400" b="1" dirty="0"/>
                  <a:t>Multiply</a:t>
                </a:r>
                <a:r>
                  <a:rPr lang="en-US" sz="2400" dirty="0"/>
                  <a:t>(a, c), etc..</a:t>
                </a:r>
                <a:endParaRPr lang="en-US" sz="2400" dirty="0"/>
              </a:p>
              <a:p>
                <a:r>
                  <a:rPr lang="en-US" sz="2400" dirty="0"/>
                  <a:t>Add them up to get </a:t>
                </a:r>
                <a14:m>
                  <m:oMath xmlns:m="http://schemas.openxmlformats.org/officeDocument/2006/math">
                    <m:r>
                      <a:rPr lang="en-US" sz="2400" b="0" i="1" smtClean="0">
                        <a:latin typeface="Cambria Math" panose="02040503050406030204" pitchFamily="18" charset="0"/>
                      </a:rPr>
                      <m:t>𝑥𝑦</m:t>
                    </m:r>
                  </m:oMath>
                </a14:m>
                <a:r>
                  <a:rPr lang="en-US" sz="2400" dirty="0"/>
                  <a:t>:</a:t>
                </a:r>
                <a:endParaRPr lang="en-US" sz="2400" dirty="0"/>
              </a:p>
              <a:p>
                <a:pPr lvl="1"/>
                <a:r>
                  <a:rPr lang="zh-CN" altLang="en-US" sz="2400" dirty="0"/>
                  <a:t>     </a:t>
                </a:r>
                <a:r>
                  <a:rPr lang="en-US" sz="2400" dirty="0" err="1"/>
                  <a:t>xy</a:t>
                </a:r>
                <a:r>
                  <a:rPr lang="en-US" sz="2400" dirty="0"/>
                  <a:t> = ac 10</a:t>
                </a:r>
                <a:r>
                  <a:rPr lang="en-US" sz="2400" baseline="30000" dirty="0"/>
                  <a:t>n </a:t>
                </a:r>
                <a:r>
                  <a:rPr lang="en-US" sz="2400" dirty="0"/>
                  <a:t>+ (ad + </a:t>
                </a:r>
                <a:r>
                  <a:rPr lang="en-US" sz="2400" dirty="0" err="1"/>
                  <a:t>bc</a:t>
                </a:r>
                <a:r>
                  <a:rPr lang="en-US" sz="2400" dirty="0"/>
                  <a:t>) 10</a:t>
                </a:r>
                <a:r>
                  <a:rPr lang="en-US" sz="2400" baseline="30000" dirty="0"/>
                  <a:t>n/2 </a:t>
                </a:r>
                <a:r>
                  <a:rPr lang="en-US" sz="2400" dirty="0"/>
                  <a:t> + bd</a:t>
                </a:r>
                <a:endParaRPr lang="en-US" sz="24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28650" y="2225611"/>
                <a:ext cx="7886700" cy="4351338"/>
              </a:xfrm>
              <a:blipFill rotWithShape="1">
                <a:blip r:embed="rId1"/>
                <a:stretch>
                  <a:fillRect t="-13"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68886" y="1629015"/>
                <a:ext cx="2389821" cy="523220"/>
              </a:xfrm>
              <a:prstGeom prst="rect">
                <a:avLst/>
              </a:prstGeom>
              <a:noFill/>
            </p:spPr>
            <p:txBody>
              <a:bodyPr wrap="none" rtlCol="0">
                <a:spAutoFit/>
              </a:bodyPr>
              <a:lstStyle/>
              <a:p>
                <a:r>
                  <a:rPr lang="en-US" sz="2800" b="1" dirty="0"/>
                  <a:t>Multiply</a:t>
                </a:r>
                <a:r>
                  <a:rPr lang="en-US" sz="2800" dirty="0"/>
                  <a:t>(</a:t>
                </a:r>
                <a14:m>
                  <m:oMath xmlns:m="http://schemas.openxmlformats.org/officeDocument/2006/math">
                    <m:r>
                      <a:rPr lang="en-US" sz="2800" i="1">
                        <a:latin typeface="Cambria Math" panose="02040503050406030204" pitchFamily="18" charset="0"/>
                      </a:rPr>
                      <m:t>𝑥</m:t>
                    </m:r>
                  </m:oMath>
                </a14:m>
                <a:r>
                  <a:rPr lang="en-US" sz="2800" dirty="0"/>
                  <a:t>, </a:t>
                </a:r>
                <a14:m>
                  <m:oMath xmlns:m="http://schemas.openxmlformats.org/officeDocument/2006/math">
                    <m:r>
                      <a:rPr lang="en-US" sz="2800" i="1">
                        <a:latin typeface="Cambria Math" panose="02040503050406030204" pitchFamily="18" charset="0"/>
                      </a:rPr>
                      <m:t>𝑦</m:t>
                    </m:r>
                  </m:oMath>
                </a14:m>
                <a:r>
                  <a:rPr lang="en-US" sz="2800" dirty="0"/>
                  <a:t>):</a:t>
                </a:r>
                <a:r>
                  <a:rPr lang="en-US" dirty="0"/>
                  <a:t> </a:t>
                </a:r>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268886" y="1629015"/>
                <a:ext cx="2389821" cy="523220"/>
              </a:xfrm>
              <a:prstGeom prst="rect">
                <a:avLst/>
              </a:prstGeom>
              <a:blipFill rotWithShape="1">
                <a:blip r:embed="rId2"/>
                <a:stretch>
                  <a:fillRect l="-12" t="-46" r="-3482" b="-4206"/>
                </a:stretch>
              </a:blipFill>
            </p:spPr>
            <p:txBody>
              <a:bodyPr/>
              <a:lstStyle/>
              <a:p>
                <a:r>
                  <a:rPr lang="zh-CN" altLang="en-US">
                    <a:noFill/>
                  </a:rPr>
                  <a:t> </a:t>
                </a:r>
              </a:p>
            </p:txBody>
          </p:sp>
        </mc:Fallback>
      </mc:AlternateContent>
      <p:sp>
        <p:nvSpPr>
          <p:cNvPr id="5" name="TextBox 4"/>
          <p:cNvSpPr txBox="1"/>
          <p:nvPr/>
        </p:nvSpPr>
        <p:spPr>
          <a:xfrm>
            <a:off x="4250436" y="3125219"/>
            <a:ext cx="1881541" cy="646331"/>
          </a:xfrm>
          <a:prstGeom prst="rect">
            <a:avLst/>
          </a:prstGeom>
          <a:noFill/>
        </p:spPr>
        <p:txBody>
          <a:bodyPr wrap="none" rtlCol="0">
            <a:spAutoFit/>
          </a:bodyPr>
          <a:lstStyle/>
          <a:p>
            <a:r>
              <a:rPr lang="en-US" dirty="0">
                <a:solidFill>
                  <a:schemeClr val="accent1"/>
                </a:solidFill>
              </a:rPr>
              <a:t>a, b, c, d are </a:t>
            </a:r>
            <a:endParaRPr lang="en-US" dirty="0">
              <a:solidFill>
                <a:schemeClr val="accent1"/>
              </a:solidFill>
            </a:endParaRPr>
          </a:p>
          <a:p>
            <a:r>
              <a:rPr lang="en-US" dirty="0">
                <a:solidFill>
                  <a:schemeClr val="accent1"/>
                </a:solidFill>
              </a:rPr>
              <a:t>n/2-digit numbers</a:t>
            </a:r>
            <a:endParaRPr lang="en-US" dirty="0">
              <a:solidFill>
                <a:schemeClr val="accent1"/>
              </a:solidFill>
            </a:endParaRPr>
          </a:p>
        </p:txBody>
      </p:sp>
      <p:pic>
        <p:nvPicPr>
          <p:cNvPr id="6" name="Picture 5"/>
          <p:cNvPicPr>
            <a:picLocks noChangeAspect="1"/>
          </p:cNvPicPr>
          <p:nvPr/>
        </p:nvPicPr>
        <p:blipFill>
          <a:blip r:embed="rId3" cstate="screen"/>
          <a:stretch>
            <a:fillRect/>
          </a:stretch>
        </p:blipFill>
        <p:spPr>
          <a:xfrm flipH="1">
            <a:off x="110759" y="228588"/>
            <a:ext cx="1306251" cy="1380432"/>
          </a:xfrm>
          <a:prstGeom prst="rect">
            <a:avLst/>
          </a:prstGeom>
        </p:spPr>
      </p:pic>
      <p:sp>
        <p:nvSpPr>
          <p:cNvPr id="12" name="TextBox 11"/>
          <p:cNvSpPr txBox="1"/>
          <p:nvPr/>
        </p:nvSpPr>
        <p:spPr>
          <a:xfrm>
            <a:off x="1417010" y="640742"/>
            <a:ext cx="2433647" cy="707886"/>
          </a:xfrm>
          <a:prstGeom prst="rect">
            <a:avLst/>
          </a:prstGeom>
          <a:noFill/>
        </p:spPr>
        <p:txBody>
          <a:bodyPr wrap="square" rtlCol="0">
            <a:spAutoFit/>
          </a:bodyPr>
          <a:lstStyle/>
          <a:p>
            <a:r>
              <a:rPr lang="en-US" sz="2000" dirty="0" err="1">
                <a:solidFill>
                  <a:srgbClr val="7030A0"/>
                </a:solidFill>
              </a:rPr>
              <a:t>x,y</a:t>
            </a:r>
            <a:r>
              <a:rPr lang="en-US" sz="2000" dirty="0">
                <a:solidFill>
                  <a:srgbClr val="7030A0"/>
                </a:solidFill>
              </a:rPr>
              <a:t> are n-digit numbers</a:t>
            </a:r>
            <a:endParaRPr lang="en-US" sz="2000" dirty="0">
              <a:solidFill>
                <a:srgbClr val="7030A0"/>
              </a:solidFill>
            </a:endParaRPr>
          </a:p>
        </p:txBody>
      </p:sp>
      <p:pic>
        <p:nvPicPr>
          <p:cNvPr id="19" name="Picture 18"/>
          <p:cNvPicPr>
            <a:picLocks noChangeAspect="1"/>
          </p:cNvPicPr>
          <p:nvPr/>
        </p:nvPicPr>
        <p:blipFill>
          <a:blip r:embed="rId4" cstate="screen"/>
          <a:stretch>
            <a:fillRect/>
          </a:stretch>
        </p:blipFill>
        <p:spPr>
          <a:xfrm>
            <a:off x="7186542" y="5511162"/>
            <a:ext cx="1037295" cy="1074861"/>
          </a:xfrm>
          <a:prstGeom prst="rect">
            <a:avLst/>
          </a:prstGeom>
        </p:spPr>
      </p:pic>
      <p:sp>
        <p:nvSpPr>
          <p:cNvPr id="21" name="TextBox 20"/>
          <p:cNvSpPr txBox="1"/>
          <p:nvPr/>
        </p:nvSpPr>
        <p:spPr>
          <a:xfrm>
            <a:off x="6142016" y="4229818"/>
            <a:ext cx="2956956" cy="1200329"/>
          </a:xfrm>
          <a:prstGeom prst="rect">
            <a:avLst/>
          </a:prstGeom>
          <a:noFill/>
        </p:spPr>
        <p:txBody>
          <a:bodyPr wrap="square" rtlCol="0">
            <a:spAutoFit/>
          </a:bodyPr>
          <a:lstStyle/>
          <a:p>
            <a:pPr algn="ctr"/>
            <a:r>
              <a:rPr lang="en-US" dirty="0" err="1">
                <a:solidFill>
                  <a:srgbClr val="7030A0"/>
                </a:solidFill>
              </a:rPr>
              <a:t>我们怎么处理</a:t>
            </a:r>
            <a:r>
              <a:rPr lang="en-US" altLang="zh-CN" dirty="0" err="1">
                <a:solidFill>
                  <a:srgbClr val="7030A0"/>
                </a:solidFill>
              </a:rPr>
              <a:t>n</a:t>
            </a:r>
            <a:r>
              <a:rPr lang="zh-CN" altLang="en-US" dirty="0">
                <a:solidFill>
                  <a:srgbClr val="7030A0"/>
                </a:solidFill>
              </a:rPr>
              <a:t>是奇数的时候？</a:t>
            </a:r>
            <a:endParaRPr lang="en-US" altLang="zh-CN" dirty="0">
              <a:solidFill>
                <a:srgbClr val="7030A0"/>
              </a:solidFill>
            </a:endParaRPr>
          </a:p>
          <a:p>
            <a:pPr algn="ctr"/>
            <a:endParaRPr lang="en-US" altLang="zh-CN" dirty="0">
              <a:solidFill>
                <a:srgbClr val="7030A0"/>
              </a:solidFill>
            </a:endParaRPr>
          </a:p>
          <a:p>
            <a:pPr algn="ctr"/>
            <a:r>
              <a:rPr lang="zh-CN" altLang="en-US" dirty="0">
                <a:solidFill>
                  <a:srgbClr val="7030A0"/>
                </a:solidFill>
              </a:rPr>
              <a:t>怎么计算与</a:t>
            </a:r>
            <a:r>
              <a:rPr lang="en-US" dirty="0">
                <a:solidFill>
                  <a:srgbClr val="7030A0"/>
                </a:solidFill>
              </a:rPr>
              <a:t> 10</a:t>
            </a:r>
            <a:r>
              <a:rPr lang="en-US" baseline="30000" dirty="0">
                <a:solidFill>
                  <a:srgbClr val="7030A0"/>
                </a:solidFill>
              </a:rPr>
              <a:t>n</a:t>
            </a:r>
            <a:r>
              <a:rPr lang="en-US" dirty="0">
                <a:solidFill>
                  <a:srgbClr val="7030A0"/>
                </a:solidFill>
              </a:rPr>
              <a:t>的乘法?</a:t>
            </a:r>
            <a:endParaRPr lang="en-US" dirty="0">
              <a:solidFill>
                <a:srgbClr val="7030A0"/>
              </a:solidFill>
            </a:endParaRPr>
          </a:p>
        </p:txBody>
      </p:sp>
      <p:sp>
        <p:nvSpPr>
          <p:cNvPr id="24" name="TextBox 23"/>
          <p:cNvSpPr txBox="1"/>
          <p:nvPr/>
        </p:nvSpPr>
        <p:spPr>
          <a:xfrm>
            <a:off x="121091" y="6032592"/>
            <a:ext cx="5472187" cy="369332"/>
          </a:xfrm>
          <a:prstGeom prst="rect">
            <a:avLst/>
          </a:prstGeom>
          <a:noFill/>
        </p:spPr>
        <p:txBody>
          <a:bodyPr wrap="square" rtlCol="0">
            <a:spAutoFit/>
          </a:bodyPr>
          <a:lstStyle/>
          <a:p>
            <a:r>
              <a:rPr lang="en-US" dirty="0">
                <a:solidFill>
                  <a:schemeClr val="accent1"/>
                </a:solidFill>
              </a:rPr>
              <a:t>See the Lecture 1 Python notebook for actual code!</a:t>
            </a:r>
            <a:endParaRPr lang="en-US" dirty="0">
              <a:solidFill>
                <a:schemeClr val="accent1"/>
              </a:solidFill>
            </a:endParaRPr>
          </a:p>
        </p:txBody>
      </p:sp>
      <p:sp>
        <p:nvSpPr>
          <p:cNvPr id="7" name="TextBox 6"/>
          <p:cNvSpPr txBox="1"/>
          <p:nvPr/>
        </p:nvSpPr>
        <p:spPr>
          <a:xfrm>
            <a:off x="7429008" y="2775239"/>
            <a:ext cx="1589658" cy="307777"/>
          </a:xfrm>
          <a:prstGeom prst="rect">
            <a:avLst/>
          </a:prstGeom>
          <a:noFill/>
        </p:spPr>
        <p:txBody>
          <a:bodyPr wrap="square" rtlCol="0">
            <a:spAutoFit/>
          </a:bodyPr>
          <a:lstStyle/>
          <a:p>
            <a:pPr algn="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我们可以继续这个拆分的过程</a:t>
            </a:r>
            <a:endParaRPr lang="en-US" sz="2800" dirty="0"/>
          </a:p>
        </p:txBody>
      </p:sp>
      <p:sp>
        <p:nvSpPr>
          <p:cNvPr id="3" name="Content Placeholder 2"/>
          <p:cNvSpPr>
            <a:spLocks noGrp="1"/>
          </p:cNvSpPr>
          <p:nvPr>
            <p:ph idx="1"/>
          </p:nvPr>
        </p:nvSpPr>
        <p:spPr/>
        <p:txBody>
          <a:bodyPr/>
          <a:lstStyle/>
          <a:p>
            <a:r>
              <a:rPr lang="en-US" sz="2800" dirty="0"/>
              <a:t>把一个4-digit </a:t>
            </a:r>
            <a:r>
              <a:rPr lang="en-US" sz="2800" dirty="0" err="1"/>
              <a:t>整数乘法</a:t>
            </a:r>
            <a:r>
              <a:rPr lang="zh-CN" altLang="en-US" sz="2800" dirty="0"/>
              <a:t>，拆分为</a:t>
            </a:r>
            <a:r>
              <a:rPr lang="zh-CN" altLang="en-US" sz="2800" dirty="0">
                <a:solidFill>
                  <a:srgbClr val="00B050"/>
                </a:solidFill>
              </a:rPr>
              <a:t>四个</a:t>
            </a:r>
            <a:r>
              <a:rPr lang="en-US" sz="2800" dirty="0">
                <a:solidFill>
                  <a:srgbClr val="0070C0"/>
                </a:solidFill>
              </a:rPr>
              <a:t>2-digit整数乘法</a:t>
            </a:r>
            <a:endParaRPr lang="en-US" sz="2800" dirty="0"/>
          </a:p>
          <a:p>
            <a:endParaRPr lang="en-US" sz="2800" dirty="0"/>
          </a:p>
          <a:p>
            <a:pPr marL="0" indent="0">
              <a:buNone/>
            </a:pPr>
            <a:endParaRPr lang="en-US" sz="2800" dirty="0"/>
          </a:p>
          <a:p>
            <a:r>
              <a:rPr lang="en-US" sz="2800" dirty="0"/>
              <a:t>我们可以继续拆分每个2-digit整数乘法问题, 拆成</a:t>
            </a:r>
            <a:r>
              <a:rPr lang="en-US" altLang="zh-CN" sz="2800" dirty="0"/>
              <a:t>1</a:t>
            </a:r>
            <a:r>
              <a:rPr lang="zh-CN" altLang="en-US" sz="2800" dirty="0"/>
              <a:t>位整数乘法问题。</a:t>
            </a:r>
            <a:endParaRPr lang="en-US" altLang="zh-CN" sz="2800" dirty="0"/>
          </a:p>
          <a:p>
            <a:endParaRPr lang="en-US" dirty="0"/>
          </a:p>
          <a:p>
            <a:r>
              <a:rPr lang="zh-CN" altLang="en-US" sz="2800" dirty="0"/>
              <a:t>会拆分出多少个</a:t>
            </a:r>
            <a:r>
              <a:rPr lang="en-US" altLang="zh-CN" sz="2800" dirty="0"/>
              <a:t>1</a:t>
            </a:r>
            <a:r>
              <a:rPr lang="zh-CN" altLang="en-US" sz="2800" dirty="0"/>
              <a:t>位整数乘法呢？</a:t>
            </a:r>
            <a:endParaRPr lang="en-US" sz="2800" dirty="0"/>
          </a:p>
        </p:txBody>
      </p:sp>
      <p:pic>
        <p:nvPicPr>
          <p:cNvPr id="4" name="Picture 3"/>
          <p:cNvPicPr>
            <a:picLocks noChangeAspect="1"/>
          </p:cNvPicPr>
          <p:nvPr/>
        </p:nvPicPr>
        <p:blipFill>
          <a:blip r:embed="rId1" cstate="screen"/>
          <a:stretch>
            <a:fillRect/>
          </a:stretch>
        </p:blipFill>
        <p:spPr>
          <a:xfrm>
            <a:off x="4741817" y="4826090"/>
            <a:ext cx="4534626" cy="2460081"/>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2661804" y="2842891"/>
                <a:ext cx="4744835" cy="830997"/>
              </a:xfrm>
              <a:prstGeom prst="rect">
                <a:avLst/>
              </a:prstGeom>
              <a:noFill/>
            </p:spPr>
            <p:txBody>
              <a:bodyPr wrap="square" lIns="0" tIns="0" rIns="0" bIns="0" rtlCol="0">
                <a:spAutoFit/>
              </a:bodyPr>
              <a:lstStyle/>
              <a:p>
                <a:r>
                  <a:rPr lang="en-US" sz="5400" b="0" dirty="0"/>
                  <a:t>1234</a:t>
                </a:r>
                <a14:m>
                  <m:oMath xmlns:m="http://schemas.openxmlformats.org/officeDocument/2006/math">
                    <m:r>
                      <a:rPr lang="en-US" sz="5400" i="1">
                        <a:latin typeface="Cambria Math" panose="02040503050406030204" pitchFamily="18" charset="0"/>
                      </a:rPr>
                      <m:t> </m:t>
                    </m:r>
                    <m:r>
                      <a:rPr lang="en-US" sz="5400" i="1">
                        <a:latin typeface="Cambria Math" panose="02040503050406030204" pitchFamily="18" charset="0"/>
                        <a:ea typeface="Cambria Math" panose="02040503050406030204" pitchFamily="18" charset="0"/>
                        <a:cs typeface="Cambria Math" panose="02040503050406030204" pitchFamily="18" charset="0"/>
                      </a:rPr>
                      <m:t>× </m:t>
                    </m:r>
                  </m:oMath>
                </a14:m>
                <a:r>
                  <a:rPr lang="en-US" sz="5400" b="0" dirty="0"/>
                  <a:t>5678</a:t>
                </a:r>
                <a:endParaRPr lang="en-US" sz="4000" dirty="0"/>
              </a:p>
            </p:txBody>
          </p:sp>
        </mc:Choice>
        <mc:Fallback>
          <p:sp>
            <p:nvSpPr>
              <p:cNvPr id="5" name="TextBox 4"/>
              <p:cNvSpPr txBox="1">
                <a:spLocks noRot="1" noChangeAspect="1" noMove="1" noResize="1" noEditPoints="1" noAdjustHandles="1" noChangeArrowheads="1" noChangeShapeType="1" noTextEdit="1"/>
              </p:cNvSpPr>
              <p:nvPr/>
            </p:nvSpPr>
            <p:spPr>
              <a:xfrm>
                <a:off x="2661804" y="2842891"/>
                <a:ext cx="4744835" cy="830997"/>
              </a:xfrm>
              <a:prstGeom prst="rect">
                <a:avLst/>
              </a:prstGeom>
              <a:blipFill rotWithShape="1">
                <a:blip r:embed="rId2"/>
                <a:stretch>
                  <a:fillRect l="-11" t="-76" r="13" b="-15997"/>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31" y="285692"/>
            <a:ext cx="7886700" cy="1325563"/>
          </a:xfrm>
        </p:spPr>
        <p:txBody>
          <a:bodyPr/>
          <a:lstStyle/>
          <a:p>
            <a:r>
              <a:rPr lang="en-US" sz="3600" dirty="0" err="1"/>
              <a:t>递归树</a:t>
            </a:r>
            <a:endParaRPr lang="en-US" sz="3600" dirty="0"/>
          </a:p>
        </p:txBody>
      </p:sp>
      <p:sp>
        <p:nvSpPr>
          <p:cNvPr id="4" name="Oval 3"/>
          <p:cNvSpPr/>
          <p:nvPr/>
        </p:nvSpPr>
        <p:spPr>
          <a:xfrm>
            <a:off x="2504364" y="1194864"/>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4 digits</a:t>
            </a:r>
            <a:endParaRPr lang="en-US" sz="3600" dirty="0">
              <a:ln w="0"/>
              <a:solidFill>
                <a:schemeClr val="bg1"/>
              </a:solidFill>
              <a:effectLst>
                <a:outerShdw blurRad="38100" dist="19050" dir="2700000" algn="tl" rotWithShape="0">
                  <a:schemeClr val="dk1">
                    <a:alpha val="40000"/>
                  </a:schemeClr>
                </a:outerShdw>
              </a:effectLst>
            </a:endParaRPr>
          </a:p>
        </p:txBody>
      </p:sp>
      <p:sp>
        <p:nvSpPr>
          <p:cNvPr id="6" name="Oval 5"/>
          <p:cNvSpPr/>
          <p:nvPr/>
        </p:nvSpPr>
        <p:spPr>
          <a:xfrm>
            <a:off x="374070" y="325570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endParaRPr lang="en-US" sz="2400" dirty="0">
              <a:ln w="0"/>
              <a:solidFill>
                <a:schemeClr val="bg1"/>
              </a:solidFill>
              <a:effectLst>
                <a:outerShdw blurRad="38100" dist="19050" dir="2700000" algn="tl" rotWithShape="0">
                  <a:schemeClr val="dk1">
                    <a:alpha val="40000"/>
                  </a:schemeClr>
                </a:outerShdw>
              </a:effectLst>
            </a:endParaRPr>
          </a:p>
        </p:txBody>
      </p:sp>
      <p:sp>
        <p:nvSpPr>
          <p:cNvPr id="11" name="Oval 10"/>
          <p:cNvSpPr/>
          <p:nvPr/>
        </p:nvSpPr>
        <p:spPr>
          <a:xfrm>
            <a:off x="8334605" y="449351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16" name="Straight Connector 15"/>
          <p:cNvCxnSpPr>
            <a:endCxn id="6" idx="0"/>
          </p:cNvCxnSpPr>
          <p:nvPr/>
        </p:nvCxnSpPr>
        <p:spPr>
          <a:xfrm flipH="1">
            <a:off x="1140624" y="2400000"/>
            <a:ext cx="2495912" cy="855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1" idx="0"/>
          </p:cNvCxnSpPr>
          <p:nvPr/>
        </p:nvCxnSpPr>
        <p:spPr>
          <a:xfrm>
            <a:off x="8334605" y="4034954"/>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707967" y="3270723"/>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endParaRPr lang="en-US" sz="2400" dirty="0">
              <a:ln w="0"/>
              <a:solidFill>
                <a:schemeClr val="bg1"/>
              </a:solidFill>
              <a:effectLst>
                <a:outerShdw blurRad="38100" dist="19050" dir="2700000" algn="tl" rotWithShape="0">
                  <a:schemeClr val="dk1">
                    <a:alpha val="40000"/>
                  </a:schemeClr>
                </a:outerShdw>
              </a:effectLst>
            </a:endParaRPr>
          </a:p>
        </p:txBody>
      </p:sp>
      <p:sp>
        <p:nvSpPr>
          <p:cNvPr id="26" name="Oval 25"/>
          <p:cNvSpPr/>
          <p:nvPr/>
        </p:nvSpPr>
        <p:spPr>
          <a:xfrm>
            <a:off x="4849089" y="322555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endParaRPr lang="en-US" sz="2400" dirty="0">
              <a:ln w="0"/>
              <a:solidFill>
                <a:schemeClr val="bg1"/>
              </a:solidFill>
              <a:effectLst>
                <a:outerShdw blurRad="38100" dist="19050" dir="2700000" algn="tl" rotWithShape="0">
                  <a:schemeClr val="dk1">
                    <a:alpha val="40000"/>
                  </a:schemeClr>
                </a:outerShdw>
              </a:effectLst>
            </a:endParaRPr>
          </a:p>
        </p:txBody>
      </p:sp>
      <p:sp>
        <p:nvSpPr>
          <p:cNvPr id="27" name="Oval 26"/>
          <p:cNvSpPr/>
          <p:nvPr/>
        </p:nvSpPr>
        <p:spPr>
          <a:xfrm>
            <a:off x="7233202" y="3156160"/>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2 digits</a:t>
            </a:r>
            <a:endParaRPr lang="en-US" sz="2400" dirty="0">
              <a:ln w="0"/>
              <a:solidFill>
                <a:schemeClr val="bg1"/>
              </a:solidFill>
              <a:effectLst>
                <a:outerShdw blurRad="38100" dist="19050" dir="2700000" algn="tl" rotWithShape="0">
                  <a:schemeClr val="dk1">
                    <a:alpha val="40000"/>
                  </a:schemeClr>
                </a:outerShdw>
              </a:effectLst>
            </a:endParaRPr>
          </a:p>
        </p:txBody>
      </p:sp>
      <p:cxnSp>
        <p:nvCxnSpPr>
          <p:cNvPr id="28" name="Straight Connector 27"/>
          <p:cNvCxnSpPr>
            <a:endCxn id="24" idx="0"/>
          </p:cNvCxnSpPr>
          <p:nvPr/>
        </p:nvCxnSpPr>
        <p:spPr>
          <a:xfrm flipH="1">
            <a:off x="3474521" y="2418405"/>
            <a:ext cx="523564" cy="8523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6" idx="0"/>
          </p:cNvCxnSpPr>
          <p:nvPr/>
        </p:nvCxnSpPr>
        <p:spPr>
          <a:xfrm>
            <a:off x="5211231" y="2436810"/>
            <a:ext cx="404412" cy="7887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27" idx="0"/>
          </p:cNvCxnSpPr>
          <p:nvPr/>
        </p:nvCxnSpPr>
        <p:spPr>
          <a:xfrm>
            <a:off x="5858633" y="2341580"/>
            <a:ext cx="2141123" cy="8145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079592" y="524335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9" name="Straight Connector 38"/>
          <p:cNvCxnSpPr>
            <a:endCxn id="38" idx="0"/>
          </p:cNvCxnSpPr>
          <p:nvPr/>
        </p:nvCxnSpPr>
        <p:spPr>
          <a:xfrm>
            <a:off x="8135844" y="4065391"/>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321360" y="529770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41" name="Straight Connector 40"/>
          <p:cNvCxnSpPr>
            <a:stCxn id="27" idx="4"/>
            <a:endCxn id="40" idx="0"/>
          </p:cNvCxnSpPr>
          <p:nvPr/>
        </p:nvCxnSpPr>
        <p:spPr>
          <a:xfrm flipH="1">
            <a:off x="7687450" y="4065391"/>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047849" y="451690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43" name="Straight Connector 42"/>
          <p:cNvCxnSpPr/>
          <p:nvPr/>
        </p:nvCxnSpPr>
        <p:spPr>
          <a:xfrm flipH="1">
            <a:off x="7413939" y="4034954"/>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5944146" y="456880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79" name="Straight Connector 78"/>
          <p:cNvCxnSpPr/>
          <p:nvPr/>
        </p:nvCxnSpPr>
        <p:spPr>
          <a:xfrm>
            <a:off x="5944146" y="411024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5689133" y="53186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1" name="Straight Connector 80"/>
          <p:cNvCxnSpPr/>
          <p:nvPr/>
        </p:nvCxnSpPr>
        <p:spPr>
          <a:xfrm>
            <a:off x="5745385" y="414067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930901"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3" name="Straight Connector 82"/>
          <p:cNvCxnSpPr/>
          <p:nvPr/>
        </p:nvCxnSpPr>
        <p:spPr>
          <a:xfrm flipH="1">
            <a:off x="5296991" y="414067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465739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5" name="Straight Connector 84"/>
          <p:cNvCxnSpPr/>
          <p:nvPr/>
        </p:nvCxnSpPr>
        <p:spPr>
          <a:xfrm flipH="1">
            <a:off x="5023480" y="411024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3717088" y="462315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7" name="Straight Connector 86"/>
          <p:cNvCxnSpPr/>
          <p:nvPr/>
        </p:nvCxnSpPr>
        <p:spPr>
          <a:xfrm>
            <a:off x="3717088" y="416459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3462075"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9" name="Straight Connector 88"/>
          <p:cNvCxnSpPr/>
          <p:nvPr/>
        </p:nvCxnSpPr>
        <p:spPr>
          <a:xfrm>
            <a:off x="3518327" y="419502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2703843" y="54273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1" name="Straight Connector 90"/>
          <p:cNvCxnSpPr/>
          <p:nvPr/>
        </p:nvCxnSpPr>
        <p:spPr>
          <a:xfrm flipH="1">
            <a:off x="3069933" y="419502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2430332" y="464653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3" name="Straight Connector 92"/>
          <p:cNvCxnSpPr/>
          <p:nvPr/>
        </p:nvCxnSpPr>
        <p:spPr>
          <a:xfrm flipH="1">
            <a:off x="2796422" y="416459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40727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5" name="Straight Connector 94"/>
          <p:cNvCxnSpPr/>
          <p:nvPr/>
        </p:nvCxnSpPr>
        <p:spPr>
          <a:xfrm>
            <a:off x="1407270" y="4133629"/>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1152257" y="534203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7" name="Straight Connector 96"/>
          <p:cNvCxnSpPr/>
          <p:nvPr/>
        </p:nvCxnSpPr>
        <p:spPr>
          <a:xfrm>
            <a:off x="1208509" y="4164066"/>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394025" y="539638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9" name="Straight Connector 98"/>
          <p:cNvCxnSpPr/>
          <p:nvPr/>
        </p:nvCxnSpPr>
        <p:spPr>
          <a:xfrm flipH="1">
            <a:off x="760115" y="4164066"/>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120514" y="461557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101" name="Straight Connector 100"/>
          <p:cNvCxnSpPr/>
          <p:nvPr/>
        </p:nvCxnSpPr>
        <p:spPr>
          <a:xfrm flipH="1">
            <a:off x="486604" y="4133629"/>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174857" y="191631"/>
            <a:ext cx="1891927" cy="830997"/>
          </a:xfrm>
          <a:prstGeom prst="rect">
            <a:avLst/>
          </a:prstGeom>
          <a:noFill/>
        </p:spPr>
        <p:txBody>
          <a:bodyPr wrap="square" rtlCol="0">
            <a:spAutoFit/>
          </a:bodyPr>
          <a:lstStyle/>
          <a:p>
            <a:r>
              <a:rPr lang="en-US" sz="2400" dirty="0">
                <a:solidFill>
                  <a:srgbClr val="FF0000"/>
                </a:solidFill>
              </a:rPr>
              <a:t>16 个</a:t>
            </a:r>
            <a:r>
              <a:rPr lang="en-US" altLang="zh-CN" sz="2400" dirty="0">
                <a:solidFill>
                  <a:srgbClr val="FF0000"/>
                </a:solidFill>
              </a:rPr>
              <a:t>1</a:t>
            </a:r>
            <a:r>
              <a:rPr lang="zh-CN" altLang="en-US" sz="2400" dirty="0">
                <a:solidFill>
                  <a:srgbClr val="FF0000"/>
                </a:solidFill>
              </a:rPr>
              <a:t>位整数乘法</a:t>
            </a:r>
            <a:endParaRPr 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用这个分治递归的算法计算效率究竟如何呢</a:t>
            </a:r>
            <a:r>
              <a:rPr lang="zh-CN" altLang="en-US" sz="3200" dirty="0"/>
              <a:t>？</a:t>
            </a:r>
            <a:endParaRPr lang="en-US" sz="3200" dirty="0"/>
          </a:p>
        </p:txBody>
      </p:sp>
      <p:sp>
        <p:nvSpPr>
          <p:cNvPr id="3" name="Content Placeholder 2"/>
          <p:cNvSpPr>
            <a:spLocks noGrp="1"/>
          </p:cNvSpPr>
          <p:nvPr>
            <p:ph idx="1"/>
          </p:nvPr>
        </p:nvSpPr>
        <p:spPr/>
        <p:txBody>
          <a:bodyPr/>
          <a:lstStyle/>
          <a:p>
            <a:r>
              <a:rPr lang="en-US" sz="2400" dirty="0" err="1"/>
              <a:t>会比之前的小学整数乘法的方法好么</a:t>
            </a:r>
            <a:r>
              <a:rPr lang="en-US" sz="2400" dirty="0"/>
              <a:t>?</a:t>
            </a:r>
            <a:endParaRPr lang="en-US" sz="2400" dirty="0"/>
          </a:p>
          <a:p>
            <a:endParaRPr lang="en-US" sz="2400" dirty="0"/>
          </a:p>
          <a:p>
            <a:r>
              <a:rPr lang="en-US" sz="2400" dirty="0" err="1"/>
              <a:t>怎么回答这个问题呢</a:t>
            </a:r>
            <a:r>
              <a:rPr lang="en-US" sz="2400" dirty="0"/>
              <a:t>?</a:t>
            </a:r>
            <a:endParaRPr lang="en-US" sz="2400" dirty="0"/>
          </a:p>
          <a:p>
            <a:pPr marL="914400" lvl="1" indent="-457200">
              <a:buFont typeface="+mj-lt"/>
              <a:buAutoNum type="arabicPeriod"/>
            </a:pPr>
            <a:r>
              <a:rPr lang="en-US" dirty="0" err="1">
                <a:solidFill>
                  <a:schemeClr val="accent4"/>
                </a:solidFill>
              </a:rPr>
              <a:t>编个程序试一下</a:t>
            </a:r>
            <a:r>
              <a:rPr lang="en-US" sz="2400" dirty="0">
                <a:solidFill>
                  <a:schemeClr val="accent4"/>
                </a:solidFill>
              </a:rPr>
              <a:t>.</a:t>
            </a:r>
            <a:endParaRPr lang="en-US" sz="2400" dirty="0">
              <a:solidFill>
                <a:schemeClr val="accent4"/>
              </a:solidFill>
            </a:endParaRPr>
          </a:p>
          <a:p>
            <a:pPr marL="914400" lvl="1" indent="-457200">
              <a:buFont typeface="+mj-lt"/>
              <a:buAutoNum type="arabicPeriod"/>
            </a:pPr>
            <a:r>
              <a:rPr lang="en-US" sz="2400" dirty="0" err="1">
                <a:solidFill>
                  <a:schemeClr val="accent4"/>
                </a:solidFill>
              </a:rPr>
              <a:t>理论上分析一下</a:t>
            </a:r>
            <a:r>
              <a:rPr lang="en-US" sz="2400" dirty="0">
                <a:solidFill>
                  <a:schemeClr val="accent4"/>
                </a:solidFill>
              </a:rPr>
              <a:t>.</a:t>
            </a:r>
            <a:endParaRPr lang="en-US" sz="2400"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876" y="0"/>
            <a:ext cx="7886700" cy="1325563"/>
          </a:xfrm>
        </p:spPr>
        <p:txBody>
          <a:bodyPr/>
          <a:lstStyle/>
          <a:p>
            <a:r>
              <a:rPr lang="en-US" sz="4000" dirty="0"/>
              <a:t>1. </a:t>
            </a:r>
            <a:r>
              <a:rPr lang="en-US" sz="4000" dirty="0" err="1"/>
              <a:t>编程试一下</a:t>
            </a:r>
            <a:r>
              <a:rPr lang="en-US" sz="4000" dirty="0"/>
              <a:t>.</a:t>
            </a:r>
            <a:endParaRPr lang="en-US" sz="4000" dirty="0"/>
          </a:p>
        </p:txBody>
      </p:sp>
      <p:sp>
        <p:nvSpPr>
          <p:cNvPr id="3" name="Content Placeholder 2"/>
          <p:cNvSpPr>
            <a:spLocks noGrp="1"/>
          </p:cNvSpPr>
          <p:nvPr>
            <p:ph idx="1"/>
          </p:nvPr>
        </p:nvSpPr>
        <p:spPr>
          <a:xfrm>
            <a:off x="4236365" y="144236"/>
            <a:ext cx="6702478" cy="1282048"/>
          </a:xfrm>
        </p:spPr>
        <p:txBody>
          <a:bodyPr>
            <a:normAutofit/>
          </a:bodyPr>
          <a:lstStyle/>
          <a:p>
            <a:pPr marL="0" indent="0">
              <a:buNone/>
            </a:pPr>
            <a:r>
              <a:rPr lang="en-US" sz="2000" dirty="0">
                <a:solidFill>
                  <a:schemeClr val="accent4"/>
                </a:solidFill>
              </a:rPr>
              <a:t>Check out the Lecture 1 </a:t>
            </a:r>
            <a:r>
              <a:rPr lang="en-US" sz="2000" dirty="0" err="1">
                <a:solidFill>
                  <a:schemeClr val="accent4"/>
                </a:solidFill>
              </a:rPr>
              <a:t>IPython</a:t>
            </a:r>
            <a:r>
              <a:rPr lang="en-US" sz="2000" dirty="0">
                <a:solidFill>
                  <a:schemeClr val="accent4"/>
                </a:solidFill>
              </a:rPr>
              <a:t> Notebook</a:t>
            </a:r>
            <a:endParaRPr lang="en-US" sz="2000" dirty="0">
              <a:solidFill>
                <a:schemeClr val="accent4"/>
              </a:solidFill>
              <a:latin typeface="Courier" charset="0"/>
              <a:ea typeface="Courier" charset="0"/>
              <a:cs typeface="Courier" charset="0"/>
            </a:endParaRPr>
          </a:p>
        </p:txBody>
      </p:sp>
      <p:sp>
        <p:nvSpPr>
          <p:cNvPr id="6" name="TextBox 5"/>
          <p:cNvSpPr txBox="1"/>
          <p:nvPr/>
        </p:nvSpPr>
        <p:spPr>
          <a:xfrm>
            <a:off x="6059426" y="767365"/>
            <a:ext cx="2938072" cy="1938992"/>
          </a:xfrm>
          <a:prstGeom prst="rect">
            <a:avLst/>
          </a:prstGeom>
          <a:noFill/>
        </p:spPr>
        <p:txBody>
          <a:bodyPr wrap="square" rtlCol="0">
            <a:spAutoFit/>
          </a:bodyPr>
          <a:lstStyle/>
          <a:p>
            <a:pPr algn="ctr"/>
            <a:r>
              <a:rPr lang="en-US" sz="2400" dirty="0">
                <a:solidFill>
                  <a:schemeClr val="accent4"/>
                </a:solidFill>
              </a:rPr>
              <a:t>Conjectures about running time?</a:t>
            </a: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p:txBody>
      </p:sp>
      <p:sp>
        <p:nvSpPr>
          <p:cNvPr id="7" name="TextBox 6"/>
          <p:cNvSpPr txBox="1"/>
          <p:nvPr/>
        </p:nvSpPr>
        <p:spPr>
          <a:xfrm>
            <a:off x="6175948" y="2584424"/>
            <a:ext cx="2823312" cy="1754326"/>
          </a:xfrm>
          <a:prstGeom prst="rect">
            <a:avLst/>
          </a:prstGeom>
          <a:noFill/>
        </p:spPr>
        <p:txBody>
          <a:bodyPr wrap="square" rtlCol="0">
            <a:spAutoFit/>
          </a:bodyPr>
          <a:lstStyle/>
          <a:p>
            <a:pPr algn="r"/>
            <a:r>
              <a:rPr lang="en-US" dirty="0">
                <a:solidFill>
                  <a:srgbClr val="FF0000"/>
                </a:solidFill>
              </a:rPr>
              <a:t>Maybe one implementation is slicker than the other?</a:t>
            </a:r>
            <a:endParaRPr lang="en-US" dirty="0">
              <a:solidFill>
                <a:srgbClr val="FF0000"/>
              </a:solidFill>
            </a:endParaRPr>
          </a:p>
          <a:p>
            <a:pPr algn="r"/>
            <a:endParaRPr lang="en-US" dirty="0">
              <a:solidFill>
                <a:srgbClr val="FF0000"/>
              </a:solidFill>
            </a:endParaRPr>
          </a:p>
          <a:p>
            <a:pPr algn="r"/>
            <a:r>
              <a:rPr lang="en-US" dirty="0">
                <a:solidFill>
                  <a:srgbClr val="FF0000"/>
                </a:solidFill>
              </a:rPr>
              <a:t>Maybe if we were to run it to n=10000, things would look different.</a:t>
            </a:r>
            <a:endParaRPr lang="en-US" dirty="0">
              <a:solidFill>
                <a:srgbClr val="FF0000"/>
              </a:solidFill>
            </a:endParaRPr>
          </a:p>
        </p:txBody>
      </p:sp>
      <p:sp>
        <p:nvSpPr>
          <p:cNvPr id="8" name="TextBox 7"/>
          <p:cNvSpPr txBox="1"/>
          <p:nvPr/>
        </p:nvSpPr>
        <p:spPr>
          <a:xfrm>
            <a:off x="6601349" y="1795616"/>
            <a:ext cx="2396149" cy="646331"/>
          </a:xfrm>
          <a:prstGeom prst="rect">
            <a:avLst/>
          </a:prstGeom>
          <a:noFill/>
        </p:spPr>
        <p:txBody>
          <a:bodyPr wrap="square" rtlCol="0">
            <a:spAutoFit/>
          </a:bodyPr>
          <a:lstStyle/>
          <a:p>
            <a:pPr algn="r"/>
            <a:r>
              <a:rPr lang="en-US" dirty="0">
                <a:solidFill>
                  <a:srgbClr val="FF0000"/>
                </a:solidFill>
              </a:rPr>
              <a:t>Doesn’t look too good but hard to tell</a:t>
            </a:r>
            <a:r>
              <a:rPr lang="en-US" dirty="0">
                <a:solidFill>
                  <a:srgbClr val="FF0000"/>
                </a:solidFill>
              </a:rPr>
              <a:t>…</a:t>
            </a:r>
            <a:endParaRPr lang="en-US" dirty="0">
              <a:solidFill>
                <a:srgbClr val="FF0000"/>
              </a:solidFill>
            </a:endParaRPr>
          </a:p>
        </p:txBody>
      </p:sp>
      <p:pic>
        <p:nvPicPr>
          <p:cNvPr id="10" name="Picture 9"/>
          <p:cNvPicPr>
            <a:picLocks noChangeAspect="1"/>
          </p:cNvPicPr>
          <p:nvPr/>
        </p:nvPicPr>
        <p:blipFill>
          <a:blip r:embed="rId1" cstate="screen"/>
          <a:stretch>
            <a:fillRect/>
          </a:stretch>
        </p:blipFill>
        <p:spPr>
          <a:xfrm>
            <a:off x="9046" y="1754006"/>
            <a:ext cx="5919288" cy="4632268"/>
          </a:xfrm>
          <a:prstGeom prst="rect">
            <a:avLst/>
          </a:prstGeom>
        </p:spPr>
      </p:pic>
      <p:sp>
        <p:nvSpPr>
          <p:cNvPr id="11" name="TextBox 10"/>
          <p:cNvSpPr txBox="1"/>
          <p:nvPr/>
        </p:nvSpPr>
        <p:spPr>
          <a:xfrm>
            <a:off x="3241964" y="6378124"/>
            <a:ext cx="5201391" cy="369332"/>
          </a:xfrm>
          <a:prstGeom prst="rect">
            <a:avLst/>
          </a:prstGeom>
          <a:noFill/>
        </p:spPr>
        <p:txBody>
          <a:bodyPr wrap="square" rtlCol="0">
            <a:spAutoFit/>
          </a:bodyPr>
          <a:lstStyle/>
          <a:p>
            <a:r>
              <a:rPr lang="en-US" dirty="0">
                <a:solidFill>
                  <a:srgbClr val="F1792B"/>
                </a:solidFill>
              </a:rPr>
              <a:t>Something funny is happening at powers of 2</a:t>
            </a:r>
            <a:r>
              <a:rPr lang="en-US" dirty="0">
                <a:solidFill>
                  <a:srgbClr val="F1792B"/>
                </a:solidFill>
              </a:rPr>
              <a:t>…</a:t>
            </a:r>
            <a:endParaRPr lang="en-US" dirty="0">
              <a:solidFill>
                <a:srgbClr val="F1792B"/>
              </a:solidFill>
            </a:endParaRPr>
          </a:p>
        </p:txBody>
      </p:sp>
      <p:cxnSp>
        <p:nvCxnSpPr>
          <p:cNvPr id="13" name="Straight Arrow Connector 12"/>
          <p:cNvCxnSpPr>
            <a:stCxn id="11" idx="0"/>
          </p:cNvCxnSpPr>
          <p:nvPr/>
        </p:nvCxnSpPr>
        <p:spPr>
          <a:xfrm flipH="1" flipV="1">
            <a:off x="3267858" y="5119264"/>
            <a:ext cx="2574802" cy="125886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p:cNvCxnSpPr>
          <p:nvPr/>
        </p:nvCxnSpPr>
        <p:spPr>
          <a:xfrm flipH="1" flipV="1">
            <a:off x="2113616" y="5471866"/>
            <a:ext cx="3729044" cy="90625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0"/>
          </p:cNvCxnSpPr>
          <p:nvPr/>
        </p:nvCxnSpPr>
        <p:spPr>
          <a:xfrm flipH="1" flipV="1">
            <a:off x="5501392" y="2486780"/>
            <a:ext cx="341268" cy="389134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P spid="8"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2. Try to understand the running time analytically </a:t>
            </a:r>
            <a:endParaRPr lang="en-US" sz="2800" dirty="0"/>
          </a:p>
        </p:txBody>
      </p:sp>
      <p:pic>
        <p:nvPicPr>
          <p:cNvPr id="12" name="Picture 11"/>
          <p:cNvPicPr>
            <a:picLocks noChangeAspect="1"/>
          </p:cNvPicPr>
          <p:nvPr/>
        </p:nvPicPr>
        <p:blipFill>
          <a:blip r:embed="rId1" cstate="screen"/>
          <a:stretch>
            <a:fillRect/>
          </a:stretch>
        </p:blipFill>
        <p:spPr>
          <a:xfrm>
            <a:off x="4741817" y="4826090"/>
            <a:ext cx="4534626" cy="2460081"/>
          </a:xfrm>
          <a:prstGeom prst="rect">
            <a:avLst/>
          </a:prstGeom>
        </p:spPr>
      </p:pic>
      <p:sp>
        <p:nvSpPr>
          <p:cNvPr id="10" name="TextBox 9"/>
          <p:cNvSpPr txBox="1"/>
          <p:nvPr/>
        </p:nvSpPr>
        <p:spPr>
          <a:xfrm>
            <a:off x="628650" y="2086879"/>
            <a:ext cx="7587887" cy="2739211"/>
          </a:xfrm>
          <a:prstGeom prst="rect">
            <a:avLst/>
          </a:prstGeom>
          <a:noFill/>
        </p:spPr>
        <p:txBody>
          <a:bodyPr wrap="square" rtlCol="0">
            <a:spAutoFit/>
          </a:bodyPr>
          <a:lstStyle/>
          <a:p>
            <a:endParaRPr lang="en-US" sz="2800" dirty="0"/>
          </a:p>
          <a:p>
            <a:pPr marL="342900" indent="-342900" algn="l">
              <a:buFont typeface="Arial" panose="020B0604020202090204" pitchFamily="34" charset="0"/>
              <a:buChar char="•"/>
            </a:pPr>
            <a:r>
              <a:rPr lang="zh-CN" altLang="en-US" sz="2400" b="0" i="0" dirty="0">
                <a:solidFill>
                  <a:srgbClr val="000000"/>
                </a:solidFill>
                <a:effectLst/>
                <a:latin typeface="PingFang SC" panose="020B0400000000000000" pitchFamily="34" charset="-122"/>
                <a:ea typeface="PingFang SC" panose="020B0400000000000000" pitchFamily="34" charset="-122"/>
              </a:rPr>
              <a:t>我们看到，将</a:t>
            </a:r>
            <a:r>
              <a:rPr lang="en-US" altLang="zh-CN" sz="2400" b="0" i="0" dirty="0">
                <a:solidFill>
                  <a:srgbClr val="000000"/>
                </a:solidFill>
                <a:effectLst/>
                <a:latin typeface="PingFang SC" panose="020B0400000000000000" pitchFamily="34" charset="-122"/>
                <a:ea typeface="PingFang SC" panose="020B0400000000000000" pitchFamily="34" charset="-122"/>
              </a:rPr>
              <a:t>4</a:t>
            </a:r>
            <a:r>
              <a:rPr lang="zh-CN" altLang="en-US" sz="2400" b="0" i="0" dirty="0">
                <a:solidFill>
                  <a:srgbClr val="000000"/>
                </a:solidFill>
                <a:effectLst/>
                <a:latin typeface="PingFang SC" panose="020B0400000000000000" pitchFamily="34" charset="-122"/>
                <a:ea typeface="PingFang SC" panose="020B0400000000000000" pitchFamily="34" charset="-122"/>
              </a:rPr>
              <a:t>位数字相乘可以得到</a:t>
            </a:r>
            <a:r>
              <a:rPr lang="en-US" altLang="zh-CN" sz="2400" b="0" i="0" dirty="0">
                <a:solidFill>
                  <a:srgbClr val="000000"/>
                </a:solidFill>
                <a:effectLst/>
                <a:latin typeface="PingFang SC" panose="020B0400000000000000" pitchFamily="34" charset="-122"/>
                <a:ea typeface="PingFang SC" panose="020B0400000000000000" pitchFamily="34" charset="-122"/>
              </a:rPr>
              <a:t>16</a:t>
            </a:r>
            <a:r>
              <a:rPr lang="zh-CN" altLang="en-US" sz="2400" b="0" i="0" dirty="0">
                <a:solidFill>
                  <a:srgbClr val="000000"/>
                </a:solidFill>
                <a:effectLst/>
                <a:latin typeface="PingFang SC" panose="020B0400000000000000" pitchFamily="34" charset="-122"/>
                <a:ea typeface="PingFang SC" panose="020B0400000000000000" pitchFamily="34" charset="-122"/>
              </a:rPr>
              <a:t>个</a:t>
            </a:r>
            <a:r>
              <a:rPr lang="en-US" altLang="zh-CN" sz="2400" b="0" i="0" dirty="0">
                <a:solidFill>
                  <a:srgbClr val="000000"/>
                </a:solidFill>
                <a:effectLst/>
                <a:latin typeface="PingFang SC" panose="020B0400000000000000" pitchFamily="34" charset="-122"/>
                <a:ea typeface="PingFang SC" panose="020B0400000000000000" pitchFamily="34" charset="-122"/>
              </a:rPr>
              <a:t>1</a:t>
            </a:r>
            <a:r>
              <a:rPr lang="zh-CN" altLang="en-US" sz="2400" b="0" i="0" dirty="0">
                <a:solidFill>
                  <a:srgbClr val="000000"/>
                </a:solidFill>
                <a:effectLst/>
                <a:latin typeface="PingFang SC" panose="020B0400000000000000" pitchFamily="34" charset="-122"/>
                <a:ea typeface="PingFang SC" panose="020B0400000000000000" pitchFamily="34" charset="-122"/>
              </a:rPr>
              <a:t>位数字的乘法。</a:t>
            </a:r>
            <a:endParaRPr lang="en-US" altLang="zh-CN" sz="2400" b="0" i="0" dirty="0">
              <a:solidFill>
                <a:srgbClr val="000000"/>
              </a:solidFill>
              <a:effectLst/>
              <a:latin typeface="PingFang SC" panose="020B0400000000000000" pitchFamily="34" charset="-122"/>
              <a:ea typeface="PingFang SC" panose="020B0400000000000000" pitchFamily="34" charset="-122"/>
            </a:endParaRPr>
          </a:p>
          <a:p>
            <a:pPr marL="342900" indent="-342900" algn="l">
              <a:buFont typeface="Arial" panose="020B0604020202090204" pitchFamily="34" charset="0"/>
              <a:buChar char="•"/>
            </a:pPr>
            <a:endParaRPr lang="zh-CN" altLang="en-US" sz="2400" b="0" i="0" dirty="0">
              <a:solidFill>
                <a:srgbClr val="000000"/>
              </a:solidFill>
              <a:effectLst/>
              <a:latin typeface="PingFang SC" panose="020B0400000000000000" pitchFamily="34" charset="-122"/>
              <a:ea typeface="PingFang SC" panose="020B0400000000000000" pitchFamily="34" charset="-122"/>
            </a:endParaRPr>
          </a:p>
          <a:p>
            <a:pPr marL="342900" indent="-342900" algn="l">
              <a:buFont typeface="Arial" panose="020B0604020202090204" pitchFamily="34" charset="0"/>
              <a:buChar char="•"/>
            </a:pPr>
            <a:r>
              <a:rPr lang="zh-CN" altLang="en-US" sz="2400" b="0" i="0" dirty="0">
                <a:solidFill>
                  <a:srgbClr val="000000"/>
                </a:solidFill>
                <a:effectLst/>
                <a:latin typeface="PingFang SC" panose="020B0400000000000000" pitchFamily="34" charset="-122"/>
                <a:ea typeface="PingFang SC" panose="020B0400000000000000" pitchFamily="34" charset="-122"/>
              </a:rPr>
              <a:t>把</a:t>
            </a:r>
            <a:r>
              <a:rPr lang="en-US" altLang="zh-CN" sz="2400" b="0" i="0" dirty="0">
                <a:solidFill>
                  <a:srgbClr val="000000"/>
                </a:solidFill>
                <a:effectLst/>
                <a:latin typeface="PingFang SC" panose="020B0400000000000000" pitchFamily="34" charset="-122"/>
                <a:ea typeface="PingFang SC" panose="020B0400000000000000" pitchFamily="34" charset="-122"/>
              </a:rPr>
              <a:t>8</a:t>
            </a:r>
            <a:r>
              <a:rPr lang="zh-CN" altLang="en-US" sz="2400" b="0" i="0" dirty="0">
                <a:solidFill>
                  <a:srgbClr val="000000"/>
                </a:solidFill>
                <a:effectLst/>
                <a:latin typeface="PingFang SC" panose="020B0400000000000000" pitchFamily="34" charset="-122"/>
                <a:ea typeface="PingFang SC" panose="020B0400000000000000" pitchFamily="34" charset="-122"/>
              </a:rPr>
              <a:t>位数相乘怎么样？</a:t>
            </a:r>
            <a:endParaRPr lang="en-US" altLang="zh-CN" sz="2400" b="0" i="0" dirty="0">
              <a:solidFill>
                <a:srgbClr val="000000"/>
              </a:solidFill>
              <a:effectLst/>
              <a:latin typeface="PingFang SC" panose="020B0400000000000000" pitchFamily="34" charset="-122"/>
              <a:ea typeface="PingFang SC" panose="020B0400000000000000" pitchFamily="34" charset="-122"/>
            </a:endParaRPr>
          </a:p>
          <a:p>
            <a:pPr marL="342900" indent="-342900" algn="l">
              <a:buFont typeface="Arial" panose="020B0604020202090204" pitchFamily="34" charset="0"/>
              <a:buChar char="•"/>
            </a:pPr>
            <a:endParaRPr lang="zh-CN" altLang="en-US" sz="2400" b="0" i="0" dirty="0">
              <a:solidFill>
                <a:srgbClr val="000000"/>
              </a:solidFill>
              <a:effectLst/>
              <a:latin typeface="PingFang SC" panose="020B0400000000000000" pitchFamily="34" charset="-122"/>
              <a:ea typeface="PingFang SC" panose="020B0400000000000000" pitchFamily="34" charset="-122"/>
            </a:endParaRPr>
          </a:p>
          <a:p>
            <a:pPr marL="342900" indent="-342900" algn="l">
              <a:buFont typeface="Arial" panose="020B0604020202090204" pitchFamily="34" charset="0"/>
              <a:buChar char="•"/>
            </a:pPr>
            <a:r>
              <a:rPr lang="zh-CN" altLang="en-US" sz="2400" b="0" i="0" dirty="0">
                <a:solidFill>
                  <a:srgbClr val="000000"/>
                </a:solidFill>
                <a:effectLst/>
                <a:latin typeface="PingFang SC" panose="020B0400000000000000" pitchFamily="34" charset="-122"/>
                <a:ea typeface="PingFang SC" panose="020B0400000000000000" pitchFamily="34" charset="-122"/>
              </a:rPr>
              <a:t>你怎么看待</a:t>
            </a:r>
            <a:r>
              <a:rPr lang="en-US" altLang="zh-CN" sz="2400" b="0" i="0" dirty="0">
                <a:solidFill>
                  <a:srgbClr val="000000"/>
                </a:solidFill>
                <a:effectLst/>
                <a:latin typeface="PingFang SC" panose="020B0400000000000000" pitchFamily="34" charset="-122"/>
                <a:ea typeface="PingFang SC" panose="020B0400000000000000" pitchFamily="34" charset="-122"/>
              </a:rPr>
              <a:t>n</a:t>
            </a:r>
            <a:r>
              <a:rPr lang="zh-CN" altLang="en-US" sz="2400" b="0" i="0" dirty="0">
                <a:solidFill>
                  <a:srgbClr val="000000"/>
                </a:solidFill>
                <a:effectLst/>
                <a:latin typeface="PingFang SC" panose="020B0400000000000000" pitchFamily="34" charset="-122"/>
                <a:ea typeface="PingFang SC" panose="020B0400000000000000" pitchFamily="34" charset="-122"/>
              </a:rPr>
              <a:t>位数？</a:t>
            </a:r>
            <a:endParaRPr lang="zh-CN" altLang="en-US" sz="2400" b="0" i="0" dirty="0">
              <a:solidFill>
                <a:srgbClr val="000000"/>
              </a:solidFill>
              <a:effectLst/>
              <a:latin typeface="PingFang SC" panose="020B0400000000000000" pitchFamily="34" charset="-122"/>
              <a:ea typeface="PingFang SC" panose="020B0400000000000000"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226"/>
            <a:ext cx="7886700" cy="1325563"/>
          </a:xfrm>
        </p:spPr>
        <p:txBody>
          <a:bodyPr/>
          <a:lstStyle/>
          <a:p>
            <a:r>
              <a:rPr lang="en-US" sz="3600" dirty="0"/>
              <a:t>Recursion Tree</a:t>
            </a:r>
            <a:endParaRPr lang="en-US" sz="3600" dirty="0"/>
          </a:p>
        </p:txBody>
      </p:sp>
      <p:sp>
        <p:nvSpPr>
          <p:cNvPr id="4" name="Oval 3"/>
          <p:cNvSpPr/>
          <p:nvPr/>
        </p:nvSpPr>
        <p:spPr>
          <a:xfrm>
            <a:off x="2504364" y="1194864"/>
            <a:ext cx="4135271" cy="12419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8 digits</a:t>
            </a:r>
            <a:endParaRPr lang="en-US" sz="3600" dirty="0">
              <a:ln w="0"/>
              <a:solidFill>
                <a:schemeClr val="bg1"/>
              </a:solidFill>
              <a:effectLst>
                <a:outerShdw blurRad="38100" dist="19050" dir="2700000" algn="tl" rotWithShape="0">
                  <a:schemeClr val="dk1">
                    <a:alpha val="40000"/>
                  </a:schemeClr>
                </a:outerShdw>
              </a:effectLst>
            </a:endParaRPr>
          </a:p>
        </p:txBody>
      </p:sp>
      <p:sp>
        <p:nvSpPr>
          <p:cNvPr id="6" name="Oval 5"/>
          <p:cNvSpPr/>
          <p:nvPr/>
        </p:nvSpPr>
        <p:spPr>
          <a:xfrm>
            <a:off x="374070" y="325570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endParaRPr lang="en-US" sz="2400" dirty="0">
              <a:ln w="0"/>
              <a:solidFill>
                <a:schemeClr val="bg1"/>
              </a:solidFill>
              <a:effectLst>
                <a:outerShdw blurRad="38100" dist="19050" dir="2700000" algn="tl" rotWithShape="0">
                  <a:schemeClr val="dk1">
                    <a:alpha val="40000"/>
                  </a:schemeClr>
                </a:outerShdw>
              </a:effectLst>
            </a:endParaRPr>
          </a:p>
        </p:txBody>
      </p:sp>
      <p:sp>
        <p:nvSpPr>
          <p:cNvPr id="11" name="Oval 10"/>
          <p:cNvSpPr/>
          <p:nvPr/>
        </p:nvSpPr>
        <p:spPr>
          <a:xfrm>
            <a:off x="8334605" y="449351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16" name="Straight Connector 15"/>
          <p:cNvCxnSpPr>
            <a:endCxn id="6" idx="0"/>
          </p:cNvCxnSpPr>
          <p:nvPr/>
        </p:nvCxnSpPr>
        <p:spPr>
          <a:xfrm flipH="1">
            <a:off x="1140624" y="2400000"/>
            <a:ext cx="2495912" cy="8557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1" idx="0"/>
          </p:cNvCxnSpPr>
          <p:nvPr/>
        </p:nvCxnSpPr>
        <p:spPr>
          <a:xfrm>
            <a:off x="8334605" y="4034954"/>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707967" y="3270723"/>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endParaRPr lang="en-US" sz="2400" dirty="0">
              <a:ln w="0"/>
              <a:solidFill>
                <a:schemeClr val="bg1"/>
              </a:solidFill>
              <a:effectLst>
                <a:outerShdw blurRad="38100" dist="19050" dir="2700000" algn="tl" rotWithShape="0">
                  <a:schemeClr val="dk1">
                    <a:alpha val="40000"/>
                  </a:schemeClr>
                </a:outerShdw>
              </a:effectLst>
            </a:endParaRPr>
          </a:p>
        </p:txBody>
      </p:sp>
      <p:sp>
        <p:nvSpPr>
          <p:cNvPr id="26" name="Oval 25"/>
          <p:cNvSpPr/>
          <p:nvPr/>
        </p:nvSpPr>
        <p:spPr>
          <a:xfrm>
            <a:off x="4849089" y="3225555"/>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endParaRPr lang="en-US" sz="2400" dirty="0">
              <a:ln w="0"/>
              <a:solidFill>
                <a:schemeClr val="bg1"/>
              </a:solidFill>
              <a:effectLst>
                <a:outerShdw blurRad="38100" dist="19050" dir="2700000" algn="tl" rotWithShape="0">
                  <a:schemeClr val="dk1">
                    <a:alpha val="40000"/>
                  </a:schemeClr>
                </a:outerShdw>
              </a:effectLst>
            </a:endParaRPr>
          </a:p>
        </p:txBody>
      </p:sp>
      <p:sp>
        <p:nvSpPr>
          <p:cNvPr id="27" name="Oval 26"/>
          <p:cNvSpPr/>
          <p:nvPr/>
        </p:nvSpPr>
        <p:spPr>
          <a:xfrm>
            <a:off x="7233202" y="3156160"/>
            <a:ext cx="1533107"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4 digits</a:t>
            </a:r>
            <a:endParaRPr lang="en-US" sz="2400" dirty="0">
              <a:ln w="0"/>
              <a:solidFill>
                <a:schemeClr val="bg1"/>
              </a:solidFill>
              <a:effectLst>
                <a:outerShdw blurRad="38100" dist="19050" dir="2700000" algn="tl" rotWithShape="0">
                  <a:schemeClr val="dk1">
                    <a:alpha val="40000"/>
                  </a:schemeClr>
                </a:outerShdw>
              </a:effectLst>
            </a:endParaRPr>
          </a:p>
        </p:txBody>
      </p:sp>
      <p:cxnSp>
        <p:nvCxnSpPr>
          <p:cNvPr id="28" name="Straight Connector 27"/>
          <p:cNvCxnSpPr>
            <a:endCxn id="24" idx="0"/>
          </p:cNvCxnSpPr>
          <p:nvPr/>
        </p:nvCxnSpPr>
        <p:spPr>
          <a:xfrm flipH="1">
            <a:off x="3474521" y="2418405"/>
            <a:ext cx="523564" cy="8523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6" idx="0"/>
          </p:cNvCxnSpPr>
          <p:nvPr/>
        </p:nvCxnSpPr>
        <p:spPr>
          <a:xfrm>
            <a:off x="5211231" y="2436810"/>
            <a:ext cx="404412" cy="7887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27" idx="0"/>
          </p:cNvCxnSpPr>
          <p:nvPr/>
        </p:nvCxnSpPr>
        <p:spPr>
          <a:xfrm>
            <a:off x="5858633" y="2341580"/>
            <a:ext cx="2141123" cy="8145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079592" y="524335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9" name="Straight Connector 38"/>
          <p:cNvCxnSpPr>
            <a:endCxn id="38" idx="0"/>
          </p:cNvCxnSpPr>
          <p:nvPr/>
        </p:nvCxnSpPr>
        <p:spPr>
          <a:xfrm>
            <a:off x="8135844" y="4065391"/>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321360" y="529770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41" name="Straight Connector 40"/>
          <p:cNvCxnSpPr>
            <a:stCxn id="27" idx="4"/>
            <a:endCxn id="40" idx="0"/>
          </p:cNvCxnSpPr>
          <p:nvPr/>
        </p:nvCxnSpPr>
        <p:spPr>
          <a:xfrm flipH="1">
            <a:off x="7687450" y="4065391"/>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047849" y="451690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43" name="Straight Connector 42"/>
          <p:cNvCxnSpPr/>
          <p:nvPr/>
        </p:nvCxnSpPr>
        <p:spPr>
          <a:xfrm flipH="1">
            <a:off x="7413939" y="4034954"/>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5944146" y="456880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79" name="Straight Connector 78"/>
          <p:cNvCxnSpPr/>
          <p:nvPr/>
        </p:nvCxnSpPr>
        <p:spPr>
          <a:xfrm>
            <a:off x="5944146" y="411024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5689133" y="53186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1" name="Straight Connector 80"/>
          <p:cNvCxnSpPr/>
          <p:nvPr/>
        </p:nvCxnSpPr>
        <p:spPr>
          <a:xfrm>
            <a:off x="5745385" y="414067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930901"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3" name="Straight Connector 82"/>
          <p:cNvCxnSpPr/>
          <p:nvPr/>
        </p:nvCxnSpPr>
        <p:spPr>
          <a:xfrm flipH="1">
            <a:off x="5296991" y="414067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465739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5" name="Straight Connector 84"/>
          <p:cNvCxnSpPr/>
          <p:nvPr/>
        </p:nvCxnSpPr>
        <p:spPr>
          <a:xfrm flipH="1">
            <a:off x="5023480" y="411024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3717088" y="4623151"/>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7" name="Straight Connector 86"/>
          <p:cNvCxnSpPr/>
          <p:nvPr/>
        </p:nvCxnSpPr>
        <p:spPr>
          <a:xfrm>
            <a:off x="3717088" y="4164592"/>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3462075" y="537299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89" name="Straight Connector 88"/>
          <p:cNvCxnSpPr/>
          <p:nvPr/>
        </p:nvCxnSpPr>
        <p:spPr>
          <a:xfrm>
            <a:off x="3518327" y="4195029"/>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2703843" y="5427343"/>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1" name="Straight Connector 90"/>
          <p:cNvCxnSpPr/>
          <p:nvPr/>
        </p:nvCxnSpPr>
        <p:spPr>
          <a:xfrm flipH="1">
            <a:off x="3069933" y="4195029"/>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2430332" y="464653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3" name="Straight Connector 92"/>
          <p:cNvCxnSpPr/>
          <p:nvPr/>
        </p:nvCxnSpPr>
        <p:spPr>
          <a:xfrm flipH="1">
            <a:off x="2796422" y="4164592"/>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407270" y="4592188"/>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5" name="Straight Connector 94"/>
          <p:cNvCxnSpPr/>
          <p:nvPr/>
        </p:nvCxnSpPr>
        <p:spPr>
          <a:xfrm>
            <a:off x="1407270" y="4133629"/>
            <a:ext cx="366090"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1152257" y="534203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7" name="Straight Connector 96"/>
          <p:cNvCxnSpPr/>
          <p:nvPr/>
        </p:nvCxnSpPr>
        <p:spPr>
          <a:xfrm>
            <a:off x="1208509" y="4164066"/>
            <a:ext cx="309838" cy="11779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394025" y="5396380"/>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99" name="Straight Connector 98"/>
          <p:cNvCxnSpPr/>
          <p:nvPr/>
        </p:nvCxnSpPr>
        <p:spPr>
          <a:xfrm flipH="1">
            <a:off x="760115" y="4164066"/>
            <a:ext cx="312306" cy="12323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120514" y="4615575"/>
            <a:ext cx="732179"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2 digit</a:t>
            </a: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101" name="Straight Connector 100"/>
          <p:cNvCxnSpPr/>
          <p:nvPr/>
        </p:nvCxnSpPr>
        <p:spPr>
          <a:xfrm flipH="1">
            <a:off x="486604" y="4133629"/>
            <a:ext cx="366089" cy="4585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174857" y="191631"/>
            <a:ext cx="2279383" cy="830997"/>
          </a:xfrm>
          <a:prstGeom prst="rect">
            <a:avLst/>
          </a:prstGeom>
          <a:noFill/>
        </p:spPr>
        <p:txBody>
          <a:bodyPr wrap="square" rtlCol="0">
            <a:spAutoFit/>
          </a:bodyPr>
          <a:lstStyle/>
          <a:p>
            <a:r>
              <a:rPr lang="en-US" sz="2400" dirty="0">
                <a:solidFill>
                  <a:srgbClr val="FF0000"/>
                </a:solidFill>
              </a:rPr>
              <a:t>64 one-digit multiplies!</a:t>
            </a:r>
            <a:endParaRPr lang="en-US" sz="2400" dirty="0">
              <a:solidFill>
                <a:srgbClr val="FF0000"/>
              </a:solidFill>
            </a:endParaRPr>
          </a:p>
        </p:txBody>
      </p:sp>
      <p:grpSp>
        <p:nvGrpSpPr>
          <p:cNvPr id="5" name="Group 4"/>
          <p:cNvGrpSpPr/>
          <p:nvPr/>
        </p:nvGrpSpPr>
        <p:grpSpPr>
          <a:xfrm>
            <a:off x="4635982" y="6090380"/>
            <a:ext cx="2194560" cy="502218"/>
            <a:chOff x="5664168" y="6014705"/>
            <a:chExt cx="3479832" cy="799488"/>
          </a:xfrm>
        </p:grpSpPr>
        <p:sp>
          <p:nvSpPr>
            <p:cNvPr id="46" name="Oval 45"/>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47" name="Oval 46"/>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48" name="Oval 47"/>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49" name="Oval 48"/>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0" name="Oval 49"/>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1" name="Oval 50"/>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2" name="Oval 51"/>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3" name="Oval 52"/>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4" name="Oval 53"/>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5" name="Oval 54"/>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6" name="Oval 55"/>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7" name="Oval 56"/>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8" name="Oval 57"/>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59" name="Oval 58"/>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60" name="Oval 59"/>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Oval 60"/>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grpSp>
      <p:grpSp>
        <p:nvGrpSpPr>
          <p:cNvPr id="63" name="Group 62"/>
          <p:cNvGrpSpPr/>
          <p:nvPr/>
        </p:nvGrpSpPr>
        <p:grpSpPr>
          <a:xfrm>
            <a:off x="6949440" y="6177162"/>
            <a:ext cx="2194560" cy="502218"/>
            <a:chOff x="5664168" y="6014705"/>
            <a:chExt cx="3479832" cy="799488"/>
          </a:xfrm>
        </p:grpSpPr>
        <p:sp>
          <p:nvSpPr>
            <p:cNvPr id="64" name="Oval 63"/>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Oval 64"/>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Oval 65"/>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Oval 66"/>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Oval 67"/>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69" name="Oval 68"/>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70" name="Oval 69"/>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71" name="Oval 70"/>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72" name="Oval 71"/>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73" name="Oval 72"/>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74" name="Oval 73"/>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Oval 74"/>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76" name="Oval 75"/>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Oval 76"/>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03" name="Oval 102"/>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04" name="Oval 103"/>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grpSp>
      <p:grpSp>
        <p:nvGrpSpPr>
          <p:cNvPr id="105" name="Group 104"/>
          <p:cNvGrpSpPr/>
          <p:nvPr/>
        </p:nvGrpSpPr>
        <p:grpSpPr>
          <a:xfrm>
            <a:off x="2333476" y="6255523"/>
            <a:ext cx="2194560" cy="502218"/>
            <a:chOff x="5664168" y="6014705"/>
            <a:chExt cx="3479832" cy="799488"/>
          </a:xfrm>
        </p:grpSpPr>
        <p:sp>
          <p:nvSpPr>
            <p:cNvPr id="106" name="Oval 105"/>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07" name="Oval 106"/>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08" name="Oval 107"/>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09" name="Oval 108"/>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0" name="Oval 109"/>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1" name="Oval 110"/>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2" name="Oval 111"/>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3" name="Oval 112"/>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4" name="Oval 113"/>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5" name="Oval 114"/>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6" name="Oval 115"/>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7" name="Oval 116"/>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8" name="Oval 117"/>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19" name="Oval 118"/>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20" name="Oval 119"/>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21" name="Oval 120"/>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grpSp>
      <p:grpSp>
        <p:nvGrpSpPr>
          <p:cNvPr id="122" name="Group 121"/>
          <p:cNvGrpSpPr/>
          <p:nvPr/>
        </p:nvGrpSpPr>
        <p:grpSpPr>
          <a:xfrm>
            <a:off x="-3499" y="6134709"/>
            <a:ext cx="2194560" cy="502218"/>
            <a:chOff x="5664168" y="6014705"/>
            <a:chExt cx="3479832" cy="799488"/>
          </a:xfrm>
        </p:grpSpPr>
        <p:sp>
          <p:nvSpPr>
            <p:cNvPr id="123" name="Oval 122"/>
            <p:cNvSpPr/>
            <p:nvPr/>
          </p:nvSpPr>
          <p:spPr>
            <a:xfrm>
              <a:off x="8766309" y="6439989"/>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24" name="Oval 123"/>
            <p:cNvSpPr/>
            <p:nvPr/>
          </p:nvSpPr>
          <p:spPr>
            <a:xfrm>
              <a:off x="8777911" y="602488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25" name="Oval 124"/>
            <p:cNvSpPr/>
            <p:nvPr/>
          </p:nvSpPr>
          <p:spPr>
            <a:xfrm>
              <a:off x="8334605" y="6014705"/>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26" name="Oval 125"/>
            <p:cNvSpPr/>
            <p:nvPr/>
          </p:nvSpPr>
          <p:spPr>
            <a:xfrm>
              <a:off x="8332305" y="643998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27" name="Oval 126"/>
            <p:cNvSpPr/>
            <p:nvPr/>
          </p:nvSpPr>
          <p:spPr>
            <a:xfrm>
              <a:off x="7851271" y="646611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28" name="Oval 127"/>
            <p:cNvSpPr/>
            <p:nvPr/>
          </p:nvSpPr>
          <p:spPr>
            <a:xfrm>
              <a:off x="7862873" y="605100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29" name="Oval 128"/>
            <p:cNvSpPr/>
            <p:nvPr/>
          </p:nvSpPr>
          <p:spPr>
            <a:xfrm>
              <a:off x="7419567" y="604083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30" name="Oval 129"/>
            <p:cNvSpPr/>
            <p:nvPr/>
          </p:nvSpPr>
          <p:spPr>
            <a:xfrm>
              <a:off x="7417267" y="646611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31" name="Oval 130"/>
            <p:cNvSpPr/>
            <p:nvPr/>
          </p:nvSpPr>
          <p:spPr>
            <a:xfrm>
              <a:off x="6972811" y="645976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32" name="Oval 131"/>
            <p:cNvSpPr/>
            <p:nvPr/>
          </p:nvSpPr>
          <p:spPr>
            <a:xfrm>
              <a:off x="6984413" y="6044662"/>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33" name="Oval 132"/>
            <p:cNvSpPr/>
            <p:nvPr/>
          </p:nvSpPr>
          <p:spPr>
            <a:xfrm>
              <a:off x="6541107" y="603448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34" name="Oval 133"/>
            <p:cNvSpPr/>
            <p:nvPr/>
          </p:nvSpPr>
          <p:spPr>
            <a:xfrm>
              <a:off x="6538807" y="6459767"/>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35" name="Oval 134"/>
            <p:cNvSpPr/>
            <p:nvPr/>
          </p:nvSpPr>
          <p:spPr>
            <a:xfrm>
              <a:off x="6098172" y="6449444"/>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36" name="Oval 135"/>
            <p:cNvSpPr/>
            <p:nvPr/>
          </p:nvSpPr>
          <p:spPr>
            <a:xfrm>
              <a:off x="6109774" y="6034338"/>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37" name="Oval 136"/>
            <p:cNvSpPr/>
            <p:nvPr/>
          </p:nvSpPr>
          <p:spPr>
            <a:xfrm>
              <a:off x="5666468" y="6024160"/>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138" name="Oval 137"/>
            <p:cNvSpPr/>
            <p:nvPr/>
          </p:nvSpPr>
          <p:spPr>
            <a:xfrm>
              <a:off x="5664168" y="6449443"/>
              <a:ext cx="366089" cy="34807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1</a:t>
              </a:r>
              <a:endParaRPr lang="en-US" sz="1200" dirty="0">
                <a:ln w="0"/>
                <a:solidFill>
                  <a:schemeClr val="bg1"/>
                </a:solidFill>
                <a:effectLst>
                  <a:outerShdw blurRad="38100" dist="19050" dir="2700000" algn="tl" rotWithShape="0">
                    <a:schemeClr val="dk1">
                      <a:alpha val="40000"/>
                    </a:scheme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2. Try to understand the running time analytically </a:t>
            </a:r>
            <a:endParaRPr lang="en-US" sz="2800" dirty="0"/>
          </a:p>
        </p:txBody>
      </p:sp>
      <p:sp>
        <p:nvSpPr>
          <p:cNvPr id="3" name="Content Placeholder 2"/>
          <p:cNvSpPr>
            <a:spLocks noGrp="1"/>
          </p:cNvSpPr>
          <p:nvPr>
            <p:ph idx="1"/>
          </p:nvPr>
        </p:nvSpPr>
        <p:spPr>
          <a:xfrm>
            <a:off x="628650" y="2320300"/>
            <a:ext cx="7886700" cy="4351338"/>
          </a:xfrm>
        </p:spPr>
        <p:txBody>
          <a:bodyPr/>
          <a:lstStyle/>
          <a:p>
            <a:pPr marL="0" indent="0">
              <a:buNone/>
            </a:pPr>
            <a:r>
              <a:rPr lang="en-US" sz="2400" dirty="0"/>
              <a:t>Claim: </a:t>
            </a:r>
            <a:endParaRPr lang="en-US" sz="2400" dirty="0"/>
          </a:p>
          <a:p>
            <a:pPr marL="0" indent="0" algn="ctr">
              <a:buNone/>
            </a:pPr>
            <a:r>
              <a:rPr lang="en-US" sz="3600" dirty="0">
                <a:solidFill>
                  <a:schemeClr val="accent4"/>
                </a:solidFill>
              </a:rPr>
              <a:t>The running time of this algorithm is </a:t>
            </a:r>
            <a:endParaRPr lang="en-US" sz="3600" dirty="0">
              <a:solidFill>
                <a:schemeClr val="accent4"/>
              </a:solidFill>
            </a:endParaRPr>
          </a:p>
          <a:p>
            <a:pPr marL="0" indent="0" algn="ctr">
              <a:buNone/>
            </a:pPr>
            <a:r>
              <a:rPr lang="en-US" sz="3600" dirty="0">
                <a:solidFill>
                  <a:schemeClr val="accent4"/>
                </a:solidFill>
              </a:rPr>
              <a:t>AT LEAST n</a:t>
            </a:r>
            <a:r>
              <a:rPr lang="en-US" sz="3600" baseline="30000" dirty="0">
                <a:solidFill>
                  <a:schemeClr val="accent4"/>
                </a:solidFill>
              </a:rPr>
              <a:t>2 </a:t>
            </a:r>
            <a:r>
              <a:rPr lang="en-US" sz="3600" dirty="0">
                <a:solidFill>
                  <a:schemeClr val="accent4"/>
                </a:solidFill>
              </a:rPr>
              <a:t>operations.</a:t>
            </a:r>
            <a:endParaRPr lang="en-US" sz="3600" dirty="0">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240724" y="146419"/>
            <a:ext cx="8229240" cy="761760"/>
          </a:xfrm>
          <a:prstGeom prst="rect">
            <a:avLst/>
          </a:prstGeom>
          <a:noFill/>
          <a:ln>
            <a:noFill/>
          </a:ln>
        </p:spPr>
        <p:txBody>
          <a:bodyPr>
            <a:normAutofit/>
          </a:bodyPr>
          <a:lstStyle/>
          <a:p>
            <a:pPr algn="just">
              <a:lnSpc>
                <a:spcPct val="100000"/>
              </a:lnSpc>
            </a:pPr>
            <a:r>
              <a:rPr lang="zh-CN" altLang="en-US" sz="4000" b="0" strike="noStrike" spc="-1" dirty="0">
                <a:solidFill>
                  <a:srgbClr val="000000"/>
                </a:solidFill>
                <a:latin typeface="Arial" panose="020B0604020202090204"/>
                <a:ea typeface="黑体"/>
              </a:rPr>
              <a:t>课程介绍</a:t>
            </a:r>
            <a:endParaRPr lang="zh-CN" sz="4000" b="0" strike="noStrike" spc="-1" dirty="0">
              <a:solidFill>
                <a:srgbClr val="000000"/>
              </a:solidFill>
              <a:latin typeface="Arial" panose="020B0604020202090204"/>
            </a:endParaRPr>
          </a:p>
        </p:txBody>
      </p:sp>
      <p:sp>
        <p:nvSpPr>
          <p:cNvPr id="2" name="文本框 1"/>
          <p:cNvSpPr txBox="1"/>
          <p:nvPr/>
        </p:nvSpPr>
        <p:spPr>
          <a:xfrm>
            <a:off x="1198179" y="2039007"/>
            <a:ext cx="5891356" cy="461665"/>
          </a:xfrm>
          <a:prstGeom prst="rect">
            <a:avLst/>
          </a:prstGeom>
          <a:noFill/>
        </p:spPr>
        <p:txBody>
          <a:bodyPr wrap="none" rtlCol="0">
            <a:spAutoFit/>
          </a:bodyPr>
          <a:lstStyle/>
          <a:p>
            <a:r>
              <a:rPr kumimoji="1" lang="zh-CN" altLang="en-US" sz="2400" dirty="0"/>
              <a:t>王永才：</a:t>
            </a:r>
            <a:r>
              <a:rPr kumimoji="1" lang="en-US" altLang="zh-CN" sz="2400" dirty="0"/>
              <a:t>18910215881</a:t>
            </a:r>
            <a:r>
              <a:rPr kumimoji="1" lang="zh-CN" altLang="en-US" sz="2400" dirty="0"/>
              <a:t>，</a:t>
            </a:r>
            <a:r>
              <a:rPr kumimoji="1" lang="en-US" altLang="zh-CN" sz="2400" dirty="0" err="1"/>
              <a:t>ycw@ruc.edu.cn</a:t>
            </a:r>
            <a:endParaRPr kumimoji="1" lang="zh-CN" altLang="en-US" sz="2400" dirty="0"/>
          </a:p>
        </p:txBody>
      </p:sp>
      <p:sp>
        <p:nvSpPr>
          <p:cNvPr id="3" name="文本框 2"/>
          <p:cNvSpPr txBox="1"/>
          <p:nvPr/>
        </p:nvSpPr>
        <p:spPr>
          <a:xfrm>
            <a:off x="882869" y="1334814"/>
            <a:ext cx="1107996" cy="461665"/>
          </a:xfrm>
          <a:prstGeom prst="rect">
            <a:avLst/>
          </a:prstGeom>
          <a:noFill/>
        </p:spPr>
        <p:txBody>
          <a:bodyPr wrap="none" rtlCol="0">
            <a:spAutoFit/>
          </a:bodyPr>
          <a:lstStyle/>
          <a:p>
            <a:r>
              <a:rPr kumimoji="1" lang="zh-CN" altLang="en-US" sz="2400" dirty="0"/>
              <a:t>教师：</a:t>
            </a:r>
            <a:endParaRPr kumimoji="1" lang="zh-CN" altLang="en-US" sz="2400" dirty="0"/>
          </a:p>
        </p:txBody>
      </p:sp>
      <p:sp>
        <p:nvSpPr>
          <p:cNvPr id="7" name="文本框 6"/>
          <p:cNvSpPr txBox="1"/>
          <p:nvPr/>
        </p:nvSpPr>
        <p:spPr>
          <a:xfrm>
            <a:off x="877163" y="2643351"/>
            <a:ext cx="1107996" cy="461665"/>
          </a:xfrm>
          <a:prstGeom prst="rect">
            <a:avLst/>
          </a:prstGeom>
          <a:noFill/>
        </p:spPr>
        <p:txBody>
          <a:bodyPr wrap="none" rtlCol="0">
            <a:spAutoFit/>
          </a:bodyPr>
          <a:lstStyle/>
          <a:p>
            <a:r>
              <a:rPr kumimoji="1" lang="zh-CN" altLang="en-US" sz="2400" dirty="0"/>
              <a:t>助教：</a:t>
            </a:r>
            <a:endParaRPr kumimoji="1" lang="zh-CN" altLang="en-US" sz="2400" dirty="0"/>
          </a:p>
        </p:txBody>
      </p:sp>
      <p:sp>
        <p:nvSpPr>
          <p:cNvPr id="10" name="文本框 9"/>
          <p:cNvSpPr txBox="1"/>
          <p:nvPr/>
        </p:nvSpPr>
        <p:spPr>
          <a:xfrm>
            <a:off x="1198179" y="3517657"/>
            <a:ext cx="1107996" cy="461665"/>
          </a:xfrm>
          <a:prstGeom prst="rect">
            <a:avLst/>
          </a:prstGeom>
          <a:noFill/>
        </p:spPr>
        <p:txBody>
          <a:bodyPr wrap="none" rtlCol="0">
            <a:spAutoFit/>
          </a:bodyPr>
          <a:lstStyle/>
          <a:p>
            <a:r>
              <a:rPr kumimoji="1" lang="zh-CN" altLang="en-US" sz="2400" dirty="0"/>
              <a:t>吕筱玮</a:t>
            </a:r>
            <a:endParaRPr kumimoji="1" lang="zh-CN" altLang="en-US" sz="2400" dirty="0"/>
          </a:p>
        </p:txBody>
      </p:sp>
      <p:sp>
        <p:nvSpPr>
          <p:cNvPr id="12" name="文本框 11"/>
          <p:cNvSpPr txBox="1"/>
          <p:nvPr/>
        </p:nvSpPr>
        <p:spPr>
          <a:xfrm>
            <a:off x="2517535" y="3543773"/>
            <a:ext cx="4572000" cy="400110"/>
          </a:xfrm>
          <a:prstGeom prst="rect">
            <a:avLst/>
          </a:prstGeom>
          <a:noFill/>
        </p:spPr>
        <p:txBody>
          <a:bodyPr wrap="square">
            <a:spAutoFit/>
          </a:bodyPr>
          <a:lstStyle/>
          <a:p>
            <a:r>
              <a:rPr lang="en-US" altLang="zh-CN" sz="2000" dirty="0" err="1"/>
              <a:t>lvxiaowei@ruc.edu.cn</a:t>
            </a:r>
            <a:endParaRPr lang="en-US" sz="2000" dirty="0"/>
          </a:p>
        </p:txBody>
      </p:sp>
      <p:sp>
        <p:nvSpPr>
          <p:cNvPr id="6" name="文本框 5"/>
          <p:cNvSpPr txBox="1"/>
          <p:nvPr/>
        </p:nvSpPr>
        <p:spPr>
          <a:xfrm>
            <a:off x="2517775" y="4075430"/>
            <a:ext cx="4572000" cy="368300"/>
          </a:xfrm>
          <a:prstGeom prst="rect">
            <a:avLst/>
          </a:prstGeom>
          <a:noFill/>
        </p:spPr>
        <p:txBody>
          <a:bodyPr wrap="square" rtlCol="0" anchor="t">
            <a:spAutoFit/>
          </a:bodyPr>
          <a:p>
            <a:r>
              <a:rPr lang="en-US" altLang="zh-CN"/>
              <a:t>rucliushuai@ruc.edu.cn</a:t>
            </a:r>
            <a:endParaRPr lang="zh-CN" altLang="en-US"/>
          </a:p>
        </p:txBody>
      </p:sp>
      <p:sp>
        <p:nvSpPr>
          <p:cNvPr id="8" name="文本框 7"/>
          <p:cNvSpPr txBox="1"/>
          <p:nvPr/>
        </p:nvSpPr>
        <p:spPr>
          <a:xfrm>
            <a:off x="1199449" y="4013592"/>
            <a:ext cx="1130300" cy="460375"/>
          </a:xfrm>
          <a:prstGeom prst="rect">
            <a:avLst/>
          </a:prstGeom>
          <a:noFill/>
        </p:spPr>
        <p:txBody>
          <a:bodyPr wrap="none" rtlCol="0">
            <a:spAutoFit/>
          </a:bodyPr>
          <a:p>
            <a:r>
              <a:rPr kumimoji="1" lang="zh-CN" altLang="en-US" sz="2400" dirty="0"/>
              <a:t>刘</a:t>
            </a:r>
            <a:r>
              <a:rPr kumimoji="1" lang="en-US" altLang="zh-CN" sz="2400" dirty="0"/>
              <a:t>    </a:t>
            </a:r>
            <a:r>
              <a:rPr kumimoji="1" lang="zh-CN" altLang="en-US" sz="2400" dirty="0"/>
              <a:t>帅</a:t>
            </a:r>
            <a:endParaRPr kumimoji="1" lang="zh-CN"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67" y="203301"/>
            <a:ext cx="7886700" cy="830472"/>
          </a:xfrm>
        </p:spPr>
        <p:txBody>
          <a:bodyPr/>
          <a:lstStyle/>
          <a:p>
            <a:r>
              <a:rPr lang="en-US" altLang="zh-CN" sz="2800" dirty="0"/>
              <a:t>Proof</a:t>
            </a:r>
            <a:r>
              <a:rPr lang="zh-CN" altLang="en-US" sz="2800" dirty="0"/>
              <a:t>：</a:t>
            </a:r>
            <a:r>
              <a:rPr lang="en-US" sz="2800" dirty="0"/>
              <a:t>There are n</a:t>
            </a:r>
            <a:r>
              <a:rPr lang="en-US" sz="2800" baseline="30000" dirty="0"/>
              <a:t>2 </a:t>
            </a:r>
            <a:r>
              <a:rPr lang="en-US" sz="2800" dirty="0"/>
              <a:t>1-digit problems</a:t>
            </a:r>
            <a:endParaRPr lang="en-US" sz="2800" dirty="0"/>
          </a:p>
        </p:txBody>
      </p:sp>
      <p:sp>
        <p:nvSpPr>
          <p:cNvPr id="4" name="Oval 3"/>
          <p:cNvSpPr/>
          <p:nvPr/>
        </p:nvSpPr>
        <p:spPr>
          <a:xfrm>
            <a:off x="1551264" y="1164216"/>
            <a:ext cx="1054243"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Oval 4"/>
          <p:cNvSpPr/>
          <p:nvPr/>
        </p:nvSpPr>
        <p:spPr>
          <a:xfrm>
            <a:off x="2896454" y="2203308"/>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Oval 6"/>
          <p:cNvSpPr/>
          <p:nvPr/>
        </p:nvSpPr>
        <p:spPr>
          <a:xfrm>
            <a:off x="2161517"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Oval 7"/>
          <p:cNvSpPr/>
          <p:nvPr/>
        </p:nvSpPr>
        <p:spPr>
          <a:xfrm>
            <a:off x="1440754"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719991" y="2199270"/>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3713869"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3152763"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2605507"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2078385"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1551264" y="3921271"/>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1014075" y="373445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59894" y="396283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3938575"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529870"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141935"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7" name="Oval 26"/>
          <p:cNvSpPr/>
          <p:nvPr/>
        </p:nvSpPr>
        <p:spPr>
          <a:xfrm>
            <a:off x="4316125"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TextBox 28"/>
          <p:cNvSpPr txBox="1"/>
          <p:nvPr/>
        </p:nvSpPr>
        <p:spPr>
          <a:xfrm>
            <a:off x="2896015" y="1123170"/>
            <a:ext cx="1535870" cy="830997"/>
          </a:xfrm>
          <a:prstGeom prst="rect">
            <a:avLst/>
          </a:prstGeom>
          <a:noFill/>
        </p:spPr>
        <p:txBody>
          <a:bodyPr wrap="none" rtlCol="0">
            <a:spAutoFit/>
          </a:bodyPr>
          <a:lstStyle/>
          <a:p>
            <a:r>
              <a:rPr lang="en-US" sz="2400" dirty="0"/>
              <a:t>1 problem </a:t>
            </a:r>
            <a:endParaRPr lang="en-US" sz="2400" dirty="0"/>
          </a:p>
          <a:p>
            <a:r>
              <a:rPr lang="en-US" sz="2400" dirty="0"/>
              <a:t>of size n</a:t>
            </a:r>
            <a:endParaRPr lang="en-US" sz="2400" dirty="0"/>
          </a:p>
        </p:txBody>
      </p:sp>
      <p:sp>
        <p:nvSpPr>
          <p:cNvPr id="30" name="TextBox 29"/>
          <p:cNvSpPr txBox="1"/>
          <p:nvPr/>
        </p:nvSpPr>
        <p:spPr>
          <a:xfrm>
            <a:off x="3627631" y="2050800"/>
            <a:ext cx="1656094" cy="830997"/>
          </a:xfrm>
          <a:prstGeom prst="rect">
            <a:avLst/>
          </a:prstGeom>
          <a:noFill/>
        </p:spPr>
        <p:txBody>
          <a:bodyPr wrap="none" rtlCol="0">
            <a:spAutoFit/>
          </a:bodyPr>
          <a:lstStyle/>
          <a:p>
            <a:r>
              <a:rPr lang="en-US" sz="2400" dirty="0"/>
              <a:t>4 problems </a:t>
            </a:r>
            <a:endParaRPr lang="en-US" sz="2400" dirty="0"/>
          </a:p>
          <a:p>
            <a:r>
              <a:rPr lang="en-US" sz="2400" dirty="0"/>
              <a:t>of size n/2</a:t>
            </a:r>
            <a:endParaRPr lang="en-US" sz="2400" dirty="0"/>
          </a:p>
        </p:txBody>
      </p:sp>
      <p:sp>
        <p:nvSpPr>
          <p:cNvPr id="31" name="TextBox 30"/>
          <p:cNvSpPr txBox="1"/>
          <p:nvPr/>
        </p:nvSpPr>
        <p:spPr>
          <a:xfrm>
            <a:off x="4276794" y="3665050"/>
            <a:ext cx="1725024" cy="830997"/>
          </a:xfrm>
          <a:prstGeom prst="rect">
            <a:avLst/>
          </a:prstGeom>
          <a:noFill/>
        </p:spPr>
        <p:txBody>
          <a:bodyPr wrap="none" rtlCol="0">
            <a:spAutoFit/>
          </a:bodyPr>
          <a:lstStyle/>
          <a:p>
            <a:r>
              <a:rPr lang="en-US" sz="2400" dirty="0"/>
              <a:t>4</a:t>
            </a:r>
            <a:r>
              <a:rPr lang="en-US" sz="2400" baseline="30000" dirty="0"/>
              <a:t>t</a:t>
            </a:r>
            <a:r>
              <a:rPr lang="en-US" sz="2400" dirty="0"/>
              <a:t> problems </a:t>
            </a:r>
            <a:endParaRPr lang="en-US" sz="2400" dirty="0"/>
          </a:p>
          <a:p>
            <a:r>
              <a:rPr lang="en-US" sz="2400" dirty="0"/>
              <a:t>of size n/2</a:t>
            </a:r>
            <a:r>
              <a:rPr lang="en-US" sz="2400" baseline="30000" dirty="0"/>
              <a:t>t</a:t>
            </a:r>
            <a:endParaRPr lang="en-US" sz="2400" dirty="0"/>
          </a:p>
        </p:txBody>
      </p:sp>
      <p:sp>
        <p:nvSpPr>
          <p:cNvPr id="33" name="TextBox 32"/>
          <p:cNvSpPr txBox="1"/>
          <p:nvPr/>
        </p:nvSpPr>
        <p:spPr>
          <a:xfrm>
            <a:off x="4830556" y="5666662"/>
            <a:ext cx="2116157" cy="830997"/>
          </a:xfrm>
          <a:prstGeom prst="rect">
            <a:avLst/>
          </a:prstGeom>
          <a:noFill/>
        </p:spPr>
        <p:txBody>
          <a:bodyPr wrap="none" rtlCol="0">
            <a:spAutoFit/>
          </a:bodyPr>
          <a:lstStyle/>
          <a:p>
            <a:r>
              <a:rPr lang="en-US" sz="2400" dirty="0"/>
              <a:t>____ problems </a:t>
            </a:r>
            <a:endParaRPr lang="en-US" sz="2400" dirty="0"/>
          </a:p>
          <a:p>
            <a:r>
              <a:rPr lang="en-US" sz="2400" dirty="0"/>
              <a:t>of size 1</a:t>
            </a:r>
            <a:endParaRPr lang="en-US" sz="2400" dirty="0"/>
          </a:p>
        </p:txBody>
      </p:sp>
      <p:pic>
        <p:nvPicPr>
          <p:cNvPr id="35" name="Picture 34"/>
          <p:cNvPicPr>
            <a:picLocks noChangeAspect="1"/>
          </p:cNvPicPr>
          <p:nvPr/>
        </p:nvPicPr>
        <p:blipFill>
          <a:blip r:embed="rId1"/>
          <a:stretch>
            <a:fillRect/>
          </a:stretch>
        </p:blipFill>
        <p:spPr>
          <a:xfrm>
            <a:off x="5098195" y="5526213"/>
            <a:ext cx="431800" cy="419100"/>
          </a:xfrm>
          <a:prstGeom prst="rect">
            <a:avLst/>
          </a:prstGeom>
        </p:spPr>
      </p:pic>
      <p:sp>
        <p:nvSpPr>
          <p:cNvPr id="36" name="TextBox 35"/>
          <p:cNvSpPr txBox="1"/>
          <p:nvPr/>
        </p:nvSpPr>
        <p:spPr>
          <a:xfrm>
            <a:off x="1817535" y="4681308"/>
            <a:ext cx="517375" cy="707886"/>
          </a:xfrm>
          <a:prstGeom prst="rect">
            <a:avLst/>
          </a:prstGeom>
          <a:noFill/>
        </p:spPr>
        <p:txBody>
          <a:bodyPr wrap="square" rtlCol="0">
            <a:spAutoFit/>
          </a:bodyPr>
          <a:lstStyle/>
          <a:p>
            <a:r>
              <a:rPr lang="en-US" sz="4000" dirty="0"/>
              <a:t>…</a:t>
            </a:r>
            <a:endParaRPr lang="en-US" sz="4000" dirty="0"/>
          </a:p>
        </p:txBody>
      </p:sp>
      <mc:AlternateContent xmlns:mc="http://schemas.openxmlformats.org/markup-compatibility/2006">
        <mc:Choice xmlns:a14="http://schemas.microsoft.com/office/drawing/2010/main" Requires="a14">
          <p:sp>
            <p:nvSpPr>
              <p:cNvPr id="38" name="Rounded Rectangle 37"/>
              <p:cNvSpPr/>
              <p:nvPr/>
            </p:nvSpPr>
            <p:spPr>
              <a:xfrm>
                <a:off x="6183795" y="1304829"/>
                <a:ext cx="2934488" cy="4031312"/>
              </a:xfrm>
              <a:prstGeom prst="roundRect">
                <a:avLst/>
              </a:prstGeom>
              <a:solidFill>
                <a:srgbClr val="FDF6C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90204" pitchFamily="34" charset="0"/>
                  <a:buChar char="•"/>
                </a:pPr>
                <a:r>
                  <a:rPr lang="en-US" sz="2000" dirty="0" err="1">
                    <a:solidFill>
                      <a:schemeClr val="tx1"/>
                    </a:solidFill>
                  </a:rPr>
                  <a:t>将</a:t>
                </a:r>
                <a:r>
                  <a:rPr lang="en-US" sz="2000" dirty="0" err="1">
                    <a:solidFill>
                      <a:schemeClr val="accent4">
                        <a:lumMod val="60000"/>
                        <a:lumOff val="40000"/>
                      </a:schemeClr>
                    </a:solidFill>
                  </a:rPr>
                  <a:t>n</a:t>
                </a:r>
                <a:r>
                  <a:rPr lang="en-US" sz="2000" dirty="0">
                    <a:solidFill>
                      <a:schemeClr val="tx1"/>
                    </a:solidFill>
                  </a:rPr>
                  <a:t> </a:t>
                </a:r>
                <a:r>
                  <a:rPr lang="en-US" sz="2000" dirty="0" err="1">
                    <a:solidFill>
                      <a:schemeClr val="tx1"/>
                    </a:solidFill>
                  </a:rPr>
                  <a:t>切分</a:t>
                </a:r>
                <a:r>
                  <a:rPr lang="en-US" sz="2000" dirty="0">
                    <a:solidFill>
                      <a:schemeClr val="tx1"/>
                    </a:solidFill>
                  </a:rPr>
                  <a:t> </a:t>
                </a:r>
                <a14:m>
                  <m:oMath xmlns:m="http://schemas.openxmlformats.org/officeDocument/2006/math">
                    <m:r>
                      <m:rPr>
                        <m:sty m:val="p"/>
                      </m:rPr>
                      <a:rPr lang="en-US" sz="2000" i="1" dirty="0" smtClean="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r>
                  <a:rPr lang="en-US" sz="2000" dirty="0">
                    <a:solidFill>
                      <a:schemeClr val="tx1"/>
                    </a:solidFill>
                  </a:rPr>
                  <a:t>次,           </a:t>
                </a:r>
                <a:r>
                  <a:rPr lang="en-US" sz="2000" dirty="0" err="1">
                    <a:solidFill>
                      <a:schemeClr val="tx1"/>
                    </a:solidFill>
                  </a:rPr>
                  <a:t>结果为</a:t>
                </a:r>
                <a:r>
                  <a:rPr lang="en-US" sz="2000" dirty="0">
                    <a:solidFill>
                      <a:schemeClr val="tx1"/>
                    </a:solidFill>
                  </a:rPr>
                  <a:t> 1.</a:t>
                </a:r>
                <a:endParaRPr lang="en-US" sz="2000" dirty="0">
                  <a:solidFill>
                    <a:schemeClr val="tx1"/>
                  </a:solidFill>
                </a:endParaRPr>
              </a:p>
              <a:p>
                <a:pPr marL="285750" indent="-285750">
                  <a:buFont typeface="Arial" panose="020B0604020202090204" pitchFamily="34" charset="0"/>
                  <a:buChar char="•"/>
                </a:pPr>
                <a:endParaRPr lang="en-US" sz="2000" dirty="0">
                  <a:solidFill>
                    <a:schemeClr val="tx1"/>
                  </a:solidFill>
                </a:endParaRPr>
              </a:p>
              <a:p>
                <a:pPr marL="285750" indent="-285750">
                  <a:buFont typeface="Arial" panose="020B0604020202090204" pitchFamily="34" charset="0"/>
                  <a:buChar char="•"/>
                </a:pPr>
                <a:r>
                  <a:rPr lang="en-US" sz="2000" dirty="0" err="1">
                    <a:solidFill>
                      <a:schemeClr val="tx1"/>
                    </a:solidFill>
                  </a:rPr>
                  <a:t>所以</a:t>
                </a:r>
                <a:r>
                  <a:rPr lang="en-US" sz="2000" dirty="0">
                    <a:solidFill>
                      <a:schemeClr val="tx1"/>
                    </a:solidFill>
                  </a:rPr>
                  <a:t> </a:t>
                </a:r>
                <a:r>
                  <a:rPr lang="en-US" sz="2000" dirty="0" err="1">
                    <a:solidFill>
                      <a:schemeClr val="tx1"/>
                    </a:solidFill>
                  </a:rPr>
                  <a:t>当</a:t>
                </a:r>
                <a:r>
                  <a:rPr lang="en-US" sz="2000" dirty="0">
                    <a:solidFill>
                      <a:schemeClr val="tx1"/>
                    </a:solidFill>
                  </a:rPr>
                  <a:t>       </a:t>
                </a:r>
                <a14:m>
                  <m:oMath xmlns:m="http://schemas.openxmlformats.org/officeDocument/2006/math">
                    <m:r>
                      <m:rPr>
                        <m:sty m:val="p"/>
                      </m:rPr>
                      <a:rPr lang="en-US" sz="2000" b="0" i="0" dirty="0" smtClean="0">
                        <a:solidFill>
                          <a:schemeClr val="accent4"/>
                        </a:solidFill>
                        <a:latin typeface="Cambria Math" panose="02040503050406030204" pitchFamily="18" charset="0"/>
                      </a:rPr>
                      <m:t>t</m:t>
                    </m:r>
                    <m:r>
                      <a:rPr lang="en-US" sz="2000" b="0" i="1" dirty="0" smtClean="0">
                        <a:solidFill>
                          <a:schemeClr val="accent4"/>
                        </a:solidFill>
                        <a:latin typeface="Cambria Math" panose="02040503050406030204" pitchFamily="18" charset="0"/>
                      </a:rPr>
                      <m:t>= </m:t>
                    </m:r>
                    <m:r>
                      <m:rPr>
                        <m:sty m:val="p"/>
                      </m:rPr>
                      <a:rPr lang="en-US" sz="2000" i="1" dirty="0" smtClean="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r>
                      <a:rPr lang="en-US" sz="2000" i="1" dirty="0">
                        <a:solidFill>
                          <a:schemeClr val="accent4"/>
                        </a:solidFill>
                        <a:latin typeface="Cambria Math" panose="02040503050406030204" pitchFamily="18" charset="0"/>
                      </a:rPr>
                      <m:t>(</m:t>
                    </m:r>
                    <m:r>
                      <a:rPr lang="en-US" sz="2000" i="1" dirty="0">
                        <a:solidFill>
                          <a:schemeClr val="accent4"/>
                        </a:solidFill>
                        <a:latin typeface="Cambria Math" panose="02040503050406030204" pitchFamily="18" charset="0"/>
                      </a:rPr>
                      <m:t>𝑛</m:t>
                    </m:r>
                    <m:r>
                      <a:rPr lang="en-US" sz="2000" i="1" dirty="0">
                        <a:solidFill>
                          <a:schemeClr val="accent4"/>
                        </a:solidFill>
                        <a:latin typeface="Cambria Math" panose="02040503050406030204" pitchFamily="18" charset="0"/>
                      </a:rPr>
                      <m:t>) </m:t>
                    </m:r>
                  </m:oMath>
                </a14:m>
                <a:endParaRPr lang="en-US" sz="2000" dirty="0">
                  <a:solidFill>
                    <a:schemeClr val="tx1"/>
                  </a:solidFill>
                </a:endParaRPr>
              </a:p>
              <a:p>
                <a:r>
                  <a:rPr lang="en-US" sz="2000" dirty="0">
                    <a:solidFill>
                      <a:schemeClr val="tx1"/>
                    </a:solidFill>
                  </a:rPr>
                  <a:t>    </a:t>
                </a:r>
                <a:r>
                  <a:rPr lang="zh-CN" altLang="en-US" sz="2000" dirty="0">
                    <a:solidFill>
                      <a:schemeClr val="tx1"/>
                    </a:solidFill>
                  </a:rPr>
                  <a:t>我们有</a:t>
                </a:r>
                <a:endParaRPr lang="en-US" sz="2000" dirty="0">
                  <a:solidFill>
                    <a:schemeClr val="tx1"/>
                  </a:solidFill>
                </a:endParaRPr>
              </a:p>
              <a:p>
                <a:pPr marL="285750" indent="-285750" algn="ctr">
                  <a:buFont typeface="Arial" panose="020B0604020202090204" pitchFamily="34" charset="0"/>
                  <a:buChar char="•"/>
                </a:pPr>
                <a:endParaRPr lang="en-US" sz="2000" dirty="0">
                  <a:solidFill>
                    <a:schemeClr val="tx1"/>
                  </a:solidFill>
                </a:endParaRPr>
              </a:p>
              <a:p>
                <a:pPr algn="ctr"/>
                <a:r>
                  <a:rPr lang="en-US" sz="2800" dirty="0">
                    <a:solidFill>
                      <a:schemeClr val="tx1"/>
                    </a:solidFill>
                  </a:rPr>
                  <a:t> </a:t>
                </a:r>
                <a14:m>
                  <m:oMath xmlns:m="http://schemas.openxmlformats.org/officeDocument/2006/math">
                    <m:sSup>
                      <m:sSupPr>
                        <m:ctrlPr>
                          <a:rPr lang="en-US" sz="2800" b="0" i="1" dirty="0" smtClean="0">
                            <a:solidFill>
                              <a:srgbClr val="FF0000"/>
                            </a:solidFill>
                            <a:latin typeface="Cambria Math" panose="02040503050406030204" pitchFamily="18" charset="0"/>
                          </a:rPr>
                        </m:ctrlPr>
                      </m:sSupPr>
                      <m:e>
                        <m:r>
                          <a:rPr lang="en-US" sz="2800" i="1" dirty="0" smtClean="0">
                            <a:solidFill>
                              <a:srgbClr val="FF0000"/>
                            </a:solidFill>
                            <a:latin typeface="Cambria Math" panose="02040503050406030204" pitchFamily="18" charset="0"/>
                          </a:rPr>
                          <m:t>4</m:t>
                        </m:r>
                      </m:e>
                      <m:sup>
                        <m:func>
                          <m:funcPr>
                            <m:ctrlPr>
                              <a:rPr lang="en-US" sz="2800" b="0" i="1" dirty="0" smtClean="0">
                                <a:solidFill>
                                  <a:srgbClr val="FF0000"/>
                                </a:solidFill>
                                <a:latin typeface="Cambria Math" panose="02040503050406030204" pitchFamily="18" charset="0"/>
                              </a:rPr>
                            </m:ctrlPr>
                          </m:funcPr>
                          <m:fName>
                            <m:sSub>
                              <m:sSubPr>
                                <m:ctrlPr>
                                  <a:rPr lang="en-US" sz="2800" b="0" i="1" dirty="0" smtClean="0">
                                    <a:solidFill>
                                      <a:srgbClr val="FF0000"/>
                                    </a:solidFill>
                                    <a:latin typeface="Cambria Math" panose="02040503050406030204" pitchFamily="18" charset="0"/>
                                  </a:rPr>
                                </m:ctrlPr>
                              </m:sSubPr>
                              <m:e>
                                <m:r>
                                  <m:rPr>
                                    <m:sty m:val="p"/>
                                  </m:rPr>
                                  <a:rPr lang="en-US" sz="2800" b="0" i="0" dirty="0" smtClean="0">
                                    <a:solidFill>
                                      <a:srgbClr val="FF0000"/>
                                    </a:solidFill>
                                    <a:latin typeface="Cambria Math" panose="02040503050406030204" pitchFamily="18" charset="0"/>
                                  </a:rPr>
                                  <m:t>log</m:t>
                                </m:r>
                              </m:e>
                              <m:sub>
                                <m:r>
                                  <a:rPr lang="en-US" sz="2800" b="0" i="1" dirty="0" smtClean="0">
                                    <a:solidFill>
                                      <a:srgbClr val="FF0000"/>
                                    </a:solidFill>
                                    <a:latin typeface="Cambria Math" panose="02040503050406030204" pitchFamily="18" charset="0"/>
                                  </a:rPr>
                                  <m:t>2</m:t>
                                </m:r>
                              </m:sub>
                            </m:sSub>
                          </m:fName>
                          <m:e>
                            <m:r>
                              <a:rPr lang="en-US" sz="2800" b="0" i="1" dirty="0" smtClean="0">
                                <a:solidFill>
                                  <a:srgbClr val="FF0000"/>
                                </a:solidFill>
                                <a:latin typeface="Cambria Math" panose="02040503050406030204" pitchFamily="18" charset="0"/>
                              </a:rPr>
                              <m:t>𝑛</m:t>
                            </m:r>
                          </m:e>
                        </m:func>
                      </m:sup>
                    </m:sSup>
                    <m:r>
                      <a:rPr lang="en-US" sz="2800" i="1" dirty="0">
                        <a:solidFill>
                          <a:srgbClr val="FF0000"/>
                        </a:solidFill>
                        <a:latin typeface="Cambria Math" panose="02040503050406030204" pitchFamily="18" charset="0"/>
                      </a:rPr>
                      <m:t> =</m:t>
                    </m:r>
                    <m:sSup>
                      <m:sSupPr>
                        <m:ctrlPr>
                          <a:rPr lang="en-US" sz="2800" b="0" i="1" dirty="0" smtClean="0">
                            <a:solidFill>
                              <a:srgbClr val="FF0000"/>
                            </a:solidFill>
                            <a:latin typeface="Cambria Math" panose="02040503050406030204" pitchFamily="18" charset="0"/>
                          </a:rPr>
                        </m:ctrlPr>
                      </m:sSupPr>
                      <m:e>
                        <m:r>
                          <a:rPr lang="en-US" sz="2800" b="0" i="1" dirty="0" smtClean="0">
                            <a:solidFill>
                              <a:srgbClr val="FF0000"/>
                            </a:solidFill>
                            <a:latin typeface="Cambria Math" panose="02040503050406030204" pitchFamily="18" charset="0"/>
                          </a:rPr>
                          <m:t>𝑛</m:t>
                        </m:r>
                      </m:e>
                      <m:sup>
                        <m:func>
                          <m:funcPr>
                            <m:ctrlPr>
                              <a:rPr lang="en-US" sz="2800" b="0" i="1" dirty="0" smtClean="0">
                                <a:solidFill>
                                  <a:srgbClr val="FF0000"/>
                                </a:solidFill>
                                <a:latin typeface="Cambria Math" panose="02040503050406030204" pitchFamily="18" charset="0"/>
                              </a:rPr>
                            </m:ctrlPr>
                          </m:funcPr>
                          <m:fName>
                            <m:sSub>
                              <m:sSubPr>
                                <m:ctrlPr>
                                  <a:rPr lang="en-US" sz="2800" b="0" i="1" dirty="0" smtClean="0">
                                    <a:solidFill>
                                      <a:srgbClr val="FF0000"/>
                                    </a:solidFill>
                                    <a:latin typeface="Cambria Math" panose="02040503050406030204" pitchFamily="18" charset="0"/>
                                  </a:rPr>
                                </m:ctrlPr>
                              </m:sSubPr>
                              <m:e>
                                <m:r>
                                  <m:rPr>
                                    <m:sty m:val="p"/>
                                  </m:rPr>
                                  <a:rPr lang="en-US" sz="2800" b="0" i="0" dirty="0" smtClean="0">
                                    <a:solidFill>
                                      <a:srgbClr val="FF0000"/>
                                    </a:solidFill>
                                    <a:latin typeface="Cambria Math" panose="02040503050406030204" pitchFamily="18" charset="0"/>
                                  </a:rPr>
                                  <m:t>log</m:t>
                                </m:r>
                              </m:e>
                              <m:sub>
                                <m:r>
                                  <a:rPr lang="en-US" sz="2800" b="0" i="1" dirty="0" smtClean="0">
                                    <a:solidFill>
                                      <a:srgbClr val="FF0000"/>
                                    </a:solidFill>
                                    <a:latin typeface="Cambria Math" panose="02040503050406030204" pitchFamily="18" charset="0"/>
                                  </a:rPr>
                                  <m:t>2</m:t>
                                </m:r>
                              </m:sub>
                            </m:sSub>
                          </m:fName>
                          <m:e>
                            <m:r>
                              <a:rPr lang="en-US" sz="2800" b="0" i="1" dirty="0" smtClean="0">
                                <a:solidFill>
                                  <a:srgbClr val="FF0000"/>
                                </a:solidFill>
                                <a:latin typeface="Cambria Math" panose="02040503050406030204" pitchFamily="18" charset="0"/>
                              </a:rPr>
                              <m:t>4</m:t>
                            </m:r>
                          </m:e>
                        </m:func>
                      </m:sup>
                    </m:sSup>
                    <m:r>
                      <a:rPr lang="en-US" sz="2800" b="0" i="1" dirty="0" smtClean="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𝑛</m:t>
                    </m:r>
                    <m:r>
                      <a:rPr lang="en-US" sz="2800" i="1" baseline="30000" dirty="0">
                        <a:solidFill>
                          <a:srgbClr val="FF0000"/>
                        </a:solidFill>
                        <a:latin typeface="Cambria Math" panose="02040503050406030204" pitchFamily="18" charset="0"/>
                      </a:rPr>
                      <m:t>2</m:t>
                    </m:r>
                    <m:r>
                      <a:rPr lang="en-US" sz="2800" i="1" baseline="30000" dirty="0">
                        <a:solidFill>
                          <a:srgbClr val="FF0000"/>
                        </a:solidFill>
                        <a:latin typeface="Cambria Math" panose="02040503050406030204" pitchFamily="18" charset="0"/>
                      </a:rPr>
                      <m:t> </m:t>
                    </m:r>
                  </m:oMath>
                </a14:m>
                <a:endParaRPr lang="en-US" sz="2800" baseline="30000" dirty="0">
                  <a:solidFill>
                    <a:schemeClr val="accent5">
                      <a:lumMod val="75000"/>
                    </a:schemeClr>
                  </a:solidFill>
                </a:endParaRPr>
              </a:p>
              <a:p>
                <a:pPr algn="ctr"/>
                <a:r>
                  <a:rPr lang="en-US" sz="2000" dirty="0">
                    <a:solidFill>
                      <a:schemeClr val="tx1"/>
                    </a:solidFill>
                  </a:rPr>
                  <a:t>problems of size 1.</a:t>
                </a:r>
                <a:endParaRPr lang="en-US" sz="2000" dirty="0">
                  <a:solidFill>
                    <a:schemeClr val="tx1"/>
                  </a:solidFill>
                </a:endParaRPr>
              </a:p>
            </p:txBody>
          </p:sp>
        </mc:Choice>
        <mc:Fallback>
          <p:sp>
            <p:nvSpPr>
              <p:cNvPr id="38" name="Rounded Rectangle 37"/>
              <p:cNvSpPr>
                <a:spLocks noRot="1" noChangeAspect="1" noMove="1" noResize="1" noEditPoints="1" noAdjustHandles="1" noChangeArrowheads="1" noChangeShapeType="1" noTextEdit="1"/>
              </p:cNvSpPr>
              <p:nvPr/>
            </p:nvSpPr>
            <p:spPr>
              <a:xfrm>
                <a:off x="6183795" y="1304829"/>
                <a:ext cx="2934488" cy="4031312"/>
              </a:xfrm>
              <a:prstGeom prst="roundRect">
                <a:avLst/>
              </a:prstGeom>
              <a:blipFill rotWithShape="1">
                <a:blip r:embed="rId2"/>
                <a:stretch>
                  <a:fillRect l="-222" t="-171" r="-206" b="-152"/>
                </a:stretch>
              </a:bli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7" name="TextBox 36"/>
          <p:cNvSpPr txBox="1"/>
          <p:nvPr/>
        </p:nvSpPr>
        <p:spPr>
          <a:xfrm>
            <a:off x="1817534" y="2807292"/>
            <a:ext cx="517375" cy="707886"/>
          </a:xfrm>
          <a:prstGeom prst="rect">
            <a:avLst/>
          </a:prstGeom>
          <a:noFill/>
        </p:spPr>
        <p:txBody>
          <a:bodyPr wrap="square" rtlCol="0">
            <a:spAutoFit/>
          </a:bodyPr>
          <a:lstStyle/>
          <a:p>
            <a:r>
              <a:rPr lang="en-US" sz="4000" dirty="0"/>
              <a:t>…</a:t>
            </a:r>
            <a:r>
              <a:rPr lang="en-US" sz="4000" dirty="0"/>
              <a:t> </a:t>
            </a:r>
            <a:endParaRPr lang="en-US" sz="4000" dirty="0"/>
          </a:p>
        </p:txBody>
      </p:sp>
      <p:sp>
        <p:nvSpPr>
          <p:cNvPr id="3" name="TextBox 2"/>
          <p:cNvSpPr txBox="1"/>
          <p:nvPr/>
        </p:nvSpPr>
        <p:spPr>
          <a:xfrm>
            <a:off x="44418" y="4439192"/>
            <a:ext cx="1740087" cy="954107"/>
          </a:xfrm>
          <a:prstGeom prst="rect">
            <a:avLst/>
          </a:prstGeom>
          <a:noFill/>
        </p:spPr>
        <p:txBody>
          <a:bodyPr wrap="square" rtlCol="0">
            <a:spAutoFit/>
          </a:bodyPr>
          <a:lstStyle/>
          <a:p>
            <a:r>
              <a:rPr lang="en-US" sz="1400" dirty="0"/>
              <a:t>Note: this is just a cartoon – I’m not going to draw all 4</a:t>
            </a:r>
            <a:r>
              <a:rPr lang="en-US" sz="1400" baseline="30000" dirty="0"/>
              <a:t>t</a:t>
            </a:r>
            <a:r>
              <a:rPr lang="en-US" sz="1400" dirty="0"/>
              <a:t>  circles!</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457380" y="214052"/>
                <a:ext cx="8229240" cy="1184249"/>
              </a:xfrm>
            </p:spPr>
            <p:txBody>
              <a:bodyPr>
                <a:normAutofit fontScale="90000"/>
              </a:bodyPr>
              <a:lstStyle/>
              <a:p>
                <a:r>
                  <a:rPr lang="en-US" sz="2800" dirty="0" err="1"/>
                  <a:t>这有点让人失望</a:t>
                </a:r>
                <a:br>
                  <a:rPr lang="en-US" sz="2000" dirty="0"/>
                </a:br>
                <a:r>
                  <a:rPr lang="en-US" sz="3200" dirty="0" err="1"/>
                  <a:t>用分治的方法仍然至少需要</a:t>
                </a:r>
                <a:r>
                  <a:rPr lang="en-US" sz="3200" dirty="0"/>
                  <a:t> </a:t>
                </a:r>
                <a14:m>
                  <m:oMath xmlns:m="http://schemas.openxmlformats.org/officeDocument/2006/math">
                    <m:r>
                      <a:rPr lang="en-US" sz="3200" b="0" i="1" smtClean="0">
                        <a:latin typeface="Cambria Math" panose="02040503050406030204" pitchFamily="18" charset="0"/>
                      </a:rPr>
                      <m:t>𝑂</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2</m:t>
                            </m:r>
                          </m:sup>
                        </m:sSup>
                      </m:e>
                    </m:d>
                    <m:r>
                      <a:rPr lang="en-US" sz="3200" i="1">
                        <a:latin typeface="Cambria Math" panose="02040503050406030204" pitchFamily="18" charset="0"/>
                      </a:rPr>
                      <m:t>次</m:t>
                    </m:r>
                    <m:r>
                      <a:rPr lang="en-US" sz="3200" i="1" smtClean="0">
                        <a:latin typeface="Cambria Math" panose="02040503050406030204" pitchFamily="18" charset="0"/>
                      </a:rPr>
                      <m:t>基本</m:t>
                    </m:r>
                    <m:r>
                      <a:rPr lang="en-US" sz="3200" i="1">
                        <a:latin typeface="Cambria Math" panose="02040503050406030204" pitchFamily="18" charset="0"/>
                      </a:rPr>
                      <m:t>计算</m:t>
                    </m:r>
                  </m:oMath>
                </a14:m>
                <a:endParaRPr lang="en-US" sz="3200"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457380" y="214052"/>
                <a:ext cx="8229240" cy="1184249"/>
              </a:xfrm>
              <a:blipFill rotWithShape="1">
                <a:blip r:embed="rId1"/>
                <a:stretch>
                  <a:fillRect l="-2" t="-5" r="6" b="3"/>
                </a:stretch>
              </a:blipFill>
            </p:spPr>
            <p:txBody>
              <a:bodyPr/>
              <a:lstStyle/>
              <a:p>
                <a:r>
                  <a:rPr lang="zh-CN" altLang="en-US">
                    <a:noFill/>
                  </a:rPr>
                  <a:t> </a:t>
                </a:r>
              </a:p>
            </p:txBody>
          </p:sp>
        </mc:Fallback>
      </mc:AlternateContent>
      <p:cxnSp>
        <p:nvCxnSpPr>
          <p:cNvPr id="14" name="Straight Connector 13"/>
          <p:cNvCxnSpPr/>
          <p:nvPr/>
        </p:nvCxnSpPr>
        <p:spPr>
          <a:xfrm>
            <a:off x="1282889" y="5882186"/>
            <a:ext cx="5486401" cy="0"/>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2889" y="2047164"/>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p:cNvSpPr txBox="1"/>
              <p:nvPr/>
            </p:nvSpPr>
            <p:spPr>
              <a:xfrm>
                <a:off x="6237027" y="5512855"/>
                <a:ext cx="66119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6237027" y="5512855"/>
                <a:ext cx="661193" cy="369332"/>
              </a:xfrm>
              <a:prstGeom prst="rect">
                <a:avLst/>
              </a:prstGeom>
              <a:blipFill rotWithShape="1">
                <a:blip r:embed="rId2"/>
                <a:stretch>
                  <a:fillRect l="-9" t="-114" r="33"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628650" y="2047163"/>
                <a:ext cx="928048"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b="0" dirty="0"/>
              </a:p>
              <a:p>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628650" y="2047163"/>
                <a:ext cx="928048" cy="646331"/>
              </a:xfrm>
              <a:prstGeom prst="rect">
                <a:avLst/>
              </a:prstGeom>
              <a:blipFill rotWithShape="1">
                <a:blip r:embed="rId3"/>
                <a:stretch>
                  <a:fillRect t="-86" r="34" b="71"/>
                </a:stretch>
              </a:blipFill>
            </p:spPr>
            <p:txBody>
              <a:bodyPr/>
              <a:lstStyle/>
              <a:p>
                <a:r>
                  <a:rPr lang="zh-CN" altLang="en-US">
                    <a:noFill/>
                  </a:rPr>
                  <a:t> </a:t>
                </a:r>
              </a:p>
            </p:txBody>
          </p:sp>
        </mc:Fallback>
      </mc:AlternateContent>
      <p:sp>
        <p:nvSpPr>
          <p:cNvPr id="3" name="TextBox 2"/>
          <p:cNvSpPr txBox="1"/>
          <p:nvPr/>
        </p:nvSpPr>
        <p:spPr>
          <a:xfrm>
            <a:off x="6071953" y="4525438"/>
            <a:ext cx="2443397" cy="707886"/>
          </a:xfrm>
          <a:prstGeom prst="rect">
            <a:avLst/>
          </a:prstGeom>
          <a:noFill/>
        </p:spPr>
        <p:txBody>
          <a:bodyPr wrap="square" rtlCol="0">
            <a:spAutoFit/>
          </a:bodyPr>
          <a:lstStyle/>
          <a:p>
            <a:r>
              <a:rPr lang="en-US" sz="4000" dirty="0">
                <a:solidFill>
                  <a:schemeClr val="accent4"/>
                </a:solidFill>
              </a:rPr>
              <a:t>But wait!!</a:t>
            </a:r>
            <a:endParaRPr lang="en-US" sz="4000" dirty="0">
              <a:solidFill>
                <a:schemeClr val="accent4"/>
              </a:solidFill>
            </a:endParaRPr>
          </a:p>
        </p:txBody>
      </p:sp>
      <p:sp>
        <p:nvSpPr>
          <p:cNvPr id="12" name="Freeform 11"/>
          <p:cNvSpPr/>
          <p:nvPr/>
        </p:nvSpPr>
        <p:spPr>
          <a:xfrm>
            <a:off x="1282889" y="-134912"/>
            <a:ext cx="6775555" cy="6017097"/>
          </a:xfrm>
          <a:custGeom>
            <a:avLst/>
            <a:gdLst>
              <a:gd name="connsiteX0" fmla="*/ 0 w 6702916"/>
              <a:gd name="connsiteY0" fmla="*/ 6341399 h 6341399"/>
              <a:gd name="connsiteX1" fmla="*/ 1392071 w 6702916"/>
              <a:gd name="connsiteY1" fmla="*/ 6041148 h 6341399"/>
              <a:gd name="connsiteX2" fmla="*/ 3125337 w 6702916"/>
              <a:gd name="connsiteY2" fmla="*/ 4881089 h 6341399"/>
              <a:gd name="connsiteX3" fmla="*/ 4885898 w 6702916"/>
              <a:gd name="connsiteY3" fmla="*/ 2820277 h 6341399"/>
              <a:gd name="connsiteX4" fmla="*/ 6523629 w 6702916"/>
              <a:gd name="connsiteY4" fmla="*/ 186259 h 6341399"/>
              <a:gd name="connsiteX5" fmla="*/ 6660107 w 6702916"/>
              <a:gd name="connsiteY5" fmla="*/ 213554 h 6341399"/>
              <a:gd name="connsiteX0-1" fmla="*/ 0 w 6702915"/>
              <a:gd name="connsiteY0-2" fmla="*/ 6583769 h 6583769"/>
              <a:gd name="connsiteX1-3" fmla="*/ 1392071 w 6702915"/>
              <a:gd name="connsiteY1-4" fmla="*/ 6283518 h 6583769"/>
              <a:gd name="connsiteX2-5" fmla="*/ 3125337 w 6702915"/>
              <a:gd name="connsiteY2-6" fmla="*/ 5123459 h 6583769"/>
              <a:gd name="connsiteX3-7" fmla="*/ 4885898 w 6702915"/>
              <a:gd name="connsiteY3-8" fmla="*/ 3062647 h 6583769"/>
              <a:gd name="connsiteX4-9" fmla="*/ 6523629 w 6702915"/>
              <a:gd name="connsiteY4-10" fmla="*/ 428629 h 6583769"/>
              <a:gd name="connsiteX5-11" fmla="*/ 6660107 w 6702915"/>
              <a:gd name="connsiteY5-12" fmla="*/ 5547 h 6583769"/>
              <a:gd name="connsiteX0-13" fmla="*/ 0 w 6670485"/>
              <a:gd name="connsiteY0-14" fmla="*/ 6435689 h 6435689"/>
              <a:gd name="connsiteX1-15" fmla="*/ 1392071 w 6670485"/>
              <a:gd name="connsiteY1-16" fmla="*/ 6135438 h 6435689"/>
              <a:gd name="connsiteX2-17" fmla="*/ 3125337 w 6670485"/>
              <a:gd name="connsiteY2-18" fmla="*/ 4975379 h 6435689"/>
              <a:gd name="connsiteX3-19" fmla="*/ 4885898 w 6670485"/>
              <a:gd name="connsiteY3-20" fmla="*/ 2914567 h 6435689"/>
              <a:gd name="connsiteX4-21" fmla="*/ 6523629 w 6670485"/>
              <a:gd name="connsiteY4-22" fmla="*/ 280549 h 6435689"/>
              <a:gd name="connsiteX5-23" fmla="*/ 6591868 w 6670485"/>
              <a:gd name="connsiteY5-24" fmla="*/ 75832 h 6435689"/>
              <a:gd name="connsiteX0-25" fmla="*/ 0 w 6775555"/>
              <a:gd name="connsiteY0-26" fmla="*/ 6620649 h 6620649"/>
              <a:gd name="connsiteX1-27" fmla="*/ 1392071 w 6775555"/>
              <a:gd name="connsiteY1-28" fmla="*/ 6320398 h 6620649"/>
              <a:gd name="connsiteX2-29" fmla="*/ 3125337 w 6775555"/>
              <a:gd name="connsiteY2-30" fmla="*/ 5160339 h 6620649"/>
              <a:gd name="connsiteX3-31" fmla="*/ 4885898 w 6775555"/>
              <a:gd name="connsiteY3-32" fmla="*/ 3099527 h 6620649"/>
              <a:gd name="connsiteX4-33" fmla="*/ 6523629 w 6775555"/>
              <a:gd name="connsiteY4-34" fmla="*/ 465509 h 6620649"/>
              <a:gd name="connsiteX5-35" fmla="*/ 6769289 w 6775555"/>
              <a:gd name="connsiteY5-36" fmla="*/ 1485 h 6620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775555" h="6620649">
                <a:moveTo>
                  <a:pt x="0" y="6620649"/>
                </a:moveTo>
                <a:cubicBezTo>
                  <a:pt x="435591" y="6592216"/>
                  <a:pt x="871182" y="6563783"/>
                  <a:pt x="1392071" y="6320398"/>
                </a:cubicBezTo>
                <a:cubicBezTo>
                  <a:pt x="1912960" y="6077013"/>
                  <a:pt x="2543033" y="5697151"/>
                  <a:pt x="3125337" y="5160339"/>
                </a:cubicBezTo>
                <a:cubicBezTo>
                  <a:pt x="3707641" y="4623527"/>
                  <a:pt x="4319516" y="3881999"/>
                  <a:pt x="4885898" y="3099527"/>
                </a:cubicBezTo>
                <a:cubicBezTo>
                  <a:pt x="5452280" y="2317055"/>
                  <a:pt x="6209731" y="981849"/>
                  <a:pt x="6523629" y="465509"/>
                </a:cubicBezTo>
                <a:cubicBezTo>
                  <a:pt x="6837528" y="-50831"/>
                  <a:pt x="6769289" y="1485"/>
                  <a:pt x="6769289" y="1485"/>
                </a:cubicBezTo>
              </a:path>
            </a:pathLst>
          </a:cu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84" y="256169"/>
            <a:ext cx="8653897" cy="733656"/>
          </a:xfrm>
        </p:spPr>
        <p:txBody>
          <a:bodyPr>
            <a:noAutofit/>
          </a:bodyPr>
          <a:lstStyle/>
          <a:p>
            <a:r>
              <a:rPr lang="en-US" sz="3400" dirty="0" err="1"/>
              <a:t>分治的方法实际上是可以提高效率的</a:t>
            </a:r>
            <a:endParaRPr lang="en-US" sz="3400" dirty="0"/>
          </a:p>
        </p:txBody>
      </p:sp>
      <p:sp>
        <p:nvSpPr>
          <p:cNvPr id="3" name="Content Placeholder 2"/>
          <p:cNvSpPr>
            <a:spLocks noGrp="1"/>
          </p:cNvSpPr>
          <p:nvPr>
            <p:ph idx="1"/>
          </p:nvPr>
        </p:nvSpPr>
        <p:spPr>
          <a:xfrm>
            <a:off x="282283" y="1741083"/>
            <a:ext cx="9122973" cy="4660972"/>
          </a:xfrm>
        </p:spPr>
        <p:txBody>
          <a:bodyPr>
            <a:normAutofit/>
          </a:bodyPr>
          <a:lstStyle/>
          <a:p>
            <a:r>
              <a:rPr lang="en-US" sz="2400" dirty="0"/>
              <a:t>Karatsuba</a:t>
            </a:r>
            <a:r>
              <a:rPr lang="en-US" sz="2000" dirty="0"/>
              <a:t> </a:t>
            </a:r>
            <a:r>
              <a:rPr lang="en-US" sz="2000" dirty="0" err="1"/>
              <a:t>提出一种更快的基于分治的整数乘法</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zh-CN" altLang="en-US" sz="2000" dirty="0"/>
              <a:t>我们可以在每一层分治成</a:t>
            </a:r>
            <a:r>
              <a:rPr lang="en-US" altLang="zh-CN" sz="2000" dirty="0"/>
              <a:t>3</a:t>
            </a:r>
            <a:r>
              <a:rPr lang="zh-CN" altLang="en-US" sz="2000" dirty="0"/>
              <a:t>个子任务</a:t>
            </a:r>
            <a:endParaRPr lang="en-US" sz="2000" dirty="0"/>
          </a:p>
        </p:txBody>
      </p:sp>
      <p:pic>
        <p:nvPicPr>
          <p:cNvPr id="4" name="Picture 3"/>
          <p:cNvPicPr>
            <a:picLocks noChangeAspect="1"/>
          </p:cNvPicPr>
          <p:nvPr/>
        </p:nvPicPr>
        <p:blipFill>
          <a:blip r:embed="rId1"/>
          <a:stretch>
            <a:fillRect/>
          </a:stretch>
        </p:blipFill>
        <p:spPr>
          <a:xfrm>
            <a:off x="1071996" y="2756487"/>
            <a:ext cx="6972300" cy="1320800"/>
          </a:xfrm>
          <a:prstGeom prst="rect">
            <a:avLst/>
          </a:prstGeom>
        </p:spPr>
      </p:pic>
      <p:sp>
        <p:nvSpPr>
          <p:cNvPr id="5" name="TextBox 4"/>
          <p:cNvSpPr txBox="1"/>
          <p:nvPr/>
        </p:nvSpPr>
        <p:spPr>
          <a:xfrm>
            <a:off x="3951089" y="4828102"/>
            <a:ext cx="2339102" cy="461665"/>
          </a:xfrm>
          <a:prstGeom prst="rect">
            <a:avLst/>
          </a:prstGeom>
          <a:noFill/>
        </p:spPr>
        <p:txBody>
          <a:bodyPr wrap="none" rtlCol="0">
            <a:spAutoFit/>
          </a:bodyPr>
          <a:lstStyle/>
          <a:p>
            <a:r>
              <a:rPr lang="en-US" sz="2400" dirty="0" err="1">
                <a:solidFill>
                  <a:schemeClr val="accent1"/>
                </a:solidFill>
              </a:rPr>
              <a:t>需要计算这三项</a:t>
            </a:r>
            <a:endParaRPr lang="en-US" sz="2400" dirty="0">
              <a:solidFill>
                <a:schemeClr val="accent1"/>
              </a:solidFill>
            </a:endParaRPr>
          </a:p>
        </p:txBody>
      </p:sp>
      <p:cxnSp>
        <p:nvCxnSpPr>
          <p:cNvPr id="7" name="Straight Arrow Connector 6"/>
          <p:cNvCxnSpPr/>
          <p:nvPr/>
        </p:nvCxnSpPr>
        <p:spPr>
          <a:xfrm flipH="1" flipV="1">
            <a:off x="5120640" y="4180114"/>
            <a:ext cx="338051" cy="64798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466110" y="4077287"/>
            <a:ext cx="2507672" cy="76225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763491" y="4071569"/>
            <a:ext cx="1911928" cy="75653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57092"/>
          </a:xfrm>
        </p:spPr>
        <p:txBody>
          <a:bodyPr/>
          <a:lstStyle/>
          <a:p>
            <a:r>
              <a:rPr lang="en-US" sz="3200" dirty="0"/>
              <a:t>Karatsuba </a:t>
            </a:r>
            <a:r>
              <a:rPr lang="en-US" sz="3200" dirty="0" err="1"/>
              <a:t>整数乘法</a:t>
            </a:r>
            <a:endParaRPr lang="en-US" sz="3200" dirty="0"/>
          </a:p>
        </p:txBody>
      </p:sp>
      <p:sp>
        <p:nvSpPr>
          <p:cNvPr id="3" name="Content Placeholder 2"/>
          <p:cNvSpPr>
            <a:spLocks noGrp="1"/>
          </p:cNvSpPr>
          <p:nvPr>
            <p:ph idx="1"/>
          </p:nvPr>
        </p:nvSpPr>
        <p:spPr>
          <a:xfrm>
            <a:off x="628650" y="1593273"/>
            <a:ext cx="7886700" cy="2272145"/>
          </a:xfrm>
        </p:spPr>
        <p:txBody>
          <a:bodyPr/>
          <a:lstStyle/>
          <a:p>
            <a:r>
              <a:rPr lang="en-US" sz="2400" dirty="0" err="1"/>
              <a:t>递归计算如下三个数</a:t>
            </a:r>
            <a:r>
              <a:rPr lang="en-US" sz="2400" dirty="0"/>
              <a:t>:</a:t>
            </a:r>
            <a:endParaRPr lang="en-US" sz="2400" dirty="0"/>
          </a:p>
          <a:p>
            <a:pPr lvl="1"/>
            <a:r>
              <a:rPr lang="en-US" sz="2400" dirty="0"/>
              <a:t>ac </a:t>
            </a:r>
            <a:endParaRPr lang="en-US" sz="2400" dirty="0"/>
          </a:p>
          <a:p>
            <a:pPr lvl="1"/>
            <a:r>
              <a:rPr lang="en-US" sz="2400" dirty="0" err="1"/>
              <a:t>bd</a:t>
            </a:r>
            <a:endParaRPr lang="en-US" sz="2400" dirty="0"/>
          </a:p>
          <a:p>
            <a:pPr lvl="1"/>
            <a:r>
              <a:rPr lang="en-US" sz="2400" dirty="0"/>
              <a:t>(</a:t>
            </a:r>
            <a:r>
              <a:rPr lang="en-US" sz="2400" dirty="0" err="1"/>
              <a:t>a+b</a:t>
            </a:r>
            <a:r>
              <a:rPr lang="en-US" sz="2400" dirty="0"/>
              <a:t>)(</a:t>
            </a:r>
            <a:r>
              <a:rPr lang="en-US" sz="2400" dirty="0" err="1"/>
              <a:t>c+d</a:t>
            </a:r>
            <a:r>
              <a:rPr lang="en-US" sz="2400" dirty="0"/>
              <a:t>)</a:t>
            </a:r>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p:txBody>
      </p:sp>
      <p:pic>
        <p:nvPicPr>
          <p:cNvPr id="4" name="Picture 3"/>
          <p:cNvPicPr>
            <a:picLocks noChangeAspect="1"/>
          </p:cNvPicPr>
          <p:nvPr/>
        </p:nvPicPr>
        <p:blipFill>
          <a:blip r:embed="rId1" cstate="screen"/>
          <a:stretch>
            <a:fillRect/>
          </a:stretch>
        </p:blipFill>
        <p:spPr>
          <a:xfrm>
            <a:off x="1891451" y="4739250"/>
            <a:ext cx="4814149" cy="911970"/>
          </a:xfrm>
          <a:prstGeom prst="rect">
            <a:avLst/>
          </a:prstGeom>
        </p:spPr>
      </p:pic>
      <p:sp>
        <p:nvSpPr>
          <p:cNvPr id="5" name="Rounded Rectangle 4"/>
          <p:cNvSpPr/>
          <p:nvPr/>
        </p:nvSpPr>
        <p:spPr>
          <a:xfrm>
            <a:off x="3807764" y="2729345"/>
            <a:ext cx="4885459" cy="997527"/>
          </a:xfrm>
          <a:prstGeom prst="roundRect">
            <a:avLst/>
          </a:prstGeom>
          <a:solidFill>
            <a:srgbClr val="FDE1CB"/>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t>
            </a:r>
            <a:r>
              <a:rPr lang="en-US" sz="2400" dirty="0" err="1">
                <a:solidFill>
                  <a:schemeClr val="tx1"/>
                </a:solidFill>
              </a:rPr>
              <a:t>a+b</a:t>
            </a:r>
            <a:r>
              <a:rPr lang="en-US" sz="2400" dirty="0">
                <a:solidFill>
                  <a:schemeClr val="tx1"/>
                </a:solidFill>
              </a:rPr>
              <a:t>)(</a:t>
            </a:r>
            <a:r>
              <a:rPr lang="en-US" sz="2400" dirty="0" err="1">
                <a:solidFill>
                  <a:schemeClr val="tx1"/>
                </a:solidFill>
              </a:rPr>
              <a:t>c+d</a:t>
            </a:r>
            <a:r>
              <a:rPr lang="en-US" sz="2400" dirty="0">
                <a:solidFill>
                  <a:schemeClr val="tx1"/>
                </a:solidFill>
              </a:rPr>
              <a:t>) = ac + bd + </a:t>
            </a:r>
            <a:r>
              <a:rPr lang="en-US" altLang="zh-CN" sz="2400" dirty="0">
                <a:solidFill>
                  <a:schemeClr val="tx1"/>
                </a:solidFill>
              </a:rPr>
              <a:t>ad</a:t>
            </a:r>
            <a:r>
              <a:rPr lang="en-US" sz="2400" dirty="0">
                <a:solidFill>
                  <a:schemeClr val="tx1"/>
                </a:solidFill>
              </a:rPr>
              <a:t> + </a:t>
            </a:r>
            <a:r>
              <a:rPr lang="en-US" altLang="zh-CN" sz="2400" dirty="0" err="1">
                <a:solidFill>
                  <a:schemeClr val="tx1"/>
                </a:solidFill>
              </a:rPr>
              <a:t>bc</a:t>
            </a:r>
            <a:endParaRPr lang="en-US" sz="2400" dirty="0">
              <a:solidFill>
                <a:schemeClr val="tx1"/>
              </a:solidFill>
            </a:endParaRPr>
          </a:p>
        </p:txBody>
      </p:sp>
      <p:sp>
        <p:nvSpPr>
          <p:cNvPr id="7" name="Freeform 6"/>
          <p:cNvSpPr/>
          <p:nvPr/>
        </p:nvSpPr>
        <p:spPr>
          <a:xfrm>
            <a:off x="1830150" y="2139996"/>
            <a:ext cx="4281054" cy="815989"/>
          </a:xfrm>
          <a:custGeom>
            <a:avLst/>
            <a:gdLst>
              <a:gd name="connsiteX0" fmla="*/ 0 w 4266173"/>
              <a:gd name="connsiteY0" fmla="*/ 16460 h 920766"/>
              <a:gd name="connsiteX1" fmla="*/ 2175164 w 4266173"/>
              <a:gd name="connsiteY1" fmla="*/ 30315 h 920766"/>
              <a:gd name="connsiteX2" fmla="*/ 3879273 w 4266173"/>
              <a:gd name="connsiteY2" fmla="*/ 293551 h 920766"/>
              <a:gd name="connsiteX3" fmla="*/ 4239491 w 4266173"/>
              <a:gd name="connsiteY3" fmla="*/ 861588 h 920766"/>
              <a:gd name="connsiteX4" fmla="*/ 4239491 w 4266173"/>
              <a:gd name="connsiteY4" fmla="*/ 903151 h 92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173" h="920766">
                <a:moveTo>
                  <a:pt x="0" y="16460"/>
                </a:moveTo>
                <a:cubicBezTo>
                  <a:pt x="764309" y="296"/>
                  <a:pt x="1528619" y="-15867"/>
                  <a:pt x="2175164" y="30315"/>
                </a:cubicBezTo>
                <a:cubicBezTo>
                  <a:pt x="2821709" y="76497"/>
                  <a:pt x="3535219" y="155006"/>
                  <a:pt x="3879273" y="293551"/>
                </a:cubicBezTo>
                <a:cubicBezTo>
                  <a:pt x="4223328" y="432097"/>
                  <a:pt x="4179455" y="759988"/>
                  <a:pt x="4239491" y="861588"/>
                </a:cubicBezTo>
                <a:cubicBezTo>
                  <a:pt x="4299527" y="963188"/>
                  <a:pt x="4239491" y="903151"/>
                  <a:pt x="4239491" y="903151"/>
                </a:cubicBezTo>
              </a:path>
            </a:pathLst>
          </a:custGeom>
          <a:noFill/>
          <a:ln w="31750">
            <a:solidFill>
              <a:schemeClr val="accent4"/>
            </a:solidFill>
            <a:tailEnd type="stealth" w="lg" len="lg"/>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91451" y="2547990"/>
            <a:ext cx="4862945" cy="489693"/>
          </a:xfrm>
          <a:custGeom>
            <a:avLst/>
            <a:gdLst>
              <a:gd name="connsiteX0" fmla="*/ 0 w 4266173"/>
              <a:gd name="connsiteY0" fmla="*/ 16460 h 920766"/>
              <a:gd name="connsiteX1" fmla="*/ 2175164 w 4266173"/>
              <a:gd name="connsiteY1" fmla="*/ 30315 h 920766"/>
              <a:gd name="connsiteX2" fmla="*/ 3879273 w 4266173"/>
              <a:gd name="connsiteY2" fmla="*/ 293551 h 920766"/>
              <a:gd name="connsiteX3" fmla="*/ 4239491 w 4266173"/>
              <a:gd name="connsiteY3" fmla="*/ 861588 h 920766"/>
              <a:gd name="connsiteX4" fmla="*/ 4239491 w 4266173"/>
              <a:gd name="connsiteY4" fmla="*/ 903151 h 92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173" h="920766">
                <a:moveTo>
                  <a:pt x="0" y="16460"/>
                </a:moveTo>
                <a:cubicBezTo>
                  <a:pt x="764309" y="296"/>
                  <a:pt x="1528619" y="-15867"/>
                  <a:pt x="2175164" y="30315"/>
                </a:cubicBezTo>
                <a:cubicBezTo>
                  <a:pt x="2821709" y="76497"/>
                  <a:pt x="3535219" y="155006"/>
                  <a:pt x="3879273" y="293551"/>
                </a:cubicBezTo>
                <a:cubicBezTo>
                  <a:pt x="4223328" y="432097"/>
                  <a:pt x="4179455" y="759988"/>
                  <a:pt x="4239491" y="861588"/>
                </a:cubicBezTo>
                <a:cubicBezTo>
                  <a:pt x="4299527" y="963188"/>
                  <a:pt x="4239491" y="903151"/>
                  <a:pt x="4239491" y="903151"/>
                </a:cubicBezTo>
              </a:path>
            </a:pathLst>
          </a:custGeom>
          <a:noFill/>
          <a:ln w="31750">
            <a:solidFill>
              <a:schemeClr val="accent4"/>
            </a:solidFill>
            <a:tailEnd type="stealth" w="lg" len="lg"/>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25544" y="2073625"/>
            <a:ext cx="1338828" cy="369332"/>
          </a:xfrm>
          <a:prstGeom prst="rect">
            <a:avLst/>
          </a:prstGeom>
          <a:noFill/>
          <a:effectLst>
            <a:outerShdw blurRad="50800" dist="279400" dir="5400000" sx="99000" sy="99000" algn="ctr" rotWithShape="0">
              <a:srgbClr val="000000">
                <a:alpha val="43137"/>
              </a:srgbClr>
            </a:outerShdw>
          </a:effectLst>
        </p:spPr>
        <p:txBody>
          <a:bodyPr wrap="none" rtlCol="0">
            <a:spAutoFit/>
          </a:bodyPr>
          <a:lstStyle/>
          <a:p>
            <a:r>
              <a:rPr lang="en-US" dirty="0" err="1">
                <a:solidFill>
                  <a:schemeClr val="accent4"/>
                </a:solidFill>
              </a:rPr>
              <a:t>减掉这两项</a:t>
            </a:r>
            <a:endParaRPr lang="en-US" dirty="0">
              <a:solidFill>
                <a:schemeClr val="accent4"/>
              </a:solidFill>
            </a:endParaRPr>
          </a:p>
        </p:txBody>
      </p:sp>
      <p:sp>
        <p:nvSpPr>
          <p:cNvPr id="10" name="Oval 9"/>
          <p:cNvSpPr/>
          <p:nvPr/>
        </p:nvSpPr>
        <p:spPr>
          <a:xfrm>
            <a:off x="7058016" y="2844424"/>
            <a:ext cx="1328685" cy="715674"/>
          </a:xfrm>
          <a:prstGeom prst="ellipse">
            <a:avLst/>
          </a:prstGeom>
          <a:noFill/>
          <a:ln w="41275">
            <a:solidFill>
              <a:srgbClr val="C00000"/>
            </a:solidFill>
          </a:ln>
          <a:effectLst>
            <a:outerShdw blurRad="50800" dist="50800" dir="5400000" sx="98000" sy="98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03694" y="2349265"/>
            <a:ext cx="1345240" cy="369332"/>
          </a:xfrm>
          <a:prstGeom prst="rect">
            <a:avLst/>
          </a:prstGeom>
          <a:noFill/>
        </p:spPr>
        <p:txBody>
          <a:bodyPr wrap="none" rtlCol="0">
            <a:spAutoFit/>
          </a:bodyPr>
          <a:lstStyle/>
          <a:p>
            <a:r>
              <a:rPr lang="en-US" dirty="0" err="1">
                <a:solidFill>
                  <a:srgbClr val="C00000"/>
                </a:solidFill>
              </a:rPr>
              <a:t>得到第三项</a:t>
            </a:r>
            <a:endParaRPr lang="en-US" dirty="0">
              <a:solidFill>
                <a:srgbClr val="C00000"/>
              </a:solidFill>
            </a:endParaRPr>
          </a:p>
        </p:txBody>
      </p:sp>
      <p:sp>
        <p:nvSpPr>
          <p:cNvPr id="16" name="TextBox 15"/>
          <p:cNvSpPr txBox="1"/>
          <p:nvPr/>
        </p:nvSpPr>
        <p:spPr>
          <a:xfrm>
            <a:off x="628650" y="4018001"/>
            <a:ext cx="5425787" cy="523220"/>
          </a:xfrm>
          <a:prstGeom prst="rect">
            <a:avLst/>
          </a:prstGeom>
          <a:noFill/>
        </p:spPr>
        <p:txBody>
          <a:bodyPr wrap="square" rtlCol="0">
            <a:spAutoFit/>
          </a:bodyPr>
          <a:lstStyle/>
          <a:p>
            <a:pPr marL="285750" indent="-285750">
              <a:buFont typeface="Arial" panose="020B0604020202090204" pitchFamily="34" charset="0"/>
              <a:buChar char="•"/>
            </a:pPr>
            <a:r>
              <a:rPr lang="en-US" sz="2800" dirty="0"/>
              <a:t>Assemble the product:</a:t>
            </a:r>
            <a:endParaRPr lang="en-US" sz="2800" dirty="0"/>
          </a:p>
        </p:txBody>
      </p:sp>
      <p:pic>
        <p:nvPicPr>
          <p:cNvPr id="6" name="Picture 5"/>
          <p:cNvPicPr>
            <a:picLocks noChangeAspect="1"/>
          </p:cNvPicPr>
          <p:nvPr/>
        </p:nvPicPr>
        <p:blipFill>
          <a:blip r:embed="rId2" cstate="screen"/>
          <a:stretch>
            <a:fillRect/>
          </a:stretch>
        </p:blipFill>
        <p:spPr>
          <a:xfrm>
            <a:off x="2484482" y="5747657"/>
            <a:ext cx="562812" cy="488406"/>
          </a:xfrm>
          <a:prstGeom prst="rect">
            <a:avLst/>
          </a:prstGeom>
        </p:spPr>
      </p:pic>
      <p:pic>
        <p:nvPicPr>
          <p:cNvPr id="17" name="Picture 16"/>
          <p:cNvPicPr>
            <a:picLocks noChangeAspect="1"/>
          </p:cNvPicPr>
          <p:nvPr/>
        </p:nvPicPr>
        <p:blipFill>
          <a:blip r:embed="rId2" cstate="screen"/>
          <a:stretch>
            <a:fillRect/>
          </a:stretch>
        </p:blipFill>
        <p:spPr>
          <a:xfrm>
            <a:off x="4367488" y="5747657"/>
            <a:ext cx="562812" cy="488406"/>
          </a:xfrm>
          <a:prstGeom prst="rect">
            <a:avLst/>
          </a:prstGeom>
        </p:spPr>
      </p:pic>
      <p:pic>
        <p:nvPicPr>
          <p:cNvPr id="18" name="Picture 17"/>
          <p:cNvPicPr>
            <a:picLocks noChangeAspect="1"/>
          </p:cNvPicPr>
          <p:nvPr/>
        </p:nvPicPr>
        <p:blipFill>
          <a:blip r:embed="rId2" cstate="screen"/>
          <a:stretch>
            <a:fillRect/>
          </a:stretch>
        </p:blipFill>
        <p:spPr>
          <a:xfrm>
            <a:off x="6250494" y="5747657"/>
            <a:ext cx="562812" cy="4884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animBg="1"/>
      <p:bldP spid="11"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519772"/>
            <a:ext cx="7886700" cy="670659"/>
          </a:xfrm>
        </p:spPr>
        <p:txBody>
          <a:bodyPr>
            <a:normAutofit fontScale="90000"/>
          </a:bodyPr>
          <a:lstStyle/>
          <a:p>
            <a:r>
              <a:rPr lang="en-US" sz="4400" dirty="0" err="1">
                <a:solidFill>
                  <a:schemeClr val="accent4"/>
                </a:solidFill>
              </a:rPr>
              <a:t>算法伪码</a:t>
            </a:r>
            <a:endParaRPr lang="en-US" sz="4400" dirty="0">
              <a:solidFill>
                <a:schemeClr val="accent4"/>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2872359"/>
                <a:ext cx="7886700" cy="3465869"/>
              </a:xfrm>
            </p:spPr>
            <p:txBody>
              <a:bodyPr>
                <a:normAutofit lnSpcReduction="10000"/>
              </a:bodyPr>
              <a:lstStyle/>
              <a:p>
                <a:r>
                  <a:rPr lang="en-US" sz="2400" b="1" dirty="0"/>
                  <a:t>If</a:t>
                </a:r>
                <a:r>
                  <a:rPr lang="en-US" sz="2400" dirty="0"/>
                  <a:t> n=1:</a:t>
                </a:r>
                <a:endParaRPr lang="en-US" sz="2400" dirty="0"/>
              </a:p>
              <a:p>
                <a:pPr lvl="1"/>
                <a:r>
                  <a:rPr lang="zh-CN" altLang="en-US" sz="2400" b="1" dirty="0"/>
                  <a:t>    </a:t>
                </a:r>
                <a:r>
                  <a:rPr lang="en-US" sz="2400" b="1" dirty="0"/>
                  <a:t>Return </a:t>
                </a:r>
                <a:r>
                  <a:rPr lang="en-US" sz="2400" dirty="0" err="1"/>
                  <a:t>xy</a:t>
                </a:r>
                <a:endParaRPr lang="en-US" sz="2400" dirty="0"/>
              </a:p>
              <a:p>
                <a:r>
                  <a:rPr lang="en-US" sz="2400" dirty="0"/>
                  <a:t>Write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r>
                  <a:rPr lang="en-US" sz="2400" dirty="0"/>
                  <a:t> </a:t>
                </a:r>
                <a:r>
                  <a:rPr lang="zh-CN" altLang="en-US" sz="2400" dirty="0"/>
                  <a:t>   </a:t>
                </a:r>
                <a:r>
                  <a:rPr lang="en-US" sz="2400" dirty="0"/>
                  <a:t>and </a:t>
                </a:r>
                <a14:m>
                  <m:oMath xmlns:m="http://schemas.openxmlformats.org/officeDocument/2006/math">
                    <m:r>
                      <a:rPr lang="en-US" sz="2400" b="0" i="1" smtClean="0">
                        <a:latin typeface="Cambria Math" panose="02040503050406030204" pitchFamily="18" charset="0"/>
                      </a:rPr>
                      <m:t>𝑦</m:t>
                    </m:r>
                    <m:r>
                      <a:rPr lang="en-US" sz="2400" i="1">
                        <a:latin typeface="Cambria Math" panose="02040503050406030204" pitchFamily="18" charset="0"/>
                      </a:rPr>
                      <m:t>=</m:t>
                    </m:r>
                    <m:r>
                      <a:rPr lang="en-US" sz="2400" b="0" i="1" smtClean="0">
                        <a:latin typeface="Cambria Math" panose="02040503050406030204" pitchFamily="18" charset="0"/>
                      </a:rPr>
                      <m:t>𝑐</m:t>
                    </m:r>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10</m:t>
                        </m:r>
                      </m:e>
                      <m:sup>
                        <m:f>
                          <m:fPr>
                            <m:ctrlPr>
                              <a:rPr lang="en-US" sz="2400" i="1">
                                <a:latin typeface="Cambria Math" panose="02040503050406030204" pitchFamily="18" charset="0"/>
                              </a:rPr>
                            </m:ctrlPr>
                          </m:fPr>
                          <m:num>
                            <m:r>
                              <a:rPr lang="en-US" sz="2400" i="1">
                                <a:latin typeface="Cambria Math" panose="02040503050406030204" pitchFamily="18" charset="0"/>
                              </a:rPr>
                              <m:t>𝑛</m:t>
                            </m:r>
                          </m:num>
                          <m:den>
                            <m:r>
                              <a:rPr lang="en-US" sz="2400" i="1">
                                <a:latin typeface="Cambria Math" panose="02040503050406030204" pitchFamily="18" charset="0"/>
                              </a:rPr>
                              <m:t>2</m:t>
                            </m:r>
                          </m:den>
                        </m:f>
                      </m:sup>
                    </m:sSup>
                    <m:r>
                      <a:rPr lang="en-US" sz="2400" i="1">
                        <a:latin typeface="Cambria Math" panose="02040503050406030204" pitchFamily="18" charset="0"/>
                      </a:rPr>
                      <m:t>+</m:t>
                    </m:r>
                    <m:r>
                      <a:rPr lang="en-US" sz="2400" b="0" i="1" smtClean="0">
                        <a:latin typeface="Cambria Math" panose="02040503050406030204" pitchFamily="18" charset="0"/>
                      </a:rPr>
                      <m:t>𝑑</m:t>
                    </m:r>
                  </m:oMath>
                </a14:m>
                <a:endParaRPr lang="en-US" sz="2400" dirty="0"/>
              </a:p>
              <a:p>
                <a:r>
                  <a:rPr lang="en-US" sz="2400" dirty="0">
                    <a:solidFill>
                      <a:srgbClr val="00B050"/>
                    </a:solidFill>
                  </a:rPr>
                  <a:t>ac = </a:t>
                </a:r>
                <a:r>
                  <a:rPr lang="en-US" sz="2400" b="1" dirty="0">
                    <a:solidFill>
                      <a:srgbClr val="00B050"/>
                    </a:solidFill>
                  </a:rPr>
                  <a:t>Multiply</a:t>
                </a:r>
                <a:r>
                  <a:rPr lang="en-US" sz="2400" dirty="0">
                    <a:solidFill>
                      <a:srgbClr val="00B050"/>
                    </a:solidFill>
                  </a:rPr>
                  <a:t>(a, c)</a:t>
                </a:r>
                <a:endParaRPr lang="en-US" sz="2400" dirty="0">
                  <a:solidFill>
                    <a:srgbClr val="00B050"/>
                  </a:solidFill>
                </a:endParaRPr>
              </a:p>
              <a:p>
                <a:r>
                  <a:rPr lang="en-US" sz="2400" dirty="0" err="1">
                    <a:solidFill>
                      <a:srgbClr val="00B050"/>
                    </a:solidFill>
                  </a:rPr>
                  <a:t>bd</a:t>
                </a:r>
                <a:r>
                  <a:rPr lang="en-US" sz="2400" dirty="0">
                    <a:solidFill>
                      <a:srgbClr val="00B050"/>
                    </a:solidFill>
                  </a:rPr>
                  <a:t> = </a:t>
                </a:r>
                <a:r>
                  <a:rPr lang="en-US" sz="2400" b="1" dirty="0">
                    <a:solidFill>
                      <a:srgbClr val="00B050"/>
                    </a:solidFill>
                  </a:rPr>
                  <a:t>Multiply</a:t>
                </a:r>
                <a:r>
                  <a:rPr lang="en-US" sz="2400" dirty="0">
                    <a:solidFill>
                      <a:srgbClr val="00B050"/>
                    </a:solidFill>
                  </a:rPr>
                  <a:t>(b, d)</a:t>
                </a:r>
                <a:endParaRPr lang="en-US" sz="2400" dirty="0">
                  <a:solidFill>
                    <a:srgbClr val="00B050"/>
                  </a:solidFill>
                </a:endParaRPr>
              </a:p>
              <a:p>
                <a:r>
                  <a:rPr lang="en-US" sz="2400" dirty="0">
                    <a:solidFill>
                      <a:srgbClr val="00B050"/>
                    </a:solidFill>
                  </a:rPr>
                  <a:t>z = </a:t>
                </a:r>
                <a:r>
                  <a:rPr lang="en-US" sz="2400" b="1" dirty="0">
                    <a:solidFill>
                      <a:srgbClr val="00B050"/>
                    </a:solidFill>
                  </a:rPr>
                  <a:t>Multiply</a:t>
                </a:r>
                <a:r>
                  <a:rPr lang="en-US" sz="2400" dirty="0">
                    <a:solidFill>
                      <a:srgbClr val="00B050"/>
                    </a:solidFill>
                  </a:rPr>
                  <a:t>(</a:t>
                </a:r>
                <a:r>
                  <a:rPr lang="en-US" sz="2400" dirty="0" err="1">
                    <a:solidFill>
                      <a:srgbClr val="00B050"/>
                    </a:solidFill>
                  </a:rPr>
                  <a:t>a+b</a:t>
                </a:r>
                <a:r>
                  <a:rPr lang="en-US" sz="2400" dirty="0">
                    <a:solidFill>
                      <a:srgbClr val="00B050"/>
                    </a:solidFill>
                  </a:rPr>
                  <a:t>, </a:t>
                </a:r>
                <a:r>
                  <a:rPr lang="en-US" sz="2400" dirty="0" err="1">
                    <a:solidFill>
                      <a:srgbClr val="00B050"/>
                    </a:solidFill>
                  </a:rPr>
                  <a:t>c+d</a:t>
                </a:r>
                <a:r>
                  <a:rPr lang="en-US" sz="2400" dirty="0">
                    <a:solidFill>
                      <a:srgbClr val="00B050"/>
                    </a:solidFill>
                  </a:rPr>
                  <a:t>)</a:t>
                </a:r>
                <a:endParaRPr lang="en-US" sz="2400" dirty="0">
                  <a:solidFill>
                    <a:srgbClr val="00B050"/>
                  </a:solidFill>
                </a:endParaRPr>
              </a:p>
              <a:p>
                <a:r>
                  <a:rPr lang="en-US" sz="2400" dirty="0" err="1">
                    <a:solidFill>
                      <a:srgbClr val="00B050"/>
                    </a:solidFill>
                  </a:rPr>
                  <a:t>xy</a:t>
                </a:r>
                <a:r>
                  <a:rPr lang="en-US" sz="2400" dirty="0">
                    <a:solidFill>
                      <a:srgbClr val="00B050"/>
                    </a:solidFill>
                  </a:rPr>
                  <a:t> = ac 10</a:t>
                </a:r>
                <a:r>
                  <a:rPr lang="en-US" sz="2400" baseline="30000" dirty="0">
                    <a:solidFill>
                      <a:srgbClr val="00B050"/>
                    </a:solidFill>
                  </a:rPr>
                  <a:t>n </a:t>
                </a:r>
                <a:r>
                  <a:rPr lang="en-US" sz="2400" dirty="0">
                    <a:solidFill>
                      <a:srgbClr val="00B050"/>
                    </a:solidFill>
                  </a:rPr>
                  <a:t>+ (z – ac - </a:t>
                </a:r>
                <a:r>
                  <a:rPr lang="en-US" sz="2400" dirty="0" err="1">
                    <a:solidFill>
                      <a:srgbClr val="00B050"/>
                    </a:solidFill>
                  </a:rPr>
                  <a:t>bd</a:t>
                </a:r>
                <a:r>
                  <a:rPr lang="en-US" sz="2400" dirty="0">
                    <a:solidFill>
                      <a:srgbClr val="00B050"/>
                    </a:solidFill>
                  </a:rPr>
                  <a:t>) 10</a:t>
                </a:r>
                <a:r>
                  <a:rPr lang="en-US" sz="2400" baseline="30000" dirty="0">
                    <a:solidFill>
                      <a:srgbClr val="00B050"/>
                    </a:solidFill>
                  </a:rPr>
                  <a:t>n/2 </a:t>
                </a:r>
                <a:r>
                  <a:rPr lang="en-US" sz="2400" dirty="0">
                    <a:solidFill>
                      <a:srgbClr val="00B050"/>
                    </a:solidFill>
                  </a:rPr>
                  <a:t> + </a:t>
                </a:r>
                <a:r>
                  <a:rPr lang="en-US" sz="2400" dirty="0" err="1">
                    <a:solidFill>
                      <a:srgbClr val="00B050"/>
                    </a:solidFill>
                  </a:rPr>
                  <a:t>bd</a:t>
                </a:r>
                <a:endParaRPr lang="en-US" sz="2400" dirty="0">
                  <a:solidFill>
                    <a:srgbClr val="00B050"/>
                  </a:solidFill>
                </a:endParaRPr>
              </a:p>
              <a:p>
                <a:r>
                  <a:rPr lang="en-US" sz="2400" dirty="0"/>
                  <a:t>Return </a:t>
                </a:r>
                <a:r>
                  <a:rPr lang="en-US" sz="2400" dirty="0" err="1"/>
                  <a:t>xy</a:t>
                </a:r>
                <a:endParaRPr lang="en-US" sz="24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28650" y="2872359"/>
                <a:ext cx="7886700" cy="3465869"/>
              </a:xfrm>
              <a:blipFill rotWithShape="1">
                <a:blip r:embed="rId1"/>
                <a:stretch>
                  <a:fillRect t="-392"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22099" y="2252022"/>
                <a:ext cx="2389821" cy="523220"/>
              </a:xfrm>
              <a:prstGeom prst="rect">
                <a:avLst/>
              </a:prstGeom>
              <a:noFill/>
            </p:spPr>
            <p:txBody>
              <a:bodyPr wrap="none" rtlCol="0">
                <a:spAutoFit/>
              </a:bodyPr>
              <a:lstStyle/>
              <a:p>
                <a:r>
                  <a:rPr lang="en-US" sz="2800" b="1" dirty="0"/>
                  <a:t>Multiply</a:t>
                </a:r>
                <a:r>
                  <a:rPr lang="en-US" sz="2800" dirty="0"/>
                  <a:t>(</a:t>
                </a:r>
                <a14:m>
                  <m:oMath xmlns:m="http://schemas.openxmlformats.org/officeDocument/2006/math">
                    <m:r>
                      <a:rPr lang="en-US" sz="2800" i="1">
                        <a:latin typeface="Cambria Math" panose="02040503050406030204" pitchFamily="18" charset="0"/>
                      </a:rPr>
                      <m:t>𝑥</m:t>
                    </m:r>
                  </m:oMath>
                </a14:m>
                <a:r>
                  <a:rPr lang="en-US" sz="2800" dirty="0"/>
                  <a:t>, </a:t>
                </a:r>
                <a14:m>
                  <m:oMath xmlns:m="http://schemas.openxmlformats.org/officeDocument/2006/math">
                    <m:r>
                      <a:rPr lang="en-US" sz="2800" i="1">
                        <a:latin typeface="Cambria Math" panose="02040503050406030204" pitchFamily="18" charset="0"/>
                      </a:rPr>
                      <m:t>𝑦</m:t>
                    </m:r>
                  </m:oMath>
                </a14:m>
                <a:r>
                  <a:rPr lang="en-US" sz="2800" dirty="0"/>
                  <a:t>):</a:t>
                </a:r>
                <a:r>
                  <a:rPr lang="en-US" dirty="0"/>
                  <a:t> </a:t>
                </a:r>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222099" y="2252022"/>
                <a:ext cx="2389821" cy="523220"/>
              </a:xfrm>
              <a:prstGeom prst="rect">
                <a:avLst/>
              </a:prstGeom>
              <a:blipFill rotWithShape="1">
                <a:blip r:embed="rId2"/>
                <a:stretch>
                  <a:fillRect l="-20" t="-60" r="-3474" b="-4192"/>
                </a:stretch>
              </a:blipFill>
            </p:spPr>
            <p:txBody>
              <a:bodyPr/>
              <a:lstStyle/>
              <a:p>
                <a:r>
                  <a:rPr lang="zh-CN" altLang="en-US">
                    <a:noFill/>
                  </a:rPr>
                  <a:t> </a:t>
                </a:r>
              </a:p>
            </p:txBody>
          </p:sp>
        </mc:Fallback>
      </mc:AlternateContent>
      <p:sp>
        <p:nvSpPr>
          <p:cNvPr id="5" name="TextBox 4"/>
          <p:cNvSpPr txBox="1"/>
          <p:nvPr/>
        </p:nvSpPr>
        <p:spPr>
          <a:xfrm>
            <a:off x="6342296" y="2436685"/>
            <a:ext cx="2565126" cy="830997"/>
          </a:xfrm>
          <a:prstGeom prst="rect">
            <a:avLst/>
          </a:prstGeom>
          <a:noFill/>
        </p:spPr>
        <p:txBody>
          <a:bodyPr wrap="none" rtlCol="0">
            <a:spAutoFit/>
          </a:bodyPr>
          <a:lstStyle/>
          <a:p>
            <a:r>
              <a:rPr lang="en-US" sz="2400" dirty="0">
                <a:solidFill>
                  <a:schemeClr val="accent1"/>
                </a:solidFill>
              </a:rPr>
              <a:t>a, b, c, d are </a:t>
            </a:r>
            <a:endParaRPr lang="en-US" sz="2400" dirty="0">
              <a:solidFill>
                <a:schemeClr val="accent1"/>
              </a:solidFill>
            </a:endParaRPr>
          </a:p>
          <a:p>
            <a:r>
              <a:rPr lang="en-US" sz="2400" dirty="0">
                <a:solidFill>
                  <a:schemeClr val="accent1"/>
                </a:solidFill>
              </a:rPr>
              <a:t>n/2-digit numbers</a:t>
            </a:r>
            <a:endParaRPr lang="en-US" sz="2400" dirty="0">
              <a:solidFill>
                <a:schemeClr val="accent1"/>
              </a:solidFill>
            </a:endParaRPr>
          </a:p>
        </p:txBody>
      </p:sp>
      <p:pic>
        <p:nvPicPr>
          <p:cNvPr id="6" name="Picture 5"/>
          <p:cNvPicPr>
            <a:picLocks noChangeAspect="1"/>
          </p:cNvPicPr>
          <p:nvPr/>
        </p:nvPicPr>
        <p:blipFill>
          <a:blip r:embed="rId3" cstate="screen"/>
          <a:stretch>
            <a:fillRect/>
          </a:stretch>
        </p:blipFill>
        <p:spPr>
          <a:xfrm flipH="1">
            <a:off x="110759" y="228588"/>
            <a:ext cx="1306251" cy="1380432"/>
          </a:xfrm>
          <a:prstGeom prst="rect">
            <a:avLst/>
          </a:prstGeom>
        </p:spPr>
      </p:pic>
      <p:sp>
        <p:nvSpPr>
          <p:cNvPr id="12" name="TextBox 11"/>
          <p:cNvSpPr txBox="1"/>
          <p:nvPr/>
        </p:nvSpPr>
        <p:spPr>
          <a:xfrm>
            <a:off x="1395096" y="1226574"/>
            <a:ext cx="2433647" cy="707886"/>
          </a:xfrm>
          <a:prstGeom prst="rect">
            <a:avLst/>
          </a:prstGeom>
          <a:noFill/>
        </p:spPr>
        <p:txBody>
          <a:bodyPr wrap="square" rtlCol="0">
            <a:spAutoFit/>
          </a:bodyPr>
          <a:lstStyle/>
          <a:p>
            <a:r>
              <a:rPr lang="en-US" sz="2000" dirty="0" err="1">
                <a:solidFill>
                  <a:srgbClr val="7030A0"/>
                </a:solidFill>
              </a:rPr>
              <a:t>x,y</a:t>
            </a:r>
            <a:r>
              <a:rPr lang="en-US" sz="2000" dirty="0">
                <a:solidFill>
                  <a:srgbClr val="7030A0"/>
                </a:solidFill>
              </a:rPr>
              <a:t> are n-digit numbers</a:t>
            </a:r>
            <a:endParaRPr lang="en-US" sz="2000" dirty="0">
              <a:solidFill>
                <a:srgbClr val="7030A0"/>
              </a:solidFill>
            </a:endParaRPr>
          </a:p>
        </p:txBody>
      </p:sp>
      <p:sp>
        <p:nvSpPr>
          <p:cNvPr id="17" name="TextBox 16"/>
          <p:cNvSpPr txBox="1"/>
          <p:nvPr/>
        </p:nvSpPr>
        <p:spPr>
          <a:xfrm>
            <a:off x="4405746" y="1236359"/>
            <a:ext cx="4263241" cy="400110"/>
          </a:xfrm>
          <a:prstGeom prst="rect">
            <a:avLst/>
          </a:prstGeom>
          <a:noFill/>
        </p:spPr>
        <p:txBody>
          <a:bodyPr wrap="square" rtlCol="0">
            <a:spAutoFit/>
          </a:bodyPr>
          <a:lstStyle/>
          <a:p>
            <a:pPr algn="r"/>
            <a:r>
              <a:rPr lang="en-US" sz="2000" dirty="0" err="1">
                <a:solidFill>
                  <a:schemeClr val="accent4"/>
                </a:solidFill>
              </a:rPr>
              <a:t>仍然假设</a:t>
            </a:r>
            <a:r>
              <a:rPr lang="en-US" altLang="zh-CN" sz="2000" dirty="0" err="1">
                <a:solidFill>
                  <a:schemeClr val="accent4"/>
                </a:solidFill>
              </a:rPr>
              <a:t>n</a:t>
            </a:r>
            <a:r>
              <a:rPr lang="zh-CN" altLang="en-US" sz="2000" dirty="0">
                <a:solidFill>
                  <a:schemeClr val="accent4"/>
                </a:solidFill>
              </a:rPr>
              <a:t>是</a:t>
            </a:r>
            <a:r>
              <a:rPr lang="en-US" altLang="zh-CN" sz="2000" dirty="0">
                <a:solidFill>
                  <a:schemeClr val="accent4"/>
                </a:solidFill>
              </a:rPr>
              <a:t>2</a:t>
            </a:r>
            <a:r>
              <a:rPr lang="zh-CN" altLang="en-US" sz="2000" dirty="0">
                <a:solidFill>
                  <a:schemeClr val="accent4"/>
                </a:solidFill>
              </a:rPr>
              <a:t>的幂次数</a:t>
            </a:r>
            <a:endParaRPr lang="en-US" sz="2000" dirty="0">
              <a:solidFill>
                <a:schemeClr val="accent4"/>
              </a:solidFill>
            </a:endParaRPr>
          </a:p>
        </p:txBody>
      </p:sp>
      <p:sp>
        <p:nvSpPr>
          <p:cNvPr id="7" name="TextBox 6"/>
          <p:cNvSpPr txBox="1"/>
          <p:nvPr/>
        </p:nvSpPr>
        <p:spPr>
          <a:xfrm>
            <a:off x="7429008" y="2775239"/>
            <a:ext cx="1589658" cy="307777"/>
          </a:xfrm>
          <a:prstGeom prst="rect">
            <a:avLst/>
          </a:prstGeom>
          <a:noFill/>
        </p:spPr>
        <p:txBody>
          <a:bodyPr wrap="square" rtlCol="0">
            <a:spAutoFit/>
          </a:bodyPr>
          <a:lstStyle/>
          <a:p>
            <a:pPr algn="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988" y="128002"/>
            <a:ext cx="7886700" cy="719586"/>
          </a:xfrm>
        </p:spPr>
        <p:txBody>
          <a:bodyPr/>
          <a:lstStyle/>
          <a:p>
            <a:r>
              <a:rPr lang="en-US" sz="3200" dirty="0" err="1"/>
              <a:t>运算时间分析</a:t>
            </a:r>
            <a:r>
              <a:rPr lang="en-US" sz="3200" dirty="0"/>
              <a:t>?</a:t>
            </a:r>
            <a:endParaRPr lang="en-US" sz="3200" dirty="0"/>
          </a:p>
        </p:txBody>
      </p:sp>
      <p:sp>
        <p:nvSpPr>
          <p:cNvPr id="5" name="Oval 4"/>
          <p:cNvSpPr/>
          <p:nvPr/>
        </p:nvSpPr>
        <p:spPr>
          <a:xfrm>
            <a:off x="1551264" y="1164216"/>
            <a:ext cx="1054243"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Oval 6"/>
          <p:cNvSpPr/>
          <p:nvPr/>
        </p:nvSpPr>
        <p:spPr>
          <a:xfrm>
            <a:off x="2494022"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Oval 7"/>
          <p:cNvSpPr/>
          <p:nvPr/>
        </p:nvSpPr>
        <p:spPr>
          <a:xfrm>
            <a:off x="1773259"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1052496" y="2185892"/>
            <a:ext cx="540326"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3152763"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2605507" y="392127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2078385" y="3734453"/>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1551264" y="3921271"/>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1014075" y="3734452"/>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59894" y="3962834"/>
            <a:ext cx="415637" cy="37363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529870"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141935"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TextBox 28"/>
          <p:cNvSpPr txBox="1"/>
          <p:nvPr/>
        </p:nvSpPr>
        <p:spPr>
          <a:xfrm>
            <a:off x="2896015" y="1123170"/>
            <a:ext cx="1535870" cy="830997"/>
          </a:xfrm>
          <a:prstGeom prst="rect">
            <a:avLst/>
          </a:prstGeom>
          <a:noFill/>
        </p:spPr>
        <p:txBody>
          <a:bodyPr wrap="none" rtlCol="0">
            <a:spAutoFit/>
          </a:bodyPr>
          <a:lstStyle/>
          <a:p>
            <a:r>
              <a:rPr lang="en-US" sz="2400" dirty="0"/>
              <a:t>1 problem </a:t>
            </a:r>
            <a:endParaRPr lang="en-US" sz="2400" dirty="0"/>
          </a:p>
          <a:p>
            <a:r>
              <a:rPr lang="en-US" sz="2400" dirty="0"/>
              <a:t>of size n</a:t>
            </a:r>
            <a:endParaRPr lang="en-US" sz="2400" dirty="0"/>
          </a:p>
        </p:txBody>
      </p:sp>
      <p:sp>
        <p:nvSpPr>
          <p:cNvPr id="30" name="TextBox 29"/>
          <p:cNvSpPr txBox="1"/>
          <p:nvPr/>
        </p:nvSpPr>
        <p:spPr>
          <a:xfrm>
            <a:off x="3627631" y="2050800"/>
            <a:ext cx="1656094" cy="830997"/>
          </a:xfrm>
          <a:prstGeom prst="rect">
            <a:avLst/>
          </a:prstGeom>
          <a:noFill/>
        </p:spPr>
        <p:txBody>
          <a:bodyPr wrap="none" rtlCol="0">
            <a:spAutoFit/>
          </a:bodyPr>
          <a:lstStyle/>
          <a:p>
            <a:r>
              <a:rPr lang="en-US" sz="2400" dirty="0"/>
              <a:t>3 problems </a:t>
            </a:r>
            <a:endParaRPr lang="en-US" sz="2400" dirty="0"/>
          </a:p>
          <a:p>
            <a:r>
              <a:rPr lang="en-US" sz="2400" dirty="0"/>
              <a:t>of size n/2</a:t>
            </a:r>
            <a:endParaRPr lang="en-US" sz="2400" dirty="0"/>
          </a:p>
        </p:txBody>
      </p:sp>
      <p:sp>
        <p:nvSpPr>
          <p:cNvPr id="31" name="TextBox 30"/>
          <p:cNvSpPr txBox="1"/>
          <p:nvPr/>
        </p:nvSpPr>
        <p:spPr>
          <a:xfrm>
            <a:off x="3915932" y="3580013"/>
            <a:ext cx="1725024" cy="830997"/>
          </a:xfrm>
          <a:prstGeom prst="rect">
            <a:avLst/>
          </a:prstGeom>
          <a:noFill/>
        </p:spPr>
        <p:txBody>
          <a:bodyPr wrap="none" rtlCol="0">
            <a:spAutoFit/>
          </a:bodyPr>
          <a:lstStyle/>
          <a:p>
            <a:r>
              <a:rPr lang="en-US" sz="2400" dirty="0"/>
              <a:t>3</a:t>
            </a:r>
            <a:r>
              <a:rPr lang="en-US" sz="2400" baseline="30000" dirty="0"/>
              <a:t>t</a:t>
            </a:r>
            <a:r>
              <a:rPr lang="en-US" sz="2400" dirty="0"/>
              <a:t> problems </a:t>
            </a:r>
            <a:endParaRPr lang="en-US" sz="2400" dirty="0"/>
          </a:p>
          <a:p>
            <a:r>
              <a:rPr lang="en-US" sz="2400" dirty="0"/>
              <a:t>of size n/2</a:t>
            </a:r>
            <a:r>
              <a:rPr lang="en-US" sz="2400" baseline="30000" dirty="0"/>
              <a:t>t</a:t>
            </a:r>
            <a:endParaRPr lang="en-US" sz="2400" dirty="0"/>
          </a:p>
        </p:txBody>
      </p:sp>
      <p:sp>
        <p:nvSpPr>
          <p:cNvPr id="32" name="TextBox 31"/>
          <p:cNvSpPr txBox="1"/>
          <p:nvPr/>
        </p:nvSpPr>
        <p:spPr>
          <a:xfrm>
            <a:off x="4456398" y="5709344"/>
            <a:ext cx="2116157" cy="830997"/>
          </a:xfrm>
          <a:prstGeom prst="rect">
            <a:avLst/>
          </a:prstGeom>
          <a:noFill/>
        </p:spPr>
        <p:txBody>
          <a:bodyPr wrap="none" rtlCol="0">
            <a:spAutoFit/>
          </a:bodyPr>
          <a:lstStyle/>
          <a:p>
            <a:r>
              <a:rPr lang="en-US" sz="2400" dirty="0"/>
              <a:t>____ problems </a:t>
            </a:r>
            <a:endParaRPr lang="en-US" sz="2400" dirty="0"/>
          </a:p>
          <a:p>
            <a:r>
              <a:rPr lang="en-US" sz="2400" dirty="0"/>
              <a:t>of size 1</a:t>
            </a:r>
            <a:endParaRPr lang="en-US" sz="2400" dirty="0"/>
          </a:p>
        </p:txBody>
      </p:sp>
      <p:sp>
        <p:nvSpPr>
          <p:cNvPr id="35" name="TextBox 34"/>
          <p:cNvSpPr txBox="1"/>
          <p:nvPr/>
        </p:nvSpPr>
        <p:spPr>
          <a:xfrm>
            <a:off x="1817535" y="4681308"/>
            <a:ext cx="517375" cy="707886"/>
          </a:xfrm>
          <a:prstGeom prst="rect">
            <a:avLst/>
          </a:prstGeom>
          <a:noFill/>
        </p:spPr>
        <p:txBody>
          <a:bodyPr wrap="square" rtlCol="0">
            <a:spAutoFit/>
          </a:bodyPr>
          <a:lstStyle/>
          <a:p>
            <a:r>
              <a:rPr lang="en-US" sz="4000" dirty="0"/>
              <a:t>…</a:t>
            </a:r>
            <a:endParaRPr lang="en-US" sz="4000" dirty="0"/>
          </a:p>
        </p:txBody>
      </p:sp>
      <mc:AlternateContent xmlns:mc="http://schemas.openxmlformats.org/markup-compatibility/2006">
        <mc:Choice xmlns:a14="http://schemas.microsoft.com/office/drawing/2010/main" Requires="a14">
          <p:sp>
            <p:nvSpPr>
              <p:cNvPr id="36" name="Rounded Rectangle 35"/>
              <p:cNvSpPr/>
              <p:nvPr/>
            </p:nvSpPr>
            <p:spPr>
              <a:xfrm>
                <a:off x="5659633" y="659245"/>
                <a:ext cx="3503043" cy="3618232"/>
              </a:xfrm>
              <a:prstGeom prst="roundRect">
                <a:avLst/>
              </a:prstGeom>
              <a:solidFill>
                <a:srgbClr val="FDF6C6"/>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90204" pitchFamily="34" charset="0"/>
                  <a:buChar char="•"/>
                </a:pPr>
                <a:r>
                  <a:rPr lang="en-US" sz="2000" dirty="0">
                    <a:solidFill>
                      <a:schemeClr val="tx1"/>
                    </a:solidFill>
                  </a:rPr>
                  <a:t>递归树共有</a:t>
                </a:r>
                <a14:m>
                  <m:oMath xmlns:m="http://schemas.openxmlformats.org/officeDocument/2006/math">
                    <m:r>
                      <m:rPr>
                        <m:sty m:val="p"/>
                      </m:rPr>
                      <a:rPr lang="en-US" sz="2000" i="1" dirty="0" smtClean="0">
                        <a:solidFill>
                          <a:schemeClr val="accent4"/>
                        </a:solidFill>
                        <a:latin typeface="Cambria Math" panose="02040503050406030204" pitchFamily="18" charset="0"/>
                      </a:rPr>
                      <m:t>log</m:t>
                    </m:r>
                    <m:r>
                      <a:rPr lang="en-US" sz="2000" i="1" baseline="-25000" dirty="0">
                        <a:solidFill>
                          <a:schemeClr val="accent4"/>
                        </a:solidFill>
                        <a:latin typeface="Cambria Math" panose="02040503050406030204" pitchFamily="18" charset="0"/>
                      </a:rPr>
                      <m:t>2</m:t>
                    </m:r>
                    <m:d>
                      <m:dPr>
                        <m:ctrlPr>
                          <a:rPr lang="en-US" sz="2000" i="1" dirty="0">
                            <a:solidFill>
                              <a:schemeClr val="accent4"/>
                            </a:solidFill>
                            <a:latin typeface="Cambria Math" panose="02040503050406030204" pitchFamily="18" charset="0"/>
                          </a:rPr>
                        </m:ctrlPr>
                      </m:dPr>
                      <m:e>
                        <m:r>
                          <a:rPr lang="en-US" sz="2000" i="1" dirty="0">
                            <a:solidFill>
                              <a:schemeClr val="accent4"/>
                            </a:solidFill>
                            <a:latin typeface="Cambria Math" panose="02040503050406030204" pitchFamily="18" charset="0"/>
                          </a:rPr>
                          <m:t>𝑛</m:t>
                        </m:r>
                      </m:e>
                    </m:d>
                    <m:r>
                      <a:rPr lang="en-US" sz="2000" i="1" dirty="0">
                        <a:solidFill>
                          <a:schemeClr val="accent4"/>
                        </a:solidFill>
                        <a:latin typeface="Cambria Math" panose="02040503050406030204" pitchFamily="18" charset="0"/>
                      </a:rPr>
                      <m:t>层</m:t>
                    </m:r>
                    <m:r>
                      <a:rPr lang="zh-CN" altLang="en-US" sz="2000" b="0" i="1" dirty="0" smtClean="0">
                        <a:solidFill>
                          <a:schemeClr val="accent4"/>
                        </a:solidFill>
                        <a:latin typeface="Cambria Math" panose="02040503050406030204" pitchFamily="18" charset="0"/>
                      </a:rPr>
                      <m:t>，</m:t>
                    </m:r>
                    <m:r>
                      <a:rPr lang="zh-CN" altLang="en-US" sz="2000" i="1" dirty="0" smtClean="0">
                        <a:solidFill>
                          <a:schemeClr val="accent4"/>
                        </a:solidFill>
                        <a:latin typeface="Cambria Math" panose="02040503050406030204" pitchFamily="18" charset="0"/>
                      </a:rPr>
                      <m:t>最后</m:t>
                    </m:r>
                    <m:r>
                      <a:rPr lang="zh-CN" altLang="en-US" sz="2000" i="1" dirty="0">
                        <a:solidFill>
                          <a:schemeClr val="accent4"/>
                        </a:solidFill>
                        <a:latin typeface="Cambria Math" panose="02040503050406030204" pitchFamily="18" charset="0"/>
                      </a:rPr>
                      <m:t>一层</m:t>
                    </m:r>
                    <m:r>
                      <a:rPr lang="zh-CN" altLang="en-US" sz="2000" i="1" dirty="0" smtClean="0">
                        <a:solidFill>
                          <a:schemeClr val="accent4"/>
                        </a:solidFill>
                        <a:latin typeface="Cambria Math" panose="02040503050406030204" pitchFamily="18" charset="0"/>
                      </a:rPr>
                      <m:t>位数</m:t>
                    </m:r>
                    <m:r>
                      <a:rPr lang="zh-CN" altLang="en-US" sz="2000" i="1" dirty="0">
                        <a:solidFill>
                          <a:schemeClr val="accent4"/>
                        </a:solidFill>
                        <a:latin typeface="Cambria Math" panose="02040503050406030204" pitchFamily="18" charset="0"/>
                      </a:rPr>
                      <m:t>为</m:t>
                    </m:r>
                    <m:r>
                      <a:rPr lang="en-US" altLang="zh-CN" sz="2000" b="0" i="1" dirty="0" smtClean="0">
                        <a:solidFill>
                          <a:schemeClr val="accent4"/>
                        </a:solidFill>
                        <a:latin typeface="Cambria Math" panose="02040503050406030204" pitchFamily="18" charset="0"/>
                      </a:rPr>
                      <m:t>1</m:t>
                    </m:r>
                  </m:oMath>
                </a14:m>
                <a:endParaRPr lang="en-US" altLang="zh-CN" sz="2000" b="0" dirty="0">
                  <a:solidFill>
                    <a:schemeClr val="accent4"/>
                  </a:solidFill>
                </a:endParaRPr>
              </a:p>
              <a:p>
                <a:pPr marL="285750" indent="-285750">
                  <a:buFont typeface="Arial" panose="020B0604020202090204" pitchFamily="34" charset="0"/>
                  <a:buChar char="•"/>
                </a:pPr>
                <a:endParaRPr lang="en-US" altLang="zh-CN" sz="2000" dirty="0">
                  <a:solidFill>
                    <a:schemeClr val="accent4"/>
                  </a:solidFill>
                </a:endParaRPr>
              </a:p>
              <a:p>
                <a:pPr marL="285750" indent="-285750">
                  <a:buFont typeface="Arial" panose="020B0604020202090204" pitchFamily="34" charset="0"/>
                  <a:buChar char="•"/>
                </a:pPr>
                <a:endParaRPr lang="en-US" altLang="zh-CN" sz="2000" b="0" dirty="0">
                  <a:solidFill>
                    <a:schemeClr val="accent4"/>
                  </a:solidFill>
                </a:endParaRPr>
              </a:p>
              <a:p>
                <a:pPr marL="285750" indent="-285750">
                  <a:buFont typeface="Arial" panose="020B0604020202090204" pitchFamily="34" charset="0"/>
                  <a:buChar char="•"/>
                </a:pPr>
                <a:r>
                  <a:rPr lang="en-US" sz="2000" dirty="0" err="1">
                    <a:solidFill>
                      <a:schemeClr val="tx1"/>
                    </a:solidFill>
                  </a:rPr>
                  <a:t>总得计算量</a:t>
                </a:r>
                <a:endParaRPr lang="en-US" sz="200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3</m:t>
                          </m:r>
                        </m:e>
                        <m:sup>
                          <m:func>
                            <m:funcPr>
                              <m:ctrlP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ctrlPr>
                            </m:funcPr>
                            <m:fName>
                              <m:sSub>
                                <m:sSubPr>
                                  <m:ctrlP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ctrlPr>
                                </m:sSubPr>
                                <m:e>
                                  <m:r>
                                    <m:rPr>
                                      <m:sty m:val="p"/>
                                    </m:rPr>
                                    <a:rPr lang="en-US" sz="2400" b="0" i="0"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log</m:t>
                                  </m:r>
                                </m:e>
                                <m:sub>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2</m:t>
                                  </m:r>
                                </m:sub>
                              </m:sSub>
                            </m:fName>
                            <m:e>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𝑛</m:t>
                              </m:r>
                            </m:e>
                          </m:func>
                        </m:sup>
                      </m:sSup>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m:t>
                      </m:r>
                      <m:sSup>
                        <m:sSupPr>
                          <m:ctrlP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𝑛</m:t>
                          </m:r>
                        </m:e>
                        <m:sup>
                          <m:func>
                            <m:funcPr>
                              <m:ctrlP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ctrlPr>
                            </m:funcPr>
                            <m:fName>
                              <m:sSub>
                                <m:sSubPr>
                                  <m:ctrlP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ctrlPr>
                                </m:sSubPr>
                                <m:e>
                                  <m:r>
                                    <m:rPr>
                                      <m:sty m:val="p"/>
                                    </m:rPr>
                                    <a:rPr lang="en-US" sz="2400" b="0" i="0"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log</m:t>
                                  </m:r>
                                </m:e>
                                <m:sub>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2</m:t>
                                  </m:r>
                                </m:sub>
                              </m:sSub>
                            </m:fName>
                            <m:e>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3</m:t>
                              </m:r>
                            </m:e>
                          </m:func>
                        </m:sup>
                      </m:sSup>
                      <m:r>
                        <a:rPr lang="en-US" sz="240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m:t>
                      </m:r>
                      <m:sSup>
                        <m:sSupPr>
                          <m:ctrlP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𝑛</m:t>
                          </m:r>
                        </m:e>
                        <m:sup>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1</m:t>
                          </m:r>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m:t>
                          </m:r>
                          <m:r>
                            <a:rPr lang="en-US" sz="2400" b="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6</m:t>
                          </m:r>
                        </m:sup>
                      </m:sSup>
                      <m:r>
                        <a:rPr lang="zh-CN" altLang="en-US" sz="2400" b="0" i="0"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altLang="zh-CN" sz="2400" b="0" i="0" dirty="0">
                  <a:solidFill>
                    <a:srgbClr val="FF0000"/>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 xmlns:m="http://schemas.openxmlformats.org/officeDocument/2006/math">
                    <m:r>
                      <a:rPr lang="zh-CN" altLang="en-US" sz="2400" i="1" dirty="0">
                        <a:solidFill>
                          <a:srgbClr val="FF0000"/>
                        </a:solidFill>
                        <a:latin typeface="Cambria Math" panose="02040503050406030204" pitchFamily="18" charset="0"/>
                        <a:ea typeface="Cambria Math" panose="02040503050406030204" pitchFamily="18" charset="0"/>
                        <a:cs typeface="Cambria Math" panose="02040503050406030204" pitchFamily="18" charset="0"/>
                      </a:rPr>
                      <m:t>个</m:t>
                    </m:r>
                    <m:r>
                      <a:rPr lang="zh-CN" altLang="en-US" sz="2400" i="1" dirty="0" smtClean="0">
                        <a:solidFill>
                          <a:srgbClr val="FF0000"/>
                        </a:solidFill>
                        <a:latin typeface="Cambria Math" panose="02040503050406030204" pitchFamily="18" charset="0"/>
                        <a:ea typeface="Cambria Math" panose="02040503050406030204" pitchFamily="18" charset="0"/>
                        <a:cs typeface="Cambria Math" panose="02040503050406030204" pitchFamily="18" charset="0"/>
                      </a:rPr>
                      <m:t>单位</m:t>
                    </m:r>
                    <m:r>
                      <a:rPr lang="zh-CN" altLang="en-US" sz="2400" i="1" dirty="0">
                        <a:solidFill>
                          <a:srgbClr val="FF0000"/>
                        </a:solidFill>
                        <a:latin typeface="Cambria Math" panose="02040503050406030204" pitchFamily="18" charset="0"/>
                        <a:ea typeface="Cambria Math" panose="02040503050406030204" pitchFamily="18" charset="0"/>
                        <a:cs typeface="Cambria Math" panose="02040503050406030204" pitchFamily="18" charset="0"/>
                      </a:rPr>
                      <m:t>乘法</m:t>
                    </m:r>
                  </m:oMath>
                </a14:m>
                <a:r>
                  <a:rPr lang="en-US" sz="2000" dirty="0">
                    <a:solidFill>
                      <a:schemeClr val="tx1"/>
                    </a:solidFill>
                  </a:rPr>
                  <a:t>.</a:t>
                </a:r>
                <a:endParaRPr lang="en-US" sz="2000" dirty="0">
                  <a:solidFill>
                    <a:schemeClr val="tx1"/>
                  </a:solidFill>
                </a:endParaRPr>
              </a:p>
            </p:txBody>
          </p:sp>
        </mc:Choice>
        <mc:Fallback>
          <p:sp>
            <p:nvSpPr>
              <p:cNvPr id="36" name="Rounded Rectangle 35"/>
              <p:cNvSpPr>
                <a:spLocks noRot="1" noChangeAspect="1" noMove="1" noResize="1" noEditPoints="1" noAdjustHandles="1" noChangeArrowheads="1" noChangeShapeType="1" noTextEdit="1"/>
              </p:cNvSpPr>
              <p:nvPr/>
            </p:nvSpPr>
            <p:spPr>
              <a:xfrm>
                <a:off x="5659633" y="659245"/>
                <a:ext cx="3503043" cy="3618232"/>
              </a:xfrm>
              <a:prstGeom prst="roundRect">
                <a:avLst/>
              </a:prstGeom>
              <a:blipFill rotWithShape="1">
                <a:blip r:embed="rId1"/>
                <a:stretch>
                  <a:fillRect l="-196" t="-179" r="-174" b="-172"/>
                </a:stretch>
              </a:bli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523610" y="5570453"/>
                <a:ext cx="760115" cy="4924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3200" b="0" i="1" smtClean="0">
                              <a:solidFill>
                                <a:srgbClr val="C00000"/>
                              </a:solidFill>
                              <a:latin typeface="Cambria Math" panose="02040503050406030204" pitchFamily="18" charset="0"/>
                            </a:rPr>
                          </m:ctrlPr>
                        </m:sSupPr>
                        <m:e>
                          <m:r>
                            <a:rPr lang="en-US" sz="3200" b="0" i="1" smtClean="0">
                              <a:solidFill>
                                <a:srgbClr val="C00000"/>
                              </a:solidFill>
                              <a:latin typeface="Cambria Math" panose="02040503050406030204" pitchFamily="18" charset="0"/>
                            </a:rPr>
                            <m:t>𝑛</m:t>
                          </m:r>
                        </m:e>
                        <m:sup>
                          <m:r>
                            <a:rPr lang="en-US" sz="3200" b="0" i="1" smtClean="0">
                              <a:solidFill>
                                <a:srgbClr val="C00000"/>
                              </a:solidFill>
                              <a:latin typeface="Cambria Math" panose="02040503050406030204" pitchFamily="18" charset="0"/>
                            </a:rPr>
                            <m:t>1</m:t>
                          </m:r>
                          <m:r>
                            <a:rPr lang="en-US" sz="3200" b="0" i="1" smtClean="0">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6</m:t>
                          </m:r>
                        </m:sup>
                      </m:sSup>
                    </m:oMath>
                  </m:oMathPara>
                </a14:m>
                <a:endParaRPr lang="en-US" sz="2000" dirty="0">
                  <a:solidFill>
                    <a:srgbClr val="C00000"/>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4523610" y="5570453"/>
                <a:ext cx="760115" cy="492443"/>
              </a:xfrm>
              <a:prstGeom prst="rect">
                <a:avLst/>
              </a:prstGeom>
              <a:blipFill rotWithShape="1">
                <a:blip r:embed="rId2"/>
                <a:stretch>
                  <a:fillRect l="-66" t="-47" r="69" b="-16007"/>
                </a:stretch>
              </a:blipFill>
            </p:spPr>
            <p:txBody>
              <a:bodyPr/>
              <a:lstStyle/>
              <a:p>
                <a:r>
                  <a:rPr lang="zh-CN" altLang="en-US">
                    <a:noFill/>
                  </a:rPr>
                  <a:t> </a:t>
                </a:r>
              </a:p>
            </p:txBody>
          </p:sp>
        </mc:Fallback>
      </mc:AlternateContent>
      <p:pic>
        <p:nvPicPr>
          <p:cNvPr id="33" name="Picture 32"/>
          <p:cNvPicPr>
            <a:picLocks noChangeAspect="1"/>
          </p:cNvPicPr>
          <p:nvPr/>
        </p:nvPicPr>
        <p:blipFill>
          <a:blip r:embed="rId3" cstate="screen"/>
          <a:stretch>
            <a:fillRect/>
          </a:stretch>
        </p:blipFill>
        <p:spPr>
          <a:xfrm>
            <a:off x="8183688" y="5756077"/>
            <a:ext cx="813366" cy="1138042"/>
          </a:xfrm>
          <a:prstGeom prst="rect">
            <a:avLst/>
          </a:prstGeom>
        </p:spPr>
      </p:pic>
      <p:sp>
        <p:nvSpPr>
          <p:cNvPr id="34" name="TextBox 33"/>
          <p:cNvSpPr txBox="1"/>
          <p:nvPr/>
        </p:nvSpPr>
        <p:spPr>
          <a:xfrm>
            <a:off x="6262603" y="4616345"/>
            <a:ext cx="2948815" cy="1200329"/>
          </a:xfrm>
          <a:prstGeom prst="rect">
            <a:avLst/>
          </a:prstGeom>
          <a:noFill/>
        </p:spPr>
        <p:txBody>
          <a:bodyPr wrap="square" rtlCol="0">
            <a:spAutoFit/>
          </a:bodyPr>
          <a:lstStyle/>
          <a:p>
            <a:pPr algn="ctr"/>
            <a:r>
              <a:rPr lang="en-US" dirty="0">
                <a:solidFill>
                  <a:schemeClr val="accent4"/>
                </a:solidFill>
              </a:rPr>
              <a:t>We aren’t accounting for the work at the higher levels!  But we’ll see later that this turns out to be okay.</a:t>
            </a:r>
            <a:endParaRPr lang="en-US" dirty="0">
              <a:solidFill>
                <a:schemeClr val="accent4"/>
              </a:solidFill>
            </a:endParaRPr>
          </a:p>
        </p:txBody>
      </p:sp>
      <p:sp>
        <p:nvSpPr>
          <p:cNvPr id="37" name="TextBox 36"/>
          <p:cNvSpPr txBox="1"/>
          <p:nvPr/>
        </p:nvSpPr>
        <p:spPr>
          <a:xfrm>
            <a:off x="44418" y="4439192"/>
            <a:ext cx="1740087" cy="954107"/>
          </a:xfrm>
          <a:prstGeom prst="rect">
            <a:avLst/>
          </a:prstGeom>
          <a:noFill/>
        </p:spPr>
        <p:txBody>
          <a:bodyPr wrap="square" rtlCol="0">
            <a:spAutoFit/>
          </a:bodyPr>
          <a:lstStyle/>
          <a:p>
            <a:r>
              <a:rPr lang="en-US" sz="1400" dirty="0"/>
              <a:t>Note: this is just a cartoon – I’m not going to draw all 3</a:t>
            </a:r>
            <a:r>
              <a:rPr lang="en-US" sz="1400" baseline="30000" dirty="0"/>
              <a:t>t</a:t>
            </a:r>
            <a:r>
              <a:rPr lang="en-US" sz="1400" dirty="0"/>
              <a:t>  circles!</a:t>
            </a:r>
            <a:endParaRPr lang="en-US" sz="1400" dirty="0"/>
          </a:p>
        </p:txBody>
      </p:sp>
      <p:sp>
        <p:nvSpPr>
          <p:cNvPr id="39" name="TextBox 38"/>
          <p:cNvSpPr txBox="1"/>
          <p:nvPr/>
        </p:nvSpPr>
        <p:spPr>
          <a:xfrm>
            <a:off x="1817534" y="2807292"/>
            <a:ext cx="517375" cy="707886"/>
          </a:xfrm>
          <a:prstGeom prst="rect">
            <a:avLst/>
          </a:prstGeom>
          <a:noFill/>
        </p:spPr>
        <p:txBody>
          <a:bodyPr wrap="square" rtlCol="0">
            <a:spAutoFit/>
          </a:bodyPr>
          <a:lstStyle/>
          <a:p>
            <a:r>
              <a:rPr lang="en-US" sz="4000" dirty="0"/>
              <a:t>…</a:t>
            </a:r>
            <a:r>
              <a:rPr lang="en-US" sz="4000" dirty="0"/>
              <a:t> </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p:tgtEl>
                                          <p:spTgt spid="33"/>
                                        </p:tgtEl>
                                        <p:attrNameLst>
                                          <p:attrName>ppt_x</p:attrName>
                                        </p:attrNameLst>
                                      </p:cBhvr>
                                      <p:tavLst>
                                        <p:tav tm="0">
                                          <p:val>
                                            <p:strVal val="#ppt_x+#ppt_w*1.125000"/>
                                          </p:val>
                                        </p:tav>
                                        <p:tav tm="100000">
                                          <p:val>
                                            <p:strVal val="#ppt_x"/>
                                          </p:val>
                                        </p:tav>
                                      </p:tavLst>
                                    </p:anim>
                                    <p:animEffect transition="in" filter="wipe(left)">
                                      <p:cBhvr>
                                        <p:cTn id="32" dur="500"/>
                                        <p:tgtEl>
                                          <p:spTgt spid="33"/>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p:tgtEl>
                                          <p:spTgt spid="34"/>
                                        </p:tgtEl>
                                        <p:attrNameLst>
                                          <p:attrName>ppt_x</p:attrName>
                                        </p:attrNameLst>
                                      </p:cBhvr>
                                      <p:tavLst>
                                        <p:tav tm="0">
                                          <p:val>
                                            <p:strVal val="#ppt_x+#ppt_w*1.125000"/>
                                          </p:val>
                                        </p:tav>
                                        <p:tav tm="100000">
                                          <p:val>
                                            <p:strVal val="#ppt_x"/>
                                          </p:val>
                                        </p:tav>
                                      </p:tavLst>
                                    </p:anim>
                                    <p:animEffect transition="in" filter="wipe(left)">
                                      <p:cBhvr>
                                        <p:cTn id="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uiExpand="1" build="p"/>
      <p:bldP spid="38"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4321" y="-1573968"/>
            <a:ext cx="8304551" cy="7762718"/>
          </a:xfrm>
          <a:prstGeom prst="rect">
            <a:avLst/>
          </a:prstGeom>
        </p:spPr>
      </p:pic>
      <p:sp>
        <p:nvSpPr>
          <p:cNvPr id="2" name="Title 1"/>
          <p:cNvSpPr>
            <a:spLocks noGrp="1"/>
          </p:cNvSpPr>
          <p:nvPr>
            <p:ph type="title"/>
          </p:nvPr>
        </p:nvSpPr>
        <p:spPr/>
        <p:txBody>
          <a:bodyPr/>
          <a:lstStyle/>
          <a:p>
            <a:r>
              <a:rPr lang="en-US" sz="2800" dirty="0"/>
              <a:t>This is much better!</a:t>
            </a:r>
            <a:endParaRPr lang="en-US" sz="2800" dirty="0"/>
          </a:p>
        </p:txBody>
      </p:sp>
      <p:cxnSp>
        <p:nvCxnSpPr>
          <p:cNvPr id="14" name="Straight Connector 13"/>
          <p:cNvCxnSpPr/>
          <p:nvPr/>
        </p:nvCxnSpPr>
        <p:spPr>
          <a:xfrm>
            <a:off x="1282889" y="5882186"/>
            <a:ext cx="5486401" cy="0"/>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282889" y="2047164"/>
            <a:ext cx="1" cy="3835021"/>
          </a:xfrm>
          <a:prstGeom prst="line">
            <a:avLst/>
          </a:prstGeom>
          <a:ln w="15875">
            <a:solidFill>
              <a:schemeClr val="tx2"/>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p:cNvSpPr txBox="1"/>
              <p:nvPr/>
            </p:nvSpPr>
            <p:spPr>
              <a:xfrm>
                <a:off x="5171606" y="3318343"/>
                <a:ext cx="928048"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m:oMathPara>
                </a14:m>
                <a:endParaRPr lang="en-US" b="0" dirty="0"/>
              </a:p>
              <a:p>
                <a:endParaRPr lang="en-US" dirty="0"/>
              </a:p>
            </p:txBody>
          </p:sp>
        </mc:Choice>
        <mc:Fallback>
          <p:sp>
            <p:nvSpPr>
              <p:cNvPr id="21" name="TextBox 20"/>
              <p:cNvSpPr txBox="1">
                <a:spLocks noRot="1" noChangeAspect="1" noMove="1" noResize="1" noEditPoints="1" noAdjustHandles="1" noChangeArrowheads="1" noChangeShapeType="1" noTextEdit="1"/>
              </p:cNvSpPr>
              <p:nvPr/>
            </p:nvSpPr>
            <p:spPr>
              <a:xfrm>
                <a:off x="5171606" y="3318343"/>
                <a:ext cx="928048" cy="646331"/>
              </a:xfrm>
              <a:prstGeom prst="rect">
                <a:avLst/>
              </a:prstGeom>
              <a:blipFill rotWithShape="1">
                <a:blip r:embed="rId2"/>
                <a:stretch>
                  <a:fillRect l="-18" t="-72" r="52"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568823" y="5113127"/>
                <a:ext cx="928048"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6</m:t>
                          </m:r>
                        </m:sup>
                      </m:sSup>
                    </m:oMath>
                  </m:oMathPara>
                </a14:m>
                <a:endParaRPr lang="en-US" b="0" dirty="0"/>
              </a:p>
              <a:p>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6568823" y="5113127"/>
                <a:ext cx="928048" cy="646331"/>
              </a:xfrm>
              <a:prstGeom prst="rect">
                <a:avLst/>
              </a:prstGeom>
              <a:blipFill rotWithShape="1">
                <a:blip r:embed="rId3"/>
                <a:stretch>
                  <a:fillRect l="-41" t="-17" r="7"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6238227" y="5937696"/>
                <a:ext cx="66119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238227" y="5937696"/>
                <a:ext cx="661193" cy="369332"/>
              </a:xfrm>
              <a:prstGeom prst="rect">
                <a:avLst/>
              </a:prstGeom>
              <a:blipFill rotWithShape="1">
                <a:blip r:embed="rId4"/>
                <a:stretch>
                  <a:fillRect l="-94" t="-121" r="22" b="56"/>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16" y="195489"/>
            <a:ext cx="7886700" cy="1325563"/>
          </a:xfrm>
        </p:spPr>
        <p:txBody>
          <a:bodyPr/>
          <a:lstStyle/>
          <a:p>
            <a:r>
              <a:rPr lang="en-US" sz="2400" dirty="0"/>
              <a:t>We can even see it in real life!</a:t>
            </a:r>
            <a:endParaRPr lang="en-US" sz="2400" dirty="0"/>
          </a:p>
        </p:txBody>
      </p:sp>
      <p:pic>
        <p:nvPicPr>
          <p:cNvPr id="7" name="Picture 6"/>
          <p:cNvPicPr>
            <a:picLocks noChangeAspect="1"/>
          </p:cNvPicPr>
          <p:nvPr/>
        </p:nvPicPr>
        <p:blipFill>
          <a:blip r:embed="rId1" cstate="screen"/>
          <a:stretch>
            <a:fillRect/>
          </a:stretch>
        </p:blipFill>
        <p:spPr>
          <a:xfrm>
            <a:off x="854439" y="1175408"/>
            <a:ext cx="7096758" cy="5517699"/>
          </a:xfrm>
          <a:prstGeom prst="rect">
            <a:avLst/>
          </a:prstGeom>
        </p:spPr>
      </p:pic>
      <p:pic>
        <p:nvPicPr>
          <p:cNvPr id="8" name="Picture 7"/>
          <p:cNvPicPr>
            <a:picLocks noChangeAspect="1"/>
          </p:cNvPicPr>
          <p:nvPr/>
        </p:nvPicPr>
        <p:blipFill>
          <a:blip r:embed="rId2" cstate="screen"/>
          <a:stretch>
            <a:fillRect/>
          </a:stretch>
        </p:blipFill>
        <p:spPr>
          <a:xfrm>
            <a:off x="7744078" y="125467"/>
            <a:ext cx="1399922" cy="1049941"/>
          </a:xfrm>
          <a:prstGeom prst="rect">
            <a:avLst/>
          </a:prstGeom>
        </p:spPr>
      </p:pic>
      <p:pic>
        <p:nvPicPr>
          <p:cNvPr id="9" name="Picture 8"/>
          <p:cNvPicPr>
            <a:picLocks noChangeAspect="1"/>
          </p:cNvPicPr>
          <p:nvPr/>
        </p:nvPicPr>
        <p:blipFill>
          <a:blip r:embed="rId3" cstate="screen"/>
          <a:stretch>
            <a:fillRect/>
          </a:stretch>
        </p:blipFill>
        <p:spPr>
          <a:xfrm>
            <a:off x="7797274" y="1201785"/>
            <a:ext cx="1225805" cy="41176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95" y="20377"/>
            <a:ext cx="8043355" cy="674419"/>
          </a:xfrm>
        </p:spPr>
        <p:txBody>
          <a:bodyPr/>
          <a:lstStyle/>
          <a:p>
            <a:r>
              <a:rPr lang="en-US" sz="3600" dirty="0" err="1"/>
              <a:t>我们可以做的更好么</a:t>
            </a:r>
            <a:r>
              <a:rPr lang="en-US" sz="3600" dirty="0"/>
              <a:t>?</a:t>
            </a:r>
            <a:endParaRPr lang="en-US" sz="36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1995" y="881938"/>
                <a:ext cx="8515350" cy="5701400"/>
              </a:xfrm>
            </p:spPr>
            <p:txBody>
              <a:bodyPr>
                <a:noAutofit/>
              </a:bodyPr>
              <a:lstStyle/>
              <a:p>
                <a:r>
                  <a:rPr lang="en-US" sz="2400" b="1" dirty="0">
                    <a:solidFill>
                      <a:schemeClr val="accent4"/>
                    </a:solidFill>
                  </a:rPr>
                  <a:t>Toom-Cook</a:t>
                </a:r>
                <a:r>
                  <a:rPr lang="en-US" sz="2400" dirty="0"/>
                  <a:t> (1963): </a:t>
                </a:r>
                <a:r>
                  <a:rPr lang="zh-CN" altLang="en-US" dirty="0"/>
                  <a:t>不要分成三个</a:t>
                </a:r>
                <a:r>
                  <a:rPr lang="en-US" altLang="zh-CN" dirty="0"/>
                  <a:t>n/2</a:t>
                </a:r>
                <a:r>
                  <a:rPr lang="zh-CN" altLang="en-US" dirty="0"/>
                  <a:t>大小的问题，而是分成</a:t>
                </a:r>
                <a:r>
                  <a:rPr lang="zh-CN" altLang="en-US" dirty="0">
                    <a:solidFill>
                      <a:srgbClr val="00B050"/>
                    </a:solidFill>
                  </a:rPr>
                  <a:t>五个</a:t>
                </a:r>
                <a:r>
                  <a:rPr lang="en-US" altLang="zh-CN" dirty="0">
                    <a:solidFill>
                      <a:srgbClr val="00B050"/>
                    </a:solidFill>
                  </a:rPr>
                  <a:t>n/3</a:t>
                </a:r>
                <a:r>
                  <a:rPr lang="zh-CN" altLang="en-US" dirty="0"/>
                  <a:t>大小的问题</a:t>
                </a:r>
                <a:r>
                  <a:rPr lang="en-US" sz="2400" dirty="0"/>
                  <a:t>. </a:t>
                </a:r>
                <a:endParaRPr lang="en-US" sz="2400" dirty="0"/>
              </a:p>
              <a:p>
                <a:pPr lvl="1"/>
                <a:r>
                  <a:rPr lang="zh-CN" altLang="en-US" sz="2400" b="0" dirty="0">
                    <a:solidFill>
                      <a:schemeClr val="tx1"/>
                    </a:solidFill>
                  </a:rPr>
                  <a:t>       </a:t>
                </a:r>
                <a:r>
                  <a:rPr lang="en-US" sz="2400" b="0" dirty="0">
                    <a:solidFill>
                      <a:schemeClr val="tx1"/>
                    </a:solidFill>
                  </a:rPr>
                  <a:t>运行时间</a:t>
                </a:r>
                <a14:m>
                  <m:oMath xmlns:m="http://schemas.openxmlformats.org/officeDocument/2006/math">
                    <m:r>
                      <m:rPr>
                        <m:sty m:val="p"/>
                      </m:rPr>
                      <a:rPr lang="en-US" sz="2400" dirty="0">
                        <a:latin typeface="Cambria Math" panose="02040503050406030204" pitchFamily="18" charset="0"/>
                      </a:rPr>
                      <m:t>O</m:t>
                    </m:r>
                    <m:d>
                      <m:dPr>
                        <m:ctrlPr>
                          <a:rPr lang="en-US" sz="2400" b="0" i="1" dirty="0" smtClean="0">
                            <a:latin typeface="Cambria Math" panose="02040503050406030204" pitchFamily="18" charset="0"/>
                          </a:rPr>
                        </m:ctrlPr>
                      </m:dPr>
                      <m:e>
                        <m:sSup>
                          <m:sSupPr>
                            <m:ctrlPr>
                              <a:rPr lang="en-US" sz="2400" b="0" i="1" dirty="0" smtClean="0">
                                <a:solidFill>
                                  <a:schemeClr val="tx1"/>
                                </a:solidFill>
                                <a:latin typeface="Cambria Math" panose="02040503050406030204" pitchFamily="18" charset="0"/>
                              </a:rPr>
                            </m:ctrlPr>
                          </m:sSupPr>
                          <m:e>
                            <m:r>
                              <a:rPr lang="en-US" sz="2400" i="1" dirty="0" smtClean="0">
                                <a:solidFill>
                                  <a:schemeClr val="tx1"/>
                                </a:solidFill>
                                <a:latin typeface="Cambria Math" panose="02040503050406030204" pitchFamily="18" charset="0"/>
                              </a:rPr>
                              <m:t>𝑛</m:t>
                            </m:r>
                          </m:e>
                          <m:sup>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465</m:t>
                            </m:r>
                          </m:sup>
                        </m:sSup>
                      </m:e>
                    </m:d>
                    <m:r>
                      <a:rPr lang="en-US" sz="2400" b="0" i="1" dirty="0" smtClean="0">
                        <a:solidFill>
                          <a:schemeClr val="tx1"/>
                        </a:solidFill>
                        <a:latin typeface="Cambria Math" panose="02040503050406030204" pitchFamily="18" charset="0"/>
                      </a:rPr>
                      <m:t> </m:t>
                    </m:r>
                  </m:oMath>
                </a14:m>
                <a:endParaRPr lang="en-US" sz="2400" dirty="0">
                  <a:solidFill>
                    <a:schemeClr val="accent4"/>
                  </a:solidFill>
                </a:endParaRPr>
              </a:p>
              <a:p>
                <a:pPr lvl="1"/>
                <a:endParaRPr lang="en-US" sz="2400" dirty="0"/>
              </a:p>
              <a:p>
                <a:pPr lvl="1"/>
                <a:endParaRPr lang="en-US" sz="2400" dirty="0"/>
              </a:p>
              <a:p>
                <a:pPr lvl="1"/>
                <a:endParaRPr lang="en-US" sz="2400" dirty="0"/>
              </a:p>
              <a:p>
                <a:pPr marL="457200" lvl="1" indent="0">
                  <a:buNone/>
                </a:pPr>
                <a:endParaRPr lang="en-US" sz="2400" dirty="0"/>
              </a:p>
              <a:p>
                <a:pPr marL="0" indent="0">
                  <a:buNone/>
                </a:pPr>
                <a:endParaRPr lang="en-US" sz="2400" b="1" dirty="0">
                  <a:solidFill>
                    <a:schemeClr val="accent4"/>
                  </a:solidFill>
                </a:endParaRPr>
              </a:p>
              <a:p>
                <a:r>
                  <a:rPr lang="en-US" sz="2400" b="1" dirty="0">
                    <a:solidFill>
                      <a:schemeClr val="accent4"/>
                    </a:solidFill>
                  </a:rPr>
                  <a:t>Schönhage–Strassen</a:t>
                </a:r>
                <a:r>
                  <a:rPr lang="en-US" sz="2400" dirty="0"/>
                  <a:t> (1971):</a:t>
                </a:r>
                <a:endParaRPr lang="en-US" sz="2400" dirty="0"/>
              </a:p>
              <a:p>
                <a:pPr lvl="2"/>
                <a:r>
                  <a:rPr lang="zh-CN" altLang="en-US" sz="2400" dirty="0">
                    <a:solidFill>
                      <a:schemeClr val="tx1"/>
                    </a:solidFill>
                  </a:rPr>
                  <a:t>    </a:t>
                </a:r>
                <a:r>
                  <a:rPr lang="en-US" sz="2400" dirty="0">
                    <a:solidFill>
                      <a:schemeClr val="tx1"/>
                    </a:solidFill>
                  </a:rPr>
                  <a:t>Runs in time </a:t>
                </a:r>
                <a14:m>
                  <m:oMath xmlns:m="http://schemas.openxmlformats.org/officeDocument/2006/math">
                    <m:r>
                      <m:rPr>
                        <m:sty m:val="p"/>
                      </m:rPr>
                      <a:rPr lang="en-US" sz="2400" b="0" i="0" dirty="0" smtClean="0">
                        <a:solidFill>
                          <a:schemeClr val="tx1"/>
                        </a:solidFill>
                        <a:latin typeface="Cambria Math" panose="02040503050406030204" pitchFamily="18" charset="0"/>
                      </a:rPr>
                      <m:t>O</m:t>
                    </m:r>
                    <m:r>
                      <a:rPr lang="en-US" sz="2400" b="0" i="0"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𝑛</m:t>
                    </m:r>
                    <m:func>
                      <m:funcPr>
                        <m:ctrlPr>
                          <a:rPr lang="en-US" sz="2400" i="1" dirty="0" smtClean="0">
                            <a:solidFill>
                              <a:schemeClr val="tx1"/>
                            </a:solidFill>
                            <a:latin typeface="Cambria Math" panose="02040503050406030204" pitchFamily="18" charset="0"/>
                          </a:rPr>
                        </m:ctrlPr>
                      </m:funcPr>
                      <m:fName>
                        <m:r>
                          <m:rPr>
                            <m:sty m:val="p"/>
                          </m:rPr>
                          <a:rPr lang="en-US" sz="2400" i="0" dirty="0" smtClean="0">
                            <a:solidFill>
                              <a:schemeClr val="tx1"/>
                            </a:solidFill>
                            <a:latin typeface="Cambria Math" panose="02040503050406030204" pitchFamily="18" charset="0"/>
                          </a:rPr>
                          <m:t>log</m:t>
                        </m:r>
                      </m:fName>
                      <m:e>
                        <m:d>
                          <m:dPr>
                            <m:ctrlPr>
                              <a:rPr lang="en-US" sz="2400" i="1" dirty="0" smtClean="0">
                                <a:solidFill>
                                  <a:schemeClr val="tx1"/>
                                </a:solidFill>
                                <a:latin typeface="Cambria Math" panose="02040503050406030204" pitchFamily="18" charset="0"/>
                              </a:rPr>
                            </m:ctrlPr>
                          </m:dPr>
                          <m:e>
                            <m:r>
                              <a:rPr lang="en-US" sz="2400" i="1" dirty="0" smtClean="0">
                                <a:solidFill>
                                  <a:schemeClr val="tx1"/>
                                </a:solidFill>
                                <a:latin typeface="Cambria Math" panose="02040503050406030204" pitchFamily="18" charset="0"/>
                              </a:rPr>
                              <m:t>𝑛</m:t>
                            </m:r>
                          </m:e>
                        </m:d>
                      </m:e>
                    </m:func>
                    <m:func>
                      <m:funcPr>
                        <m:ctrlPr>
                          <a:rPr lang="en-US" sz="2400" b="0" i="1" dirty="0" smtClean="0">
                            <a:solidFill>
                              <a:schemeClr val="tx1"/>
                            </a:solidFill>
                            <a:latin typeface="Cambria Math" panose="02040503050406030204" pitchFamily="18" charset="0"/>
                          </a:rPr>
                        </m:ctrlPr>
                      </m:funcPr>
                      <m:fName>
                        <m:r>
                          <m:rPr>
                            <m:sty m:val="p"/>
                          </m:rPr>
                          <a:rPr lang="en-US" sz="2400" b="0" i="0" dirty="0" smtClean="0">
                            <a:solidFill>
                              <a:schemeClr val="tx1"/>
                            </a:solidFill>
                            <a:latin typeface="Cambria Math" panose="02040503050406030204" pitchFamily="18" charset="0"/>
                          </a:rPr>
                          <m:t>log</m:t>
                        </m:r>
                      </m:fName>
                      <m:e>
                        <m:func>
                          <m:funcPr>
                            <m:ctrlPr>
                              <a:rPr lang="en-US" sz="2400" b="0" i="1" dirty="0" smtClean="0">
                                <a:solidFill>
                                  <a:schemeClr val="tx1"/>
                                </a:solidFill>
                                <a:latin typeface="Cambria Math" panose="02040503050406030204" pitchFamily="18" charset="0"/>
                              </a:rPr>
                            </m:ctrlPr>
                          </m:funcPr>
                          <m:fName>
                            <m:r>
                              <m:rPr>
                                <m:sty m:val="p"/>
                              </m:rPr>
                              <a:rPr lang="en-US" sz="2400" b="0" i="0" dirty="0" smtClean="0">
                                <a:solidFill>
                                  <a:schemeClr val="tx1"/>
                                </a:solidFill>
                                <a:latin typeface="Cambria Math" panose="02040503050406030204" pitchFamily="18" charset="0"/>
                              </a:rPr>
                              <m:t>log</m:t>
                            </m:r>
                          </m:fName>
                          <m:e>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𝑛</m:t>
                                </m:r>
                              </m:e>
                            </m:d>
                            <m:r>
                              <a:rPr lang="en-US" sz="2400" b="0" i="1" dirty="0" smtClean="0">
                                <a:solidFill>
                                  <a:schemeClr val="tx1"/>
                                </a:solidFill>
                                <a:latin typeface="Cambria Math" panose="02040503050406030204" pitchFamily="18" charset="0"/>
                              </a:rPr>
                              <m:t>) </m:t>
                            </m:r>
                          </m:e>
                        </m:func>
                      </m:e>
                    </m:func>
                  </m:oMath>
                </a14:m>
                <a:endParaRPr lang="en-US" sz="2400" dirty="0"/>
              </a:p>
              <a:p>
                <a:r>
                  <a:rPr lang="en-US" sz="2400" b="1" dirty="0" err="1">
                    <a:solidFill>
                      <a:schemeClr val="accent4"/>
                    </a:solidFill>
                  </a:rPr>
                  <a:t>Furer</a:t>
                </a:r>
                <a:r>
                  <a:rPr lang="en-US" sz="2400" dirty="0"/>
                  <a:t> (2007)</a:t>
                </a:r>
                <a:endParaRPr lang="en-US" sz="2400" dirty="0"/>
              </a:p>
              <a:p>
                <a:pPr lvl="1"/>
                <a:r>
                  <a:rPr lang="zh-CN" altLang="en-US" sz="2400" dirty="0"/>
                  <a:t>    </a:t>
                </a:r>
                <a:r>
                  <a:rPr lang="en-US" sz="2400" dirty="0"/>
                  <a:t>Runs in time </a:t>
                </a:r>
                <a14:m>
                  <m:oMath xmlns:m="http://schemas.openxmlformats.org/officeDocument/2006/math">
                    <m:r>
                      <a:rPr lang="en-US" sz="2400" b="0" i="1" smtClean="0">
                        <a:latin typeface="Cambria Math" panose="02040503050406030204" pitchFamily="18" charset="0"/>
                      </a:rPr>
                      <m:t>𝑛</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e>
                    </m:fun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func>
                          <m:funcPr>
                            <m:ctrlPr>
                              <a:rPr lang="en-US" sz="2400" b="0" i="1" smtClean="0">
                                <a:latin typeface="Cambria Math" panose="02040503050406030204" pitchFamily="18" charset="0"/>
                              </a:rPr>
                            </m:ctrlPr>
                          </m:funcPr>
                          <m:fName>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O</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log</m:t>
                                </m:r>
                              </m:e>
                              <m:sup>
                                <m:r>
                                  <a:rPr lang="en-US" sz="2400" b="0" i="1" smtClean="0">
                                    <a:latin typeface="Cambria Math" panose="02040503050406030204" pitchFamily="18" charset="0"/>
                                  </a:rPr>
                                  <m:t>∗</m:t>
                                </m:r>
                              </m:sup>
                            </m:sSup>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 </m:t>
                            </m:r>
                          </m:e>
                        </m:func>
                      </m:sup>
                    </m:sSup>
                  </m:oMath>
                </a14:m>
                <a:endParaRPr lang="en-US" sz="2400" dirty="0">
                  <a:solidFill>
                    <a:schemeClr val="accent1"/>
                  </a:solidFill>
                </a:endParaRPr>
              </a:p>
              <a:p>
                <a:r>
                  <a:rPr lang="en-US" sz="2400" b="1" dirty="0">
                    <a:solidFill>
                      <a:schemeClr val="accent4"/>
                    </a:solidFill>
                  </a:rPr>
                  <a:t>Harvey and van der </a:t>
                </a:r>
                <a:r>
                  <a:rPr lang="en-US" sz="2400" b="1" dirty="0" err="1">
                    <a:solidFill>
                      <a:schemeClr val="accent4"/>
                    </a:solidFill>
                  </a:rPr>
                  <a:t>Hoeven</a:t>
                </a:r>
                <a:r>
                  <a:rPr lang="en-US" sz="2400" dirty="0"/>
                  <a:t> (2019)</a:t>
                </a:r>
                <a:endParaRPr lang="en-US" sz="2400" dirty="0"/>
              </a:p>
              <a:p>
                <a:pPr lvl="1"/>
                <a:r>
                  <a:rPr lang="zh-CN" altLang="en-US" sz="2400" dirty="0"/>
                  <a:t>    </a:t>
                </a:r>
                <a:r>
                  <a:rPr lang="en-US" sz="2400" dirty="0"/>
                  <a:t>Runs in time </a:t>
                </a:r>
                <a14:m>
                  <m:oMath xmlns:m="http://schemas.openxmlformats.org/officeDocument/2006/math">
                    <m:r>
                      <m:rPr>
                        <m:sty m:val="p"/>
                      </m:rPr>
                      <a:rPr lang="en-US" sz="2400" b="0" i="0" smtClean="0">
                        <a:latin typeface="Cambria Math" panose="02040503050406030204" pitchFamily="18" charset="0"/>
                      </a:rPr>
                      <m:t>O</m:t>
                    </m:r>
                    <m:r>
                      <a:rPr lang="en-US" sz="2400" b="0" i="0" smtClean="0">
                        <a:latin typeface="Cambria Math" panose="02040503050406030204" pitchFamily="18" charset="0"/>
                      </a:rPr>
                      <m:t>(</m:t>
                    </m:r>
                    <m:r>
                      <a:rPr lang="en-US" sz="2400" i="1">
                        <a:latin typeface="Cambria Math" panose="02040503050406030204" pitchFamily="18" charset="0"/>
                      </a:rPr>
                      <m:t>𝑛</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𝑛</m:t>
                            </m:r>
                          </m:e>
                        </m:d>
                        <m:r>
                          <a:rPr lang="en-US" sz="2400" b="0" i="1" smtClean="0">
                            <a:latin typeface="Cambria Math" panose="02040503050406030204" pitchFamily="18" charset="0"/>
                          </a:rPr>
                          <m:t>) </m:t>
                        </m:r>
                      </m:e>
                    </m:func>
                  </m:oMath>
                </a14:m>
                <a:endParaRPr lang="en-US" sz="2400" dirty="0">
                  <a:solidFill>
                    <a:schemeClr val="accent1"/>
                  </a:solidFill>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71995" y="881938"/>
                <a:ext cx="8515350" cy="5701400"/>
              </a:xfrm>
              <a:blipFill rotWithShape="1">
                <a:blip r:embed="rId1"/>
                <a:stretch>
                  <a:fillRect l="-2" t="-10" r="2" b="-5308"/>
                </a:stretch>
              </a:blipFill>
            </p:spPr>
            <p:txBody>
              <a:bodyPr/>
              <a:lstStyle/>
              <a:p>
                <a:r>
                  <a:rPr lang="zh-CN" altLang="en-US">
                    <a:noFill/>
                  </a:rPr>
                  <a:t> </a:t>
                </a:r>
              </a:p>
            </p:txBody>
          </p:sp>
        </mc:Fallback>
      </mc:AlternateContent>
      <p:pic>
        <p:nvPicPr>
          <p:cNvPr id="4" name="Picture 3"/>
          <p:cNvPicPr>
            <a:picLocks noChangeAspect="1"/>
          </p:cNvPicPr>
          <p:nvPr/>
        </p:nvPicPr>
        <p:blipFill>
          <a:blip r:embed="rId2" cstate="screen"/>
          <a:stretch>
            <a:fillRect/>
          </a:stretch>
        </p:blipFill>
        <p:spPr>
          <a:xfrm flipH="1">
            <a:off x="156655" y="2425982"/>
            <a:ext cx="815824" cy="1348711"/>
          </a:xfrm>
          <a:prstGeom prst="rect">
            <a:avLst/>
          </a:prstGeom>
        </p:spPr>
      </p:pic>
      <p:sp>
        <p:nvSpPr>
          <p:cNvPr id="5" name="TextBox 4"/>
          <p:cNvSpPr txBox="1"/>
          <p:nvPr/>
        </p:nvSpPr>
        <p:spPr>
          <a:xfrm>
            <a:off x="156655" y="3654698"/>
            <a:ext cx="3710491" cy="369332"/>
          </a:xfrm>
          <a:prstGeom prst="rect">
            <a:avLst/>
          </a:prstGeom>
          <a:noFill/>
        </p:spPr>
        <p:txBody>
          <a:bodyPr wrap="square" rtlCol="0">
            <a:spAutoFit/>
          </a:bodyPr>
          <a:lstStyle/>
          <a:p>
            <a:r>
              <a:rPr lang="en-US" dirty="0">
                <a:solidFill>
                  <a:srgbClr val="7030A0"/>
                </a:solidFill>
              </a:rPr>
              <a:t>Ollie the Over-achieving Ostrich</a:t>
            </a:r>
            <a:endParaRPr lang="en-US" dirty="0">
              <a:solidFill>
                <a:srgbClr val="7030A0"/>
              </a:solidFill>
            </a:endParaRPr>
          </a:p>
        </p:txBody>
      </p:sp>
      <p:sp>
        <p:nvSpPr>
          <p:cNvPr id="6" name="TextBox 5"/>
          <p:cNvSpPr txBox="1"/>
          <p:nvPr/>
        </p:nvSpPr>
        <p:spPr>
          <a:xfrm>
            <a:off x="1000008" y="2164145"/>
            <a:ext cx="3203728" cy="1200329"/>
          </a:xfrm>
          <a:prstGeom prst="rect">
            <a:avLst/>
          </a:prstGeom>
          <a:noFill/>
        </p:spPr>
        <p:txBody>
          <a:bodyPr wrap="square" rtlCol="0">
            <a:spAutoFit/>
          </a:bodyPr>
          <a:lstStyle/>
          <a:p>
            <a:r>
              <a:rPr lang="en-US" dirty="0">
                <a:solidFill>
                  <a:srgbClr val="7030A0"/>
                </a:solidFill>
              </a:rPr>
              <a:t>Try to figure out how to break up an n-sized problem into five n/3-sized problems!  </a:t>
            </a:r>
            <a:r>
              <a:rPr lang="en-US" b="1" dirty="0">
                <a:solidFill>
                  <a:srgbClr val="7030A0"/>
                </a:solidFill>
              </a:rPr>
              <a:t>(Hint: start with nine n/3-sized problems).</a:t>
            </a:r>
            <a:endParaRPr lang="en-US" b="1" dirty="0">
              <a:solidFill>
                <a:srgbClr val="7030A0"/>
              </a:solidFill>
            </a:endParaRPr>
          </a:p>
        </p:txBody>
      </p:sp>
      <p:pic>
        <p:nvPicPr>
          <p:cNvPr id="7" name="Picture 6"/>
          <p:cNvPicPr>
            <a:picLocks noChangeAspect="1"/>
          </p:cNvPicPr>
          <p:nvPr/>
        </p:nvPicPr>
        <p:blipFill>
          <a:blip r:embed="rId3" cstate="screen"/>
          <a:stretch>
            <a:fillRect/>
          </a:stretch>
        </p:blipFill>
        <p:spPr>
          <a:xfrm>
            <a:off x="7281000" y="2428269"/>
            <a:ext cx="1428145" cy="1356610"/>
          </a:xfrm>
          <a:prstGeom prst="rect">
            <a:avLst/>
          </a:prstGeom>
        </p:spPr>
      </p:pic>
      <p:sp>
        <p:nvSpPr>
          <p:cNvPr id="8" name="TextBox 7"/>
          <p:cNvSpPr txBox="1"/>
          <p:nvPr/>
        </p:nvSpPr>
        <p:spPr>
          <a:xfrm>
            <a:off x="6168536" y="3810528"/>
            <a:ext cx="3859498" cy="369332"/>
          </a:xfrm>
          <a:prstGeom prst="rect">
            <a:avLst/>
          </a:prstGeom>
          <a:noFill/>
        </p:spPr>
        <p:txBody>
          <a:bodyPr wrap="square" rtlCol="0">
            <a:spAutoFit/>
          </a:bodyPr>
          <a:lstStyle/>
          <a:p>
            <a:r>
              <a:rPr lang="en-US" dirty="0" err="1">
                <a:solidFill>
                  <a:srgbClr val="7030A0"/>
                </a:solidFill>
              </a:rPr>
              <a:t>Siggi</a:t>
            </a:r>
            <a:r>
              <a:rPr lang="en-US" dirty="0">
                <a:solidFill>
                  <a:srgbClr val="7030A0"/>
                </a:solidFill>
              </a:rPr>
              <a:t> the Studious Stork</a:t>
            </a:r>
            <a:endParaRPr lang="en-US" dirty="0">
              <a:solidFill>
                <a:srgbClr val="7030A0"/>
              </a:solidFill>
            </a:endParaRPr>
          </a:p>
        </p:txBody>
      </p:sp>
      <p:sp>
        <p:nvSpPr>
          <p:cNvPr id="9" name="TextBox 8"/>
          <p:cNvSpPr txBox="1"/>
          <p:nvPr/>
        </p:nvSpPr>
        <p:spPr>
          <a:xfrm>
            <a:off x="4361406" y="2267277"/>
            <a:ext cx="2919594" cy="1200329"/>
          </a:xfrm>
          <a:prstGeom prst="rect">
            <a:avLst/>
          </a:prstGeom>
          <a:noFill/>
        </p:spPr>
        <p:txBody>
          <a:bodyPr wrap="square" rtlCol="0">
            <a:spAutoFit/>
          </a:bodyPr>
          <a:lstStyle/>
          <a:p>
            <a:pPr algn="r"/>
            <a:r>
              <a:rPr lang="en-US" dirty="0">
                <a:solidFill>
                  <a:srgbClr val="7030A0"/>
                </a:solidFill>
              </a:rPr>
              <a:t>Given that you can break an n-sized problem into five n/3-sized problems, where does the 1.465 come from?</a:t>
            </a:r>
            <a:endParaRPr lang="en-US" dirty="0">
              <a:solidFill>
                <a:srgbClr val="7030A0"/>
              </a:solidFill>
            </a:endParaRPr>
          </a:p>
        </p:txBody>
      </p:sp>
      <p:sp>
        <p:nvSpPr>
          <p:cNvPr id="10" name="TextBox 9"/>
          <p:cNvSpPr txBox="1"/>
          <p:nvPr/>
        </p:nvSpPr>
        <p:spPr>
          <a:xfrm>
            <a:off x="6168536" y="5472866"/>
            <a:ext cx="2540609" cy="923330"/>
          </a:xfrm>
          <a:prstGeom prst="rect">
            <a:avLst/>
          </a:prstGeom>
          <a:noFill/>
        </p:spPr>
        <p:txBody>
          <a:bodyPr wrap="square" rtlCol="0">
            <a:spAutoFit/>
          </a:bodyPr>
          <a:lstStyle/>
          <a:p>
            <a:pPr algn="r"/>
            <a:r>
              <a:rPr lang="en-US" dirty="0"/>
              <a:t>[This is just for fun, you don’t need to know these algorithms!]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3555" y="620392"/>
            <a:ext cx="2856201" cy="5504688"/>
          </a:xfrm>
        </p:spPr>
        <p:txBody>
          <a:bodyPr vert="horz" lIns="91440" tIns="45720" rIns="91440" bIns="45720" rtlCol="0" anchor="ctr">
            <a:normAutofit/>
          </a:bodyPr>
          <a:lstStyle/>
          <a:p>
            <a:pPr algn="l" rtl="0">
              <a:lnSpc>
                <a:spcPct val="90000"/>
              </a:lnSpc>
              <a:spcBef>
                <a:spcPct val="0"/>
              </a:spcBef>
            </a:pPr>
            <a:r>
              <a:rPr kumimoji="1" lang="zh-CN" altLang="en-US" sz="5200" kern="1200">
                <a:solidFill>
                  <a:schemeClr val="accent5"/>
                </a:solidFill>
                <a:latin typeface="+mj-lt"/>
                <a:ea typeface="+mj-ea"/>
                <a:cs typeface="+mj-cs"/>
              </a:rPr>
              <a:t>本节课主要内容</a:t>
            </a:r>
            <a:endParaRPr kumimoji="1" lang="zh-CN" altLang="en-US" sz="5200" kern="1200">
              <a:solidFill>
                <a:schemeClr val="accent5"/>
              </a:solidFill>
              <a:latin typeface="+mj-lt"/>
              <a:ea typeface="+mj-ea"/>
              <a:cs typeface="+mj-cs"/>
            </a:endParaRPr>
          </a:p>
        </p:txBody>
      </p:sp>
      <p:graphicFrame>
        <p:nvGraphicFramePr>
          <p:cNvPr id="5" name="内容占位符 2"/>
          <p:cNvGraphicFramePr>
            <a:graphicFrameLocks noGrp="1"/>
          </p:cNvGraphicFramePr>
          <p:nvPr>
            <p:ph idx="10"/>
          </p:nvPr>
        </p:nvGraphicFramePr>
        <p:xfrm>
          <a:off x="3819906" y="620392"/>
          <a:ext cx="4697730" cy="55046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200" b="0" strike="noStrike" spc="-1" dirty="0">
                <a:solidFill>
                  <a:srgbClr val="000000"/>
                </a:solidFill>
                <a:latin typeface="Arial" panose="020B0604020202090204"/>
                <a:ea typeface="黑体"/>
              </a:rPr>
              <a:t>课程介绍</a:t>
            </a:r>
            <a:br>
              <a:rPr lang="zh-CN" altLang="zh-CN" sz="1800" b="0" strike="noStrike" spc="-1" dirty="0">
                <a:solidFill>
                  <a:srgbClr val="000000"/>
                </a:solidFill>
                <a:latin typeface="Arial" panose="020B0604020202090204"/>
              </a:rPr>
            </a:br>
            <a:endParaRPr kumimoji="1" lang="zh-CN" altLang="en-US" dirty="0"/>
          </a:p>
        </p:txBody>
      </p:sp>
      <p:sp>
        <p:nvSpPr>
          <p:cNvPr id="3" name="内容占位符 2"/>
          <p:cNvSpPr>
            <a:spLocks noGrp="1"/>
          </p:cNvSpPr>
          <p:nvPr>
            <p:ph idx="10"/>
          </p:nvPr>
        </p:nvSpPr>
        <p:spPr>
          <a:xfrm>
            <a:off x="457200" y="1262032"/>
            <a:ext cx="8229240" cy="4844583"/>
          </a:xfrm>
        </p:spPr>
        <p:txBody>
          <a:bodyPr>
            <a:normAutofit lnSpcReduction="10000"/>
          </a:bodyPr>
          <a:lstStyle/>
          <a:p>
            <a:r>
              <a:rPr kumimoji="1" lang="zh-CN" altLang="en-US" sz="2800" dirty="0"/>
              <a:t>教材：</a:t>
            </a:r>
            <a:endParaRPr kumimoji="1" lang="en-US" altLang="zh-CN" sz="2800" dirty="0"/>
          </a:p>
          <a:p>
            <a:endParaRPr kumimoji="1" lang="en-US" altLang="zh-CN" dirty="0"/>
          </a:p>
          <a:p>
            <a:endParaRPr kumimoji="1" lang="en-US" altLang="zh-CN" sz="2800" dirty="0"/>
          </a:p>
          <a:p>
            <a:endParaRPr kumimoji="1" lang="en-US" altLang="zh-CN" sz="2800" dirty="0"/>
          </a:p>
          <a:p>
            <a:endParaRPr kumimoji="1" lang="en-US" altLang="zh-CN" sz="2800" dirty="0"/>
          </a:p>
          <a:p>
            <a:endParaRPr kumimoji="1" lang="en-US" altLang="zh-CN" sz="2800" dirty="0"/>
          </a:p>
          <a:p>
            <a:endParaRPr kumimoji="1" lang="en-US" altLang="zh-CN" sz="2800" dirty="0"/>
          </a:p>
          <a:p>
            <a:pPr marL="0" indent="0">
              <a:buNone/>
            </a:pPr>
            <a:endParaRPr kumimoji="1" lang="en-US" altLang="zh-CN" sz="2800" dirty="0"/>
          </a:p>
          <a:p>
            <a:endParaRPr kumimoji="1" lang="en-US" altLang="zh-CN" sz="2800" dirty="0"/>
          </a:p>
          <a:p>
            <a:r>
              <a:rPr kumimoji="1" lang="zh-CN" altLang="en-US" sz="2800" dirty="0"/>
              <a:t>参考资料</a:t>
            </a:r>
            <a:endParaRPr kumimoji="1" lang="zh-CN" altLang="en-US" sz="2800" dirty="0"/>
          </a:p>
        </p:txBody>
      </p:sp>
      <p:sp>
        <p:nvSpPr>
          <p:cNvPr id="5" name="文本框 4"/>
          <p:cNvSpPr txBox="1"/>
          <p:nvPr/>
        </p:nvSpPr>
        <p:spPr>
          <a:xfrm>
            <a:off x="5374949" y="1264807"/>
            <a:ext cx="3221935" cy="369332"/>
          </a:xfrm>
          <a:prstGeom prst="rect">
            <a:avLst/>
          </a:prstGeom>
          <a:noFill/>
        </p:spPr>
        <p:txBody>
          <a:bodyPr wrap="square">
            <a:spAutoFit/>
          </a:bodyPr>
          <a:lstStyle/>
          <a:p>
            <a:r>
              <a:rPr lang="zh-CN" altLang="en-US" dirty="0"/>
              <a:t>http://algorithmsilluminated.org</a:t>
            </a:r>
            <a:endParaRPr lang="zh-CN" altLang="en-US" dirty="0"/>
          </a:p>
        </p:txBody>
      </p:sp>
      <p:pic>
        <p:nvPicPr>
          <p:cNvPr id="103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61565" y="3076605"/>
            <a:ext cx="1524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325" y="3076410"/>
            <a:ext cx="152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628549" y="5981236"/>
            <a:ext cx="6524512" cy="400110"/>
          </a:xfrm>
          <a:prstGeom prst="rect">
            <a:avLst/>
          </a:prstGeom>
          <a:noFill/>
        </p:spPr>
        <p:txBody>
          <a:bodyPr wrap="square">
            <a:spAutoFit/>
          </a:bodyPr>
          <a:lstStyle/>
          <a:p>
            <a:r>
              <a:rPr lang="zh-CN" altLang="en-US" sz="2000" dirty="0"/>
              <a:t>https://stanford-cs161.github.io/winter2022/lectures/</a:t>
            </a:r>
            <a:endParaRPr lang="zh-CN" altLang="en-US" sz="2000" dirty="0"/>
          </a:p>
        </p:txBody>
      </p:sp>
      <p:pic>
        <p:nvPicPr>
          <p:cNvPr id="1034" name="Picture 10" descr="算法导论（原书第3版）/计算机科学丛书》([美]Thomas H.Cormen，[美]Charles E.Leiserson，[美]Ronald  L.Rivest，[美]Clifford Stein)【摘要书评试读】- 京东图书"/>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9778" r="89778">
                        <a14:foregroundMark x1="16000" y1="7111" x2="38222" y2="7111"/>
                        <a14:foregroundMark x1="38222" y1="7111" x2="57333" y2="6667"/>
                        <a14:foregroundMark x1="57333" y1="6667" x2="80889" y2="10222"/>
                        <a14:foregroundMark x1="15111" y1="7111" x2="21778" y2="4444"/>
                        <a14:foregroundMark x1="15111" y1="8444" x2="15556" y2="13778"/>
                        <a14:foregroundMark x1="20444" y1="91111" x2="79556" y2="87556"/>
                        <a14:foregroundMark x1="79556" y1="87556" x2="80000" y2="87556"/>
                        <a14:foregroundMark x1="25333" y1="96889" x2="60444" y2="92889"/>
                        <a14:foregroundMark x1="17333" y1="18667" x2="19111" y2="44000"/>
                      </a14:backgroundRemoval>
                    </a14:imgEffect>
                  </a14:imgLayer>
                </a14:imgProps>
              </a:ext>
              <a:ext uri="{28A0092B-C50C-407E-A947-70E740481C1C}">
                <a14:useLocalDpi xmlns:a14="http://schemas.microsoft.com/office/drawing/2010/main" val="0"/>
              </a:ext>
            </a:extLst>
          </a:blip>
          <a:srcRect/>
          <a:stretch>
            <a:fillRect/>
          </a:stretch>
        </p:blipFill>
        <p:spPr bwMode="auto">
          <a:xfrm>
            <a:off x="6858000" y="3084478"/>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695" t="2757" r="21244" b="3626"/>
          <a:stretch>
            <a:fillRect/>
          </a:stretch>
        </p:blipFill>
        <p:spPr bwMode="auto">
          <a:xfrm>
            <a:off x="169302" y="2909376"/>
            <a:ext cx="1935078" cy="25492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8966" r="10945"/>
          <a:stretch>
            <a:fillRect/>
          </a:stretch>
        </p:blipFill>
        <p:spPr bwMode="auto">
          <a:xfrm>
            <a:off x="2104380" y="2970234"/>
            <a:ext cx="1786425" cy="248840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800550" y="1264807"/>
            <a:ext cx="4572000" cy="400110"/>
          </a:xfrm>
          <a:prstGeom prst="rect">
            <a:avLst/>
          </a:prstGeom>
          <a:noFill/>
        </p:spPr>
        <p:txBody>
          <a:bodyPr wrap="square">
            <a:spAutoFit/>
          </a:bodyPr>
          <a:lstStyle/>
          <a:p>
            <a:r>
              <a:rPr kumimoji="1" lang="en-US" altLang="zh-CN" sz="2000" dirty="0"/>
              <a:t>《</a:t>
            </a:r>
            <a:r>
              <a:rPr kumimoji="1" lang="zh-CN" altLang="en-US" sz="2000" dirty="0"/>
              <a:t>算法详解</a:t>
            </a:r>
            <a:r>
              <a:rPr kumimoji="1" lang="en-US" altLang="zh-CN" sz="2000" dirty="0"/>
              <a:t>1》</a:t>
            </a:r>
            <a:r>
              <a:rPr kumimoji="1" lang="zh-CN" altLang="en-US" sz="2000" dirty="0"/>
              <a:t>算法基础</a:t>
            </a:r>
            <a:endParaRPr kumimoji="1" lang="en-US" altLang="zh-CN" sz="2000" dirty="0"/>
          </a:p>
        </p:txBody>
      </p:sp>
      <p:sp>
        <p:nvSpPr>
          <p:cNvPr id="15" name="文本框 14"/>
          <p:cNvSpPr txBox="1"/>
          <p:nvPr/>
        </p:nvSpPr>
        <p:spPr>
          <a:xfrm>
            <a:off x="1800550" y="1577685"/>
            <a:ext cx="4572000" cy="400110"/>
          </a:xfrm>
          <a:prstGeom prst="rect">
            <a:avLst/>
          </a:prstGeom>
          <a:noFill/>
        </p:spPr>
        <p:txBody>
          <a:bodyPr wrap="square">
            <a:spAutoFit/>
          </a:bodyPr>
          <a:lstStyle/>
          <a:p>
            <a:r>
              <a:rPr kumimoji="1" lang="en-US" altLang="zh-CN" sz="2000" dirty="0"/>
              <a:t>《</a:t>
            </a:r>
            <a:r>
              <a:rPr kumimoji="1" lang="zh-CN" altLang="en-US" sz="2000" dirty="0"/>
              <a:t>算法详解</a:t>
            </a:r>
            <a:r>
              <a:rPr kumimoji="1" lang="en-US" altLang="zh-CN" sz="2000" dirty="0"/>
              <a:t>2》</a:t>
            </a:r>
            <a:r>
              <a:rPr kumimoji="1" lang="zh-CN" altLang="en-US" sz="2000" dirty="0"/>
              <a:t>图算法和数据结构</a:t>
            </a:r>
            <a:endParaRPr kumimoji="1" lang="en-US" altLang="zh-CN" sz="2000" dirty="0"/>
          </a:p>
        </p:txBody>
      </p:sp>
      <p:sp>
        <p:nvSpPr>
          <p:cNvPr id="16" name="文本框 15"/>
          <p:cNvSpPr txBox="1"/>
          <p:nvPr/>
        </p:nvSpPr>
        <p:spPr>
          <a:xfrm>
            <a:off x="1800550" y="1893352"/>
            <a:ext cx="4572000" cy="400110"/>
          </a:xfrm>
          <a:prstGeom prst="rect">
            <a:avLst/>
          </a:prstGeom>
          <a:noFill/>
        </p:spPr>
        <p:txBody>
          <a:bodyPr wrap="square">
            <a:spAutoFit/>
          </a:bodyPr>
          <a:lstStyle/>
          <a:p>
            <a:r>
              <a:rPr kumimoji="1" lang="en-US" altLang="zh-CN" sz="2000" dirty="0"/>
              <a:t>《</a:t>
            </a:r>
            <a:r>
              <a:rPr kumimoji="1" lang="zh-CN" altLang="en-US" sz="2000" dirty="0"/>
              <a:t>算法详解</a:t>
            </a:r>
            <a:r>
              <a:rPr kumimoji="1" lang="en-US" altLang="zh-CN" sz="2000" dirty="0"/>
              <a:t>3》</a:t>
            </a:r>
            <a:r>
              <a:rPr kumimoji="1" lang="zh-CN" altLang="en-US" sz="2000" dirty="0"/>
              <a:t>贪婪算法和动态规划</a:t>
            </a:r>
            <a:endParaRPr kumimoji="1" lang="en-US" altLang="zh-CN" sz="2000" dirty="0"/>
          </a:p>
        </p:txBody>
      </p:sp>
      <p:sp>
        <p:nvSpPr>
          <p:cNvPr id="17" name="文本框 16"/>
          <p:cNvSpPr txBox="1"/>
          <p:nvPr/>
        </p:nvSpPr>
        <p:spPr>
          <a:xfrm>
            <a:off x="1800550" y="2214772"/>
            <a:ext cx="4572000" cy="400110"/>
          </a:xfrm>
          <a:prstGeom prst="rect">
            <a:avLst/>
          </a:prstGeom>
          <a:noFill/>
        </p:spPr>
        <p:txBody>
          <a:bodyPr wrap="square">
            <a:spAutoFit/>
          </a:bodyPr>
          <a:lstStyle/>
          <a:p>
            <a:r>
              <a:rPr kumimoji="1" lang="en-US" altLang="zh-CN" sz="2000" dirty="0"/>
              <a:t>《</a:t>
            </a:r>
            <a:r>
              <a:rPr kumimoji="1" lang="zh-CN" altLang="en-US" sz="2000" dirty="0"/>
              <a:t>算法详解</a:t>
            </a:r>
            <a:r>
              <a:rPr kumimoji="1" lang="en-US" altLang="zh-CN" sz="2000" dirty="0"/>
              <a:t>4》NP-hard</a:t>
            </a:r>
            <a:r>
              <a:rPr kumimoji="1" lang="zh-CN" altLang="en-US" sz="2000" dirty="0"/>
              <a:t>问题的算法</a:t>
            </a:r>
            <a:endParaRPr kumimoji="1" lang="en-US" altLang="zh-CN" sz="2000" dirty="0"/>
          </a:p>
        </p:txBody>
      </p:sp>
      <p:sp>
        <p:nvSpPr>
          <p:cNvPr id="18" name="文本框 17"/>
          <p:cNvSpPr txBox="1"/>
          <p:nvPr/>
        </p:nvSpPr>
        <p:spPr>
          <a:xfrm>
            <a:off x="1800550" y="2518893"/>
            <a:ext cx="4572000" cy="400110"/>
          </a:xfrm>
          <a:prstGeom prst="rect">
            <a:avLst/>
          </a:prstGeom>
          <a:noFill/>
        </p:spPr>
        <p:txBody>
          <a:bodyPr wrap="square">
            <a:spAutoFit/>
          </a:bodyPr>
          <a:lstStyle/>
          <a:p>
            <a:r>
              <a:rPr kumimoji="1" lang="en-US" altLang="zh-CN" sz="2000" dirty="0"/>
              <a:t>《</a:t>
            </a:r>
            <a:r>
              <a:rPr kumimoji="1" lang="zh-CN" altLang="en-US" sz="2000" dirty="0"/>
              <a:t>算法导论</a:t>
            </a:r>
            <a:r>
              <a:rPr kumimoji="1" lang="en-US" altLang="zh-CN" sz="2000" dirty="0"/>
              <a:t>》</a:t>
            </a:r>
            <a:r>
              <a:rPr kumimoji="1" lang="zh-CN" altLang="en-US" sz="2000" dirty="0"/>
              <a:t>第三版</a:t>
            </a:r>
            <a:endParaRPr kumimoji="1" lang="en-US" altLang="zh-CN"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t>排序</a:t>
            </a:r>
            <a:endParaRPr lang="en-US" sz="4000" dirty="0"/>
          </a:p>
        </p:txBody>
      </p:sp>
      <p:sp>
        <p:nvSpPr>
          <p:cNvPr id="3" name="Content Placeholder 2"/>
          <p:cNvSpPr>
            <a:spLocks noGrp="1"/>
          </p:cNvSpPr>
          <p:nvPr>
            <p:ph idx="1"/>
          </p:nvPr>
        </p:nvSpPr>
        <p:spPr/>
        <p:txBody>
          <a:bodyPr/>
          <a:lstStyle/>
          <a:p>
            <a:r>
              <a:rPr lang="en-US" dirty="0" err="1"/>
              <a:t>排序是算法中重要的基础问题</a:t>
            </a:r>
            <a:endParaRPr lang="en-US" dirty="0"/>
          </a:p>
          <a:p>
            <a:r>
              <a:rPr lang="en-US" dirty="0" err="1"/>
              <a:t>我们先假设所有待排序的数字是不同的</a:t>
            </a:r>
            <a:r>
              <a:rPr lang="en-US" dirty="0"/>
              <a:t>.</a:t>
            </a:r>
            <a:endParaRPr lang="en-US" dirty="0"/>
          </a:p>
        </p:txBody>
      </p:sp>
      <p:grpSp>
        <p:nvGrpSpPr>
          <p:cNvPr id="22" name="Group 21"/>
          <p:cNvGrpSpPr/>
          <p:nvPr/>
        </p:nvGrpSpPr>
        <p:grpSpPr>
          <a:xfrm>
            <a:off x="1500717" y="2975150"/>
            <a:ext cx="5766649" cy="705201"/>
            <a:chOff x="1573619" y="3296093"/>
            <a:chExt cx="5766649" cy="705201"/>
          </a:xfrm>
        </p:grpSpPr>
        <p:sp>
          <p:nvSpPr>
            <p:cNvPr id="6" name="Rectangle 5"/>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1" name="Rectangle 10"/>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2" name="Rectangle 11"/>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3" name="Rectangle 12"/>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3" name="Group 22"/>
          <p:cNvGrpSpPr/>
          <p:nvPr/>
        </p:nvGrpSpPr>
        <p:grpSpPr>
          <a:xfrm>
            <a:off x="1529788" y="4415585"/>
            <a:ext cx="5766649" cy="705201"/>
            <a:chOff x="1602690" y="4736528"/>
            <a:chExt cx="5766649" cy="705201"/>
          </a:xfrm>
        </p:grpSpPr>
        <p:sp>
          <p:nvSpPr>
            <p:cNvPr id="14" name="Rectangle 13"/>
            <p:cNvSpPr/>
            <p:nvPr/>
          </p:nvSpPr>
          <p:spPr>
            <a:xfrm>
              <a:off x="1602690"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5" name="Rectangle 14"/>
            <p:cNvSpPr/>
            <p:nvPr/>
          </p:nvSpPr>
          <p:spPr>
            <a:xfrm>
              <a:off x="233260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6" name="Rectangle 15"/>
            <p:cNvSpPr/>
            <p:nvPr/>
          </p:nvSpPr>
          <p:spPr>
            <a:xfrm>
              <a:off x="304126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76772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8" name="Rectangle 17"/>
            <p:cNvSpPr/>
            <p:nvPr/>
          </p:nvSpPr>
          <p:spPr>
            <a:xfrm>
              <a:off x="4477834"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520775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0" name="Rectangle 19"/>
            <p:cNvSpPr/>
            <p:nvPr/>
          </p:nvSpPr>
          <p:spPr>
            <a:xfrm>
              <a:off x="5937672"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6664138"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4" name="Right Brace 3"/>
          <p:cNvSpPr/>
          <p:nvPr/>
        </p:nvSpPr>
        <p:spPr>
          <a:xfrm rot="5400000">
            <a:off x="4258185" y="2723436"/>
            <a:ext cx="287079" cy="573128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291890" y="5806044"/>
            <a:ext cx="2442387" cy="369332"/>
          </a:xfrm>
          <a:prstGeom prst="rect">
            <a:avLst/>
          </a:prstGeom>
          <a:noFill/>
        </p:spPr>
        <p:txBody>
          <a:bodyPr wrap="square" rtlCol="0">
            <a:spAutoFit/>
          </a:bodyPr>
          <a:lstStyle/>
          <a:p>
            <a:r>
              <a:rPr lang="en-US" dirty="0"/>
              <a:t>Length of the list is 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down)">
                                      <p:cBhvr>
                                        <p:cTn id="8" dur="500"/>
                                        <p:tgtEl>
                                          <p:spTgt spid="2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3" y="246549"/>
            <a:ext cx="8200040" cy="969066"/>
          </a:xfrm>
        </p:spPr>
        <p:txBody>
          <a:bodyPr>
            <a:normAutofit/>
          </a:bodyPr>
          <a:lstStyle/>
          <a:p>
            <a:r>
              <a:rPr lang="en-US" sz="4800" dirty="0" err="1"/>
              <a:t>课前练习</a:t>
            </a:r>
            <a:endParaRPr lang="en-US" sz="4800" dirty="0"/>
          </a:p>
        </p:txBody>
      </p:sp>
      <p:sp>
        <p:nvSpPr>
          <p:cNvPr id="3" name="Content Placeholder 2"/>
          <p:cNvSpPr>
            <a:spLocks noGrp="1"/>
          </p:cNvSpPr>
          <p:nvPr>
            <p:ph idx="1"/>
          </p:nvPr>
        </p:nvSpPr>
        <p:spPr>
          <a:xfrm>
            <a:off x="327663" y="2053048"/>
            <a:ext cx="3092012" cy="4018153"/>
          </a:xfrm>
        </p:spPr>
        <p:txBody>
          <a:bodyPr>
            <a:normAutofit/>
          </a:bodyPr>
          <a:lstStyle/>
          <a:p>
            <a:pPr marL="0" indent="0">
              <a:buNone/>
            </a:pPr>
            <a:r>
              <a:rPr lang="en-US" sz="2800" dirty="0" err="1">
                <a:solidFill>
                  <a:srgbClr val="DE6769"/>
                </a:solidFill>
              </a:rPr>
              <a:t>这是哪个排序算法</a:t>
            </a:r>
            <a:r>
              <a:rPr lang="zh-CN" altLang="en-US" sz="2800" dirty="0">
                <a:solidFill>
                  <a:srgbClr val="DE6769"/>
                </a:solidFill>
              </a:rPr>
              <a:t>？</a:t>
            </a:r>
            <a:endParaRPr lang="en-US" altLang="zh-CN" sz="2800" dirty="0">
              <a:solidFill>
                <a:srgbClr val="DE6769"/>
              </a:solidFill>
            </a:endParaRPr>
          </a:p>
          <a:p>
            <a:pPr marL="0" indent="0">
              <a:buNone/>
            </a:pPr>
            <a:endParaRPr lang="en-US" sz="2800" dirty="0"/>
          </a:p>
          <a:p>
            <a:pPr marL="514350" indent="-514350">
              <a:buFont typeface="+mj-lt"/>
              <a:buAutoNum type="arabicPeriod"/>
            </a:pPr>
            <a:r>
              <a:rPr lang="en-US" sz="2800" dirty="0" err="1"/>
              <a:t>MergeSort</a:t>
            </a:r>
            <a:endParaRPr lang="en-US" sz="2800" dirty="0"/>
          </a:p>
          <a:p>
            <a:pPr marL="514350" indent="-514350">
              <a:buFont typeface="+mj-lt"/>
              <a:buAutoNum type="arabicPeriod"/>
            </a:pPr>
            <a:r>
              <a:rPr lang="en-US" sz="2800" dirty="0" err="1"/>
              <a:t>QuickSort</a:t>
            </a:r>
            <a:endParaRPr lang="en-US" sz="2800" dirty="0"/>
          </a:p>
          <a:p>
            <a:pPr marL="514350" indent="-514350">
              <a:buFont typeface="+mj-lt"/>
              <a:buAutoNum type="arabicPeriod"/>
            </a:pPr>
            <a:r>
              <a:rPr lang="en-US" sz="2800" dirty="0" err="1"/>
              <a:t>InsertionSort</a:t>
            </a:r>
            <a:endParaRPr lang="en-US" sz="2800" dirty="0"/>
          </a:p>
          <a:p>
            <a:pPr marL="514350" indent="-514350">
              <a:buFont typeface="+mj-lt"/>
              <a:buAutoNum type="arabicPeriod"/>
            </a:pPr>
            <a:r>
              <a:rPr lang="en-US" sz="2800" dirty="0" err="1"/>
              <a:t>BogoSort</a:t>
            </a:r>
            <a:endParaRPr lang="en-US" sz="2800" dirty="0"/>
          </a:p>
        </p:txBody>
      </p:sp>
      <p:sp>
        <p:nvSpPr>
          <p:cNvPr id="4" name="TextBox 3"/>
          <p:cNvSpPr txBox="1"/>
          <p:nvPr/>
        </p:nvSpPr>
        <p:spPr>
          <a:xfrm>
            <a:off x="772510" y="3360560"/>
            <a:ext cx="2412124" cy="1403131"/>
          </a:xfrm>
          <a:prstGeom prst="rect">
            <a:avLst/>
          </a:prstGeom>
          <a:noFill/>
        </p:spPr>
        <p:txBody>
          <a:bodyPr wrap="square" rtlCol="0">
            <a:spAutoFit/>
          </a:bodyPr>
          <a:lstStyle/>
          <a:p>
            <a:endParaRPr lang="en-US" dirty="0"/>
          </a:p>
        </p:txBody>
      </p:sp>
      <p:sp>
        <p:nvSpPr>
          <p:cNvPr id="6" name="TextBox 5"/>
          <p:cNvSpPr txBox="1"/>
          <p:nvPr/>
        </p:nvSpPr>
        <p:spPr>
          <a:xfrm>
            <a:off x="3654716" y="4487793"/>
            <a:ext cx="5315864" cy="2123658"/>
          </a:xfrm>
          <a:prstGeom prst="rect">
            <a:avLst/>
          </a:prstGeom>
          <a:noFill/>
          <a:ln>
            <a:solidFill>
              <a:schemeClr val="accent2"/>
            </a:solidFill>
          </a:ln>
        </p:spPr>
        <p:txBody>
          <a:bodyPr wrap="square" rtlCol="0">
            <a:spAutoFit/>
          </a:bodyPr>
          <a:lstStyle/>
          <a:p>
            <a:r>
              <a:rPr lang="en-US" sz="1600" dirty="0" err="1">
                <a:latin typeface="Courier" charset="0"/>
                <a:ea typeface="Courier" charset="0"/>
                <a:cs typeface="Courier" charset="0"/>
              </a:rPr>
              <a:t>def</a:t>
            </a:r>
            <a:r>
              <a:rPr lang="en-US" sz="1600" dirty="0">
                <a:latin typeface="Courier" charset="0"/>
                <a:ea typeface="Courier" charset="0"/>
                <a:cs typeface="Courier" charset="0"/>
              </a:rPr>
              <a:t> </a:t>
            </a:r>
            <a:r>
              <a:rPr lang="en-US" sz="1600" dirty="0" err="1">
                <a:latin typeface="Courier" charset="0"/>
                <a:ea typeface="Courier" charset="0"/>
                <a:cs typeface="Courier" charset="0"/>
              </a:rPr>
              <a:t>mysteryAlgorithmTwo</a:t>
            </a:r>
            <a:r>
              <a:rPr lang="en-US" sz="1600" dirty="0">
                <a:latin typeface="Courier" charset="0"/>
                <a:ea typeface="Courier" charset="0"/>
                <a:cs typeface="Courier" charset="0"/>
              </a:rPr>
              <a:t>(</a:t>
            </a:r>
            <a:r>
              <a:rPr lang="en-US" sz="1600" dirty="0" err="1">
                <a:latin typeface="Courier" charset="0"/>
                <a:ea typeface="Courier" charset="0"/>
                <a:cs typeface="Courier" charset="0"/>
              </a:rPr>
              <a:t>A</a:t>
            </a:r>
            <a:r>
              <a:rPr lang="en-US"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for</a:t>
            </a:r>
            <a:r>
              <a:rPr lang="en-US" sz="1600" dirty="0">
                <a:latin typeface="Courier" charset="0"/>
                <a:ea typeface="Courier" charset="0"/>
                <a:cs typeface="Courier" charset="0"/>
              </a:rPr>
              <a:t> </a:t>
            </a:r>
            <a:r>
              <a:rPr lang="en-US" sz="1600" dirty="0" err="1">
                <a:latin typeface="Courier" charset="0"/>
                <a:ea typeface="Courier" charset="0"/>
                <a:cs typeface="Courier" charset="0"/>
              </a:rPr>
              <a:t>i</a:t>
            </a:r>
            <a:r>
              <a:rPr lang="en-US" sz="1600" dirty="0">
                <a:latin typeface="Courier" charset="0"/>
                <a:ea typeface="Courier" charset="0"/>
                <a:cs typeface="Courier" charset="0"/>
              </a:rPr>
              <a:t> </a:t>
            </a:r>
            <a:r>
              <a:rPr lang="en-US" sz="1600" dirty="0" err="1">
                <a:latin typeface="Courier" charset="0"/>
                <a:ea typeface="Courier" charset="0"/>
                <a:cs typeface="Courier" charset="0"/>
              </a:rPr>
              <a:t>in</a:t>
            </a:r>
            <a:r>
              <a:rPr lang="en-US" sz="1600" dirty="0">
                <a:latin typeface="Courier" charset="0"/>
                <a:ea typeface="Courier" charset="0"/>
                <a:cs typeface="Courier" charset="0"/>
              </a:rPr>
              <a:t> </a:t>
            </a:r>
            <a:r>
              <a:rPr lang="en-US" sz="1600" dirty="0" err="1">
                <a:latin typeface="Courier" charset="0"/>
                <a:ea typeface="Courier" charset="0"/>
                <a:cs typeface="Courier" charset="0"/>
              </a:rPr>
              <a:t>range</a:t>
            </a:r>
            <a:r>
              <a:rPr lang="en-US" sz="1600" dirty="0">
                <a:latin typeface="Courier" charset="0"/>
                <a:ea typeface="Courier" charset="0"/>
                <a:cs typeface="Courier" charset="0"/>
              </a:rPr>
              <a:t>(1,len(</a:t>
            </a:r>
            <a:r>
              <a:rPr lang="en-US" sz="1600" dirty="0" err="1">
                <a:latin typeface="Courier" charset="0"/>
                <a:ea typeface="Courier" charset="0"/>
                <a:cs typeface="Courier" charset="0"/>
              </a:rPr>
              <a:t>A</a:t>
            </a:r>
            <a:r>
              <a:rPr lang="en-US"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a:latin typeface="Courier" charset="0"/>
                <a:ea typeface="Courier" charset="0"/>
                <a:cs typeface="Courier" charset="0"/>
              </a:rPr>
              <a:t>   </a:t>
            </a:r>
            <a:r>
              <a:rPr lang="en-US" sz="1600" dirty="0" err="1">
                <a:latin typeface="Courier" charset="0"/>
                <a:ea typeface="Courier" charset="0"/>
                <a:cs typeface="Courier" charset="0"/>
              </a:rPr>
              <a:t>current</a:t>
            </a:r>
            <a:r>
              <a:rPr lang="en-US" sz="1600" dirty="0">
                <a:latin typeface="Courier" charset="0"/>
                <a:ea typeface="Courier" charset="0"/>
                <a:cs typeface="Courier" charset="0"/>
              </a:rPr>
              <a:t> = </a:t>
            </a:r>
            <a:r>
              <a:rPr lang="en-US" sz="1600" dirty="0" err="1">
                <a:latin typeface="Courier" charset="0"/>
                <a:ea typeface="Courier" charset="0"/>
                <a:cs typeface="Courier" charset="0"/>
              </a:rPr>
              <a:t>A</a:t>
            </a:r>
            <a:r>
              <a:rPr lang="en-US" sz="1600" dirty="0">
                <a:latin typeface="Courier" charset="0"/>
                <a:ea typeface="Courier" charset="0"/>
                <a:cs typeface="Courier" charset="0"/>
              </a:rPr>
              <a:t>[</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j</a:t>
            </a:r>
            <a:r>
              <a:rPr lang="en-US" sz="1600" dirty="0">
                <a:latin typeface="Courier" charset="0"/>
                <a:ea typeface="Courier" charset="0"/>
                <a:cs typeface="Courier" charset="0"/>
              </a:rPr>
              <a:t> = i-1</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while</a:t>
            </a:r>
            <a:r>
              <a:rPr lang="en-US" sz="1600" dirty="0">
                <a:latin typeface="Courier" charset="0"/>
                <a:ea typeface="Courier" charset="0"/>
                <a:cs typeface="Courier" charset="0"/>
              </a:rPr>
              <a:t> </a:t>
            </a:r>
            <a:r>
              <a:rPr lang="en-US" sz="1600" dirty="0" err="1">
                <a:latin typeface="Courier" charset="0"/>
                <a:ea typeface="Courier" charset="0"/>
                <a:cs typeface="Courier" charset="0"/>
              </a:rPr>
              <a:t>j</a:t>
            </a:r>
            <a:r>
              <a:rPr lang="en-US" sz="1600" dirty="0">
                <a:latin typeface="Courier" charset="0"/>
                <a:ea typeface="Courier" charset="0"/>
                <a:cs typeface="Courier" charset="0"/>
              </a:rPr>
              <a:t> &gt;= 0 </a:t>
            </a:r>
            <a:r>
              <a:rPr lang="en-US" sz="1600" dirty="0" err="1">
                <a:latin typeface="Courier" charset="0"/>
                <a:ea typeface="Courier" charset="0"/>
                <a:cs typeface="Courier" charset="0"/>
              </a:rPr>
              <a:t>and</a:t>
            </a:r>
            <a:r>
              <a:rPr lang="en-US" sz="1600" dirty="0">
                <a:latin typeface="Courier" charset="0"/>
                <a:ea typeface="Courier" charset="0"/>
                <a:cs typeface="Courier" charset="0"/>
              </a:rPr>
              <a:t> </a:t>
            </a:r>
            <a:r>
              <a:rPr lang="en-US" sz="1600" dirty="0" err="1">
                <a:latin typeface="Courier" charset="0"/>
                <a:ea typeface="Courier" charset="0"/>
                <a:cs typeface="Courier" charset="0"/>
              </a:rPr>
              <a:t>A</a:t>
            </a:r>
            <a:r>
              <a:rPr lang="en-US" sz="1600" dirty="0">
                <a:latin typeface="Courier" charset="0"/>
                <a:ea typeface="Courier" charset="0"/>
                <a:cs typeface="Courier" charset="0"/>
              </a:rPr>
              <a:t>[</a:t>
            </a:r>
            <a:r>
              <a:rPr lang="en-US" sz="1600" dirty="0" err="1">
                <a:latin typeface="Courier" charset="0"/>
                <a:ea typeface="Courier" charset="0"/>
                <a:cs typeface="Courier" charset="0"/>
              </a:rPr>
              <a:t>j</a:t>
            </a:r>
            <a:r>
              <a:rPr lang="en-US" sz="1600" dirty="0">
                <a:latin typeface="Courier" charset="0"/>
                <a:ea typeface="Courier" charset="0"/>
                <a:cs typeface="Courier" charset="0"/>
              </a:rPr>
              <a:t>] &gt; </a:t>
            </a:r>
            <a:r>
              <a:rPr lang="en-US" sz="1600" dirty="0" err="1">
                <a:latin typeface="Courier" charset="0"/>
                <a:ea typeface="Courier" charset="0"/>
                <a:cs typeface="Courier" charset="0"/>
              </a:rPr>
              <a:t>current</a:t>
            </a:r>
            <a:r>
              <a:rPr lang="en-US" sz="1600" dirty="0">
                <a:latin typeface="Courier" charset="0"/>
                <a:ea typeface="Courier" charset="0"/>
                <a:cs typeface="Courier" charset="0"/>
              </a:rPr>
              <a:t>:</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A</a:t>
            </a:r>
            <a:r>
              <a:rPr lang="en-US" sz="1600" dirty="0">
                <a:latin typeface="Courier" charset="0"/>
                <a:ea typeface="Courier" charset="0"/>
                <a:cs typeface="Courier" charset="0"/>
              </a:rPr>
              <a:t>[j+1] = </a:t>
            </a:r>
            <a:r>
              <a:rPr lang="en-US" sz="1600" dirty="0" err="1">
                <a:latin typeface="Courier" charset="0"/>
                <a:ea typeface="Courier" charset="0"/>
                <a:cs typeface="Courier" charset="0"/>
              </a:rPr>
              <a:t>A</a:t>
            </a:r>
            <a:r>
              <a:rPr lang="en-US" sz="1600" dirty="0">
                <a:latin typeface="Courier" charset="0"/>
                <a:ea typeface="Courier" charset="0"/>
                <a:cs typeface="Courier" charset="0"/>
              </a:rPr>
              <a:t>[</a:t>
            </a:r>
            <a:r>
              <a:rPr lang="en-US" sz="1600" dirty="0" err="1">
                <a:latin typeface="Courier" charset="0"/>
                <a:ea typeface="Courier" charset="0"/>
                <a:cs typeface="Courier" charset="0"/>
              </a:rPr>
              <a:t>j</a:t>
            </a:r>
            <a:r>
              <a:rPr lang="en-US" sz="1600" dirty="0">
                <a:latin typeface="Courier" charset="0"/>
                <a:ea typeface="Courier" charset="0"/>
                <a:cs typeface="Courier" charset="0"/>
              </a:rPr>
              <a:t>]</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j</a:t>
            </a:r>
            <a:r>
              <a:rPr lang="en-US" sz="1600" dirty="0">
                <a:latin typeface="Courier" charset="0"/>
                <a:ea typeface="Courier" charset="0"/>
                <a:cs typeface="Courier" charset="0"/>
              </a:rPr>
              <a:t> -= 1</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A</a:t>
            </a:r>
            <a:r>
              <a:rPr lang="en-US" sz="1600" dirty="0">
                <a:latin typeface="Courier" charset="0"/>
                <a:ea typeface="Courier" charset="0"/>
                <a:cs typeface="Courier" charset="0"/>
              </a:rPr>
              <a:t>[j+1] = </a:t>
            </a:r>
            <a:r>
              <a:rPr lang="en-US" sz="1600" dirty="0" err="1">
                <a:latin typeface="Courier" charset="0"/>
                <a:ea typeface="Courier" charset="0"/>
                <a:cs typeface="Courier" charset="0"/>
              </a:rPr>
              <a:t>current</a:t>
            </a:r>
            <a:endParaRPr lang="en-US" sz="1600" dirty="0">
              <a:latin typeface="Courier" charset="0"/>
              <a:ea typeface="Courier" charset="0"/>
              <a:cs typeface="Courier" charset="0"/>
            </a:endParaRPr>
          </a:p>
        </p:txBody>
      </p:sp>
      <p:sp>
        <p:nvSpPr>
          <p:cNvPr id="8" name="Rectangle 7"/>
          <p:cNvSpPr/>
          <p:nvPr/>
        </p:nvSpPr>
        <p:spPr>
          <a:xfrm>
            <a:off x="3995837" y="1439543"/>
            <a:ext cx="4950373" cy="3046988"/>
          </a:xfrm>
          <a:prstGeom prst="rect">
            <a:avLst/>
          </a:prstGeom>
          <a:ln>
            <a:solidFill>
              <a:schemeClr val="accent1"/>
            </a:solidFill>
          </a:ln>
        </p:spPr>
        <p:txBody>
          <a:bodyPr wrap="square">
            <a:spAutoFit/>
          </a:bodyPr>
          <a:lstStyle/>
          <a:p>
            <a:r>
              <a:rPr lang="en-US" sz="1600" dirty="0">
                <a:latin typeface="Courier" charset="0"/>
                <a:ea typeface="Courier" charset="0"/>
                <a:cs typeface="Courier" charset="0"/>
              </a:rPr>
              <a:t>def </a:t>
            </a:r>
            <a:r>
              <a:rPr lang="en-US" sz="1600" dirty="0" err="1">
                <a:latin typeface="Courier" charset="0"/>
                <a:ea typeface="Courier" charset="0"/>
                <a:cs typeface="Courier" charset="0"/>
              </a:rPr>
              <a:t>mysteryAlgorithmOne</a:t>
            </a:r>
            <a:r>
              <a:rPr lang="en-US" sz="1600" dirty="0">
                <a:latin typeface="Courier" charset="0"/>
                <a:ea typeface="Courier" charset="0"/>
                <a:cs typeface="Courier" charset="0"/>
              </a:rPr>
              <a:t>(A):    </a:t>
            </a:r>
            <a:endParaRPr lang="en-US" sz="1600" dirty="0">
              <a:latin typeface="Courier" charset="0"/>
              <a:ea typeface="Courier" charset="0"/>
              <a:cs typeface="Courier" charset="0"/>
            </a:endParaRPr>
          </a:p>
          <a:p>
            <a:r>
              <a:rPr lang="en-US" sz="1600" dirty="0">
                <a:latin typeface="Courier" charset="0"/>
                <a:ea typeface="Courier" charset="0"/>
                <a:cs typeface="Courier" charset="0"/>
              </a:rPr>
              <a:t>  for x in A:    </a:t>
            </a:r>
            <a:endParaRPr lang="en-US" sz="1600" dirty="0">
              <a:latin typeface="Courier" charset="0"/>
              <a:ea typeface="Courier" charset="0"/>
              <a:cs typeface="Courier" charset="0"/>
            </a:endParaRPr>
          </a:p>
          <a:p>
            <a:r>
              <a:rPr lang="en-US" sz="1600" dirty="0">
                <a:latin typeface="Courier" charset="0"/>
                <a:ea typeface="Courier" charset="0"/>
                <a:cs typeface="Courier" charset="0"/>
              </a:rPr>
              <a:t>      B = [None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(A))] </a:t>
            </a:r>
            <a:endParaRPr lang="en-US" sz="1600" dirty="0">
              <a:latin typeface="Courier" charset="0"/>
              <a:ea typeface="Courier" charset="0"/>
              <a:cs typeface="Courier" charset="0"/>
            </a:endParaRPr>
          </a:p>
          <a:p>
            <a:r>
              <a:rPr lang="en-US" sz="1600" dirty="0">
                <a:latin typeface="Courier" charset="0"/>
                <a:ea typeface="Courier" charset="0"/>
                <a:cs typeface="Courier" charset="0"/>
              </a:rPr>
              <a:t>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(B)):            </a:t>
            </a:r>
            <a:endParaRPr lang="en-US" sz="1600" dirty="0">
              <a:latin typeface="Courier" charset="0"/>
              <a:ea typeface="Courier" charset="0"/>
              <a:cs typeface="Courier" charset="0"/>
            </a:endParaRPr>
          </a:p>
          <a:p>
            <a:r>
              <a:rPr lang="en-US" sz="1600" dirty="0">
                <a:latin typeface="Courier" charset="0"/>
                <a:ea typeface="Courier" charset="0"/>
                <a:cs typeface="Courier" charset="0"/>
              </a:rPr>
              <a:t>          if B[</a:t>
            </a:r>
            <a:r>
              <a:rPr lang="en-US" sz="1600" dirty="0" err="1">
                <a:latin typeface="Courier" charset="0"/>
                <a:ea typeface="Courier" charset="0"/>
                <a:cs typeface="Courier" charset="0"/>
              </a:rPr>
              <a:t>i</a:t>
            </a:r>
            <a:r>
              <a:rPr lang="en-US" sz="1600" dirty="0">
                <a:latin typeface="Courier" charset="0"/>
                <a:ea typeface="Courier" charset="0"/>
                <a:cs typeface="Courier" charset="0"/>
              </a:rPr>
              <a:t>] == None or B[</a:t>
            </a:r>
            <a:r>
              <a:rPr lang="en-US" sz="1600" dirty="0" err="1">
                <a:latin typeface="Courier" charset="0"/>
                <a:ea typeface="Courier" charset="0"/>
                <a:cs typeface="Courier" charset="0"/>
              </a:rPr>
              <a:t>i</a:t>
            </a:r>
            <a:r>
              <a:rPr lang="en-US" sz="1600" dirty="0">
                <a:latin typeface="Courier" charset="0"/>
                <a:ea typeface="Courier" charset="0"/>
                <a:cs typeface="Courier" charset="0"/>
              </a:rPr>
              <a:t>] &gt; x:                    </a:t>
            </a:r>
            <a:endParaRPr lang="en-US" sz="1600" dirty="0">
              <a:latin typeface="Courier" charset="0"/>
              <a:ea typeface="Courier" charset="0"/>
              <a:cs typeface="Courier" charset="0"/>
            </a:endParaRPr>
          </a:p>
          <a:p>
            <a:r>
              <a:rPr lang="en-US" sz="1600" dirty="0">
                <a:latin typeface="Courier" charset="0"/>
                <a:ea typeface="Courier" charset="0"/>
                <a:cs typeface="Courier" charset="0"/>
              </a:rPr>
              <a:t>              j = </a:t>
            </a:r>
            <a:r>
              <a:rPr lang="en-US" sz="1600" dirty="0" err="1">
                <a:latin typeface="Courier" charset="0"/>
                <a:ea typeface="Courier" charset="0"/>
                <a:cs typeface="Courier" charset="0"/>
              </a:rPr>
              <a:t>len</a:t>
            </a:r>
            <a:r>
              <a:rPr lang="en-US" sz="1600" dirty="0">
                <a:latin typeface="Courier" charset="0"/>
                <a:ea typeface="Courier" charset="0"/>
                <a:cs typeface="Courier" charset="0"/>
              </a:rPr>
              <a:t>(B)-1                </a:t>
            </a:r>
            <a:endParaRPr lang="en-US" sz="1600" dirty="0">
              <a:latin typeface="Courier" charset="0"/>
              <a:ea typeface="Courier" charset="0"/>
              <a:cs typeface="Courier" charset="0"/>
            </a:endParaRPr>
          </a:p>
          <a:p>
            <a:r>
              <a:rPr lang="en-US" sz="1600" dirty="0">
                <a:latin typeface="Courier" charset="0"/>
                <a:ea typeface="Courier" charset="0"/>
                <a:cs typeface="Courier" charset="0"/>
              </a:rPr>
              <a:t>              while j &gt; </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endParaRPr lang="en-US" sz="1600" dirty="0">
              <a:latin typeface="Courier" charset="0"/>
              <a:ea typeface="Courier" charset="0"/>
              <a:cs typeface="Courier" charset="0"/>
            </a:endParaRPr>
          </a:p>
          <a:p>
            <a:r>
              <a:rPr lang="en-US" sz="1600" dirty="0">
                <a:latin typeface="Courier" charset="0"/>
                <a:ea typeface="Courier" charset="0"/>
                <a:cs typeface="Courier" charset="0"/>
              </a:rPr>
              <a:t>                  B[j] = B[j-1]                       </a:t>
            </a:r>
            <a:endParaRPr lang="en-US" sz="1600" dirty="0">
              <a:latin typeface="Courier" charset="0"/>
              <a:ea typeface="Courier" charset="0"/>
              <a:cs typeface="Courier" charset="0"/>
            </a:endParaRPr>
          </a:p>
          <a:p>
            <a:r>
              <a:rPr lang="en-US" sz="1600" dirty="0">
                <a:latin typeface="Courier" charset="0"/>
                <a:ea typeface="Courier" charset="0"/>
                <a:cs typeface="Courier" charset="0"/>
              </a:rPr>
              <a:t>                  j -= 1</a:t>
            </a:r>
            <a:endParaRPr lang="en-US" sz="1600" dirty="0">
              <a:latin typeface="Courier" charset="0"/>
              <a:ea typeface="Courier" charset="0"/>
              <a:cs typeface="Courier" charset="0"/>
            </a:endParaRPr>
          </a:p>
          <a:p>
            <a:r>
              <a:rPr lang="en-US" sz="1600" dirty="0">
                <a:latin typeface="Courier" charset="0"/>
                <a:ea typeface="Courier" charset="0"/>
                <a:cs typeface="Courier" charset="0"/>
              </a:rPr>
              <a:t>              B[</a:t>
            </a:r>
            <a:r>
              <a:rPr lang="en-US" sz="1600" dirty="0" err="1">
                <a:latin typeface="Courier" charset="0"/>
                <a:ea typeface="Courier" charset="0"/>
                <a:cs typeface="Courier" charset="0"/>
              </a:rPr>
              <a:t>i</a:t>
            </a:r>
            <a:r>
              <a:rPr lang="en-US" sz="1600" dirty="0">
                <a:latin typeface="Courier" charset="0"/>
                <a:ea typeface="Courier" charset="0"/>
                <a:cs typeface="Courier" charset="0"/>
              </a:rPr>
              <a:t>] = x                </a:t>
            </a:r>
            <a:endParaRPr lang="en-US" sz="1600" dirty="0">
              <a:latin typeface="Courier" charset="0"/>
              <a:ea typeface="Courier" charset="0"/>
              <a:cs typeface="Courier" charset="0"/>
            </a:endParaRPr>
          </a:p>
          <a:p>
            <a:r>
              <a:rPr lang="en-US" sz="1600" dirty="0">
                <a:latin typeface="Courier" charset="0"/>
                <a:ea typeface="Courier" charset="0"/>
                <a:cs typeface="Courier" charset="0"/>
              </a:rPr>
              <a:t>              break </a:t>
            </a:r>
            <a:endParaRPr lang="en-US" sz="1600" dirty="0">
              <a:latin typeface="Courier" charset="0"/>
              <a:ea typeface="Courier" charset="0"/>
              <a:cs typeface="Courier" charset="0"/>
            </a:endParaRPr>
          </a:p>
          <a:p>
            <a:r>
              <a:rPr lang="en-US" sz="1600" dirty="0">
                <a:latin typeface="Courier" charset="0"/>
                <a:ea typeface="Courier" charset="0"/>
                <a:cs typeface="Courier" charset="0"/>
              </a:rPr>
              <a:t>       return B</a:t>
            </a:r>
            <a:endParaRPr lang="en-US" sz="1600" dirty="0">
              <a:latin typeface="Courier" charset="0"/>
              <a:ea typeface="Courier" charset="0"/>
              <a:cs typeface="Courier"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3" y="246549"/>
            <a:ext cx="8200040" cy="1108916"/>
          </a:xfrm>
        </p:spPr>
        <p:txBody>
          <a:bodyPr>
            <a:normAutofit/>
          </a:bodyPr>
          <a:lstStyle/>
          <a:p>
            <a:r>
              <a:rPr lang="en-US" sz="4800" dirty="0" err="1"/>
              <a:t>课前练习</a:t>
            </a:r>
            <a:endParaRPr lang="en-US" sz="4800" dirty="0"/>
          </a:p>
        </p:txBody>
      </p:sp>
      <p:sp>
        <p:nvSpPr>
          <p:cNvPr id="3" name="Content Placeholder 2"/>
          <p:cNvSpPr>
            <a:spLocks noGrp="1"/>
          </p:cNvSpPr>
          <p:nvPr>
            <p:ph idx="1"/>
          </p:nvPr>
        </p:nvSpPr>
        <p:spPr>
          <a:xfrm>
            <a:off x="273874" y="1859688"/>
            <a:ext cx="3092012" cy="4018153"/>
          </a:xfrm>
        </p:spPr>
        <p:txBody>
          <a:bodyPr>
            <a:normAutofit lnSpcReduction="10000"/>
          </a:bodyPr>
          <a:lstStyle/>
          <a:p>
            <a:pPr marL="0" indent="0">
              <a:buNone/>
            </a:pPr>
            <a:r>
              <a:rPr lang="en-US" sz="2800" dirty="0" err="1">
                <a:solidFill>
                  <a:srgbClr val="DE6769"/>
                </a:solidFill>
              </a:rPr>
              <a:t>这是哪个排序算法</a:t>
            </a:r>
            <a:endParaRPr lang="en-US" sz="2800" dirty="0">
              <a:solidFill>
                <a:srgbClr val="DE6769"/>
              </a:solidFill>
            </a:endParaRPr>
          </a:p>
          <a:p>
            <a:pPr marL="0" indent="0">
              <a:buNone/>
            </a:pPr>
            <a:endParaRPr lang="en-US" dirty="0">
              <a:solidFill>
                <a:srgbClr val="DE6769"/>
              </a:solidFill>
            </a:endParaRPr>
          </a:p>
          <a:p>
            <a:pPr marL="0" indent="0">
              <a:buNone/>
            </a:pPr>
            <a:endParaRPr lang="en-US" sz="2800" dirty="0">
              <a:solidFill>
                <a:srgbClr val="DE6769"/>
              </a:solidFill>
            </a:endParaRPr>
          </a:p>
          <a:p>
            <a:pPr marL="0" indent="0">
              <a:buNone/>
            </a:pPr>
            <a:endParaRPr lang="en-US" sz="2800" dirty="0"/>
          </a:p>
          <a:p>
            <a:pPr marL="514350" indent="-514350">
              <a:buFont typeface="+mj-lt"/>
              <a:buAutoNum type="arabicPeriod"/>
            </a:pPr>
            <a:r>
              <a:rPr lang="en-US" sz="2800" dirty="0" err="1"/>
              <a:t>MergeSort</a:t>
            </a:r>
            <a:endParaRPr lang="en-US" sz="2800" dirty="0"/>
          </a:p>
          <a:p>
            <a:pPr marL="514350" indent="-514350">
              <a:buFont typeface="+mj-lt"/>
              <a:buAutoNum type="arabicPeriod"/>
            </a:pPr>
            <a:r>
              <a:rPr lang="en-US" sz="2800" dirty="0" err="1"/>
              <a:t>QuickSort</a:t>
            </a:r>
            <a:endParaRPr lang="en-US" sz="2800" dirty="0"/>
          </a:p>
          <a:p>
            <a:pPr marL="514350" indent="-514350">
              <a:buFont typeface="+mj-lt"/>
              <a:buAutoNum type="arabicPeriod"/>
            </a:pPr>
            <a:r>
              <a:rPr lang="en-US" sz="2800" dirty="0" err="1"/>
              <a:t>InsertionSort</a:t>
            </a:r>
            <a:endParaRPr lang="en-US" sz="2800" dirty="0"/>
          </a:p>
          <a:p>
            <a:pPr marL="514350" indent="-514350">
              <a:buFont typeface="+mj-lt"/>
              <a:buAutoNum type="arabicPeriod"/>
            </a:pPr>
            <a:r>
              <a:rPr lang="en-US" sz="2800" dirty="0" err="1"/>
              <a:t>BogoSort</a:t>
            </a:r>
            <a:endParaRPr lang="en-US" sz="2800" dirty="0"/>
          </a:p>
        </p:txBody>
      </p:sp>
      <p:sp>
        <p:nvSpPr>
          <p:cNvPr id="4" name="TextBox 3"/>
          <p:cNvSpPr txBox="1"/>
          <p:nvPr/>
        </p:nvSpPr>
        <p:spPr>
          <a:xfrm>
            <a:off x="718721" y="3167200"/>
            <a:ext cx="2412124" cy="1403131"/>
          </a:xfrm>
          <a:prstGeom prst="rect">
            <a:avLst/>
          </a:prstGeom>
          <a:noFill/>
        </p:spPr>
        <p:txBody>
          <a:bodyPr wrap="square" rtlCol="0">
            <a:spAutoFit/>
          </a:bodyPr>
          <a:lstStyle/>
          <a:p>
            <a:endParaRPr lang="en-US" dirty="0"/>
          </a:p>
        </p:txBody>
      </p:sp>
      <p:sp>
        <p:nvSpPr>
          <p:cNvPr id="6" name="TextBox 5"/>
          <p:cNvSpPr txBox="1"/>
          <p:nvPr/>
        </p:nvSpPr>
        <p:spPr>
          <a:xfrm>
            <a:off x="3600927" y="4294433"/>
            <a:ext cx="5315864" cy="2123658"/>
          </a:xfrm>
          <a:prstGeom prst="rect">
            <a:avLst/>
          </a:prstGeom>
          <a:noFill/>
          <a:ln>
            <a:solidFill>
              <a:schemeClr val="accent2"/>
            </a:solidFill>
          </a:ln>
        </p:spPr>
        <p:txBody>
          <a:bodyPr wrap="square" rtlCol="0">
            <a:spAutoFit/>
          </a:bodyPr>
          <a:lstStyle/>
          <a:p>
            <a:r>
              <a:rPr lang="en-US" sz="1600" dirty="0" err="1">
                <a:latin typeface="Courier" charset="0"/>
                <a:ea typeface="Courier" charset="0"/>
                <a:cs typeface="Courier" charset="0"/>
              </a:rPr>
              <a:t>def</a:t>
            </a:r>
            <a:r>
              <a:rPr lang="en-US" sz="1600" dirty="0">
                <a:latin typeface="Courier" charset="0"/>
                <a:ea typeface="Courier" charset="0"/>
                <a:cs typeface="Courier" charset="0"/>
              </a:rPr>
              <a:t> </a:t>
            </a:r>
            <a:r>
              <a:rPr lang="en-US" sz="1600" dirty="0" err="1">
                <a:latin typeface="Courier" charset="0"/>
                <a:ea typeface="Courier" charset="0"/>
                <a:cs typeface="Courier" charset="0"/>
              </a:rPr>
              <a:t>MysteryAlgorithmTwo</a:t>
            </a:r>
            <a:r>
              <a:rPr lang="en-US" sz="1600" dirty="0">
                <a:latin typeface="Courier" charset="0"/>
                <a:ea typeface="Courier" charset="0"/>
                <a:cs typeface="Courier" charset="0"/>
              </a:rPr>
              <a:t>(</a:t>
            </a:r>
            <a:r>
              <a:rPr lang="en-US" sz="1600" dirty="0" err="1">
                <a:latin typeface="Courier" charset="0"/>
                <a:ea typeface="Courier" charset="0"/>
                <a:cs typeface="Courier" charset="0"/>
              </a:rPr>
              <a:t>A</a:t>
            </a:r>
            <a:r>
              <a:rPr lang="en-US"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for</a:t>
            </a:r>
            <a:r>
              <a:rPr lang="en-US" sz="1600" dirty="0">
                <a:latin typeface="Courier" charset="0"/>
                <a:ea typeface="Courier" charset="0"/>
                <a:cs typeface="Courier" charset="0"/>
              </a:rPr>
              <a:t> </a:t>
            </a:r>
            <a:r>
              <a:rPr lang="en-US" sz="1600" dirty="0" err="1">
                <a:latin typeface="Courier" charset="0"/>
                <a:ea typeface="Courier" charset="0"/>
                <a:cs typeface="Courier" charset="0"/>
              </a:rPr>
              <a:t>i</a:t>
            </a:r>
            <a:r>
              <a:rPr lang="en-US" sz="1600" dirty="0">
                <a:latin typeface="Courier" charset="0"/>
                <a:ea typeface="Courier" charset="0"/>
                <a:cs typeface="Courier" charset="0"/>
              </a:rPr>
              <a:t> </a:t>
            </a:r>
            <a:r>
              <a:rPr lang="en-US" sz="1600" dirty="0" err="1">
                <a:latin typeface="Courier" charset="0"/>
                <a:ea typeface="Courier" charset="0"/>
                <a:cs typeface="Courier" charset="0"/>
              </a:rPr>
              <a:t>in</a:t>
            </a:r>
            <a:r>
              <a:rPr lang="en-US" sz="1600" dirty="0">
                <a:latin typeface="Courier" charset="0"/>
                <a:ea typeface="Courier" charset="0"/>
                <a:cs typeface="Courier" charset="0"/>
              </a:rPr>
              <a:t> </a:t>
            </a:r>
            <a:r>
              <a:rPr lang="en-US" sz="1600" dirty="0" err="1">
                <a:latin typeface="Courier" charset="0"/>
                <a:ea typeface="Courier" charset="0"/>
                <a:cs typeface="Courier" charset="0"/>
              </a:rPr>
              <a:t>range</a:t>
            </a:r>
            <a:r>
              <a:rPr lang="en-US" sz="1600" dirty="0">
                <a:latin typeface="Courier" charset="0"/>
                <a:ea typeface="Courier" charset="0"/>
                <a:cs typeface="Courier" charset="0"/>
              </a:rPr>
              <a:t>(1,len(</a:t>
            </a:r>
            <a:r>
              <a:rPr lang="en-US" sz="1600" dirty="0" err="1">
                <a:latin typeface="Courier" charset="0"/>
                <a:ea typeface="Courier" charset="0"/>
                <a:cs typeface="Courier" charset="0"/>
              </a:rPr>
              <a:t>A</a:t>
            </a:r>
            <a:r>
              <a:rPr lang="en-US"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a:latin typeface="Courier" charset="0"/>
                <a:ea typeface="Courier" charset="0"/>
                <a:cs typeface="Courier" charset="0"/>
              </a:rPr>
              <a:t>   </a:t>
            </a:r>
            <a:r>
              <a:rPr lang="en-US" sz="1600" dirty="0" err="1">
                <a:latin typeface="Courier" charset="0"/>
                <a:ea typeface="Courier" charset="0"/>
                <a:cs typeface="Courier" charset="0"/>
              </a:rPr>
              <a:t>current</a:t>
            </a:r>
            <a:r>
              <a:rPr lang="en-US" sz="1600" dirty="0">
                <a:latin typeface="Courier" charset="0"/>
                <a:ea typeface="Courier" charset="0"/>
                <a:cs typeface="Courier" charset="0"/>
              </a:rPr>
              <a:t> = </a:t>
            </a:r>
            <a:r>
              <a:rPr lang="en-US" sz="1600" dirty="0" err="1">
                <a:latin typeface="Courier" charset="0"/>
                <a:ea typeface="Courier" charset="0"/>
                <a:cs typeface="Courier" charset="0"/>
              </a:rPr>
              <a:t>A</a:t>
            </a:r>
            <a:r>
              <a:rPr lang="en-US" sz="1600" dirty="0">
                <a:latin typeface="Courier" charset="0"/>
                <a:ea typeface="Courier" charset="0"/>
                <a:cs typeface="Courier" charset="0"/>
              </a:rPr>
              <a:t>[</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j</a:t>
            </a:r>
            <a:r>
              <a:rPr lang="en-US" sz="1600" dirty="0">
                <a:latin typeface="Courier" charset="0"/>
                <a:ea typeface="Courier" charset="0"/>
                <a:cs typeface="Courier" charset="0"/>
              </a:rPr>
              <a:t> = i-1</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while</a:t>
            </a:r>
            <a:r>
              <a:rPr lang="en-US" sz="1600" dirty="0">
                <a:latin typeface="Courier" charset="0"/>
                <a:ea typeface="Courier" charset="0"/>
                <a:cs typeface="Courier" charset="0"/>
              </a:rPr>
              <a:t> </a:t>
            </a:r>
            <a:r>
              <a:rPr lang="en-US" sz="1600" dirty="0" err="1">
                <a:latin typeface="Courier" charset="0"/>
                <a:ea typeface="Courier" charset="0"/>
                <a:cs typeface="Courier" charset="0"/>
              </a:rPr>
              <a:t>j</a:t>
            </a:r>
            <a:r>
              <a:rPr lang="en-US" sz="1600" dirty="0">
                <a:latin typeface="Courier" charset="0"/>
                <a:ea typeface="Courier" charset="0"/>
                <a:cs typeface="Courier" charset="0"/>
              </a:rPr>
              <a:t> &gt;= 0 </a:t>
            </a:r>
            <a:r>
              <a:rPr lang="en-US" sz="1600" dirty="0" err="1">
                <a:latin typeface="Courier" charset="0"/>
                <a:ea typeface="Courier" charset="0"/>
                <a:cs typeface="Courier" charset="0"/>
              </a:rPr>
              <a:t>and</a:t>
            </a:r>
            <a:r>
              <a:rPr lang="en-US" sz="1600" dirty="0">
                <a:latin typeface="Courier" charset="0"/>
                <a:ea typeface="Courier" charset="0"/>
                <a:cs typeface="Courier" charset="0"/>
              </a:rPr>
              <a:t> </a:t>
            </a:r>
            <a:r>
              <a:rPr lang="en-US" sz="1600" dirty="0" err="1">
                <a:latin typeface="Courier" charset="0"/>
                <a:ea typeface="Courier" charset="0"/>
                <a:cs typeface="Courier" charset="0"/>
              </a:rPr>
              <a:t>A</a:t>
            </a:r>
            <a:r>
              <a:rPr lang="en-US" sz="1600" dirty="0">
                <a:latin typeface="Courier" charset="0"/>
                <a:ea typeface="Courier" charset="0"/>
                <a:cs typeface="Courier" charset="0"/>
              </a:rPr>
              <a:t>[</a:t>
            </a:r>
            <a:r>
              <a:rPr lang="en-US" sz="1600" dirty="0" err="1">
                <a:latin typeface="Courier" charset="0"/>
                <a:ea typeface="Courier" charset="0"/>
                <a:cs typeface="Courier" charset="0"/>
              </a:rPr>
              <a:t>j</a:t>
            </a:r>
            <a:r>
              <a:rPr lang="en-US" sz="1600" dirty="0">
                <a:latin typeface="Courier" charset="0"/>
                <a:ea typeface="Courier" charset="0"/>
                <a:cs typeface="Courier" charset="0"/>
              </a:rPr>
              <a:t>] &gt; </a:t>
            </a:r>
            <a:r>
              <a:rPr lang="en-US" sz="1600" dirty="0" err="1">
                <a:latin typeface="Courier" charset="0"/>
                <a:ea typeface="Courier" charset="0"/>
                <a:cs typeface="Courier" charset="0"/>
              </a:rPr>
              <a:t>current</a:t>
            </a:r>
            <a:r>
              <a:rPr lang="en-US" sz="1600" dirty="0">
                <a:latin typeface="Courier" charset="0"/>
                <a:ea typeface="Courier" charset="0"/>
                <a:cs typeface="Courier" charset="0"/>
              </a:rPr>
              <a:t>:</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A</a:t>
            </a:r>
            <a:r>
              <a:rPr lang="en-US" sz="1600" dirty="0">
                <a:latin typeface="Courier" charset="0"/>
                <a:ea typeface="Courier" charset="0"/>
                <a:cs typeface="Courier" charset="0"/>
              </a:rPr>
              <a:t>[j+1] = </a:t>
            </a:r>
            <a:r>
              <a:rPr lang="en-US" sz="1600" dirty="0" err="1">
                <a:latin typeface="Courier" charset="0"/>
                <a:ea typeface="Courier" charset="0"/>
                <a:cs typeface="Courier" charset="0"/>
              </a:rPr>
              <a:t>A</a:t>
            </a:r>
            <a:r>
              <a:rPr lang="en-US" sz="1600" dirty="0">
                <a:latin typeface="Courier" charset="0"/>
                <a:ea typeface="Courier" charset="0"/>
                <a:cs typeface="Courier" charset="0"/>
              </a:rPr>
              <a:t>[</a:t>
            </a:r>
            <a:r>
              <a:rPr lang="en-US" sz="1600" dirty="0" err="1">
                <a:latin typeface="Courier" charset="0"/>
                <a:ea typeface="Courier" charset="0"/>
                <a:cs typeface="Courier" charset="0"/>
              </a:rPr>
              <a:t>j</a:t>
            </a:r>
            <a:r>
              <a:rPr lang="en-US" sz="1600" dirty="0">
                <a:latin typeface="Courier" charset="0"/>
                <a:ea typeface="Courier" charset="0"/>
                <a:cs typeface="Courier" charset="0"/>
              </a:rPr>
              <a:t>]</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j</a:t>
            </a:r>
            <a:r>
              <a:rPr lang="en-US" sz="1600" dirty="0">
                <a:latin typeface="Courier" charset="0"/>
                <a:ea typeface="Courier" charset="0"/>
                <a:cs typeface="Courier" charset="0"/>
              </a:rPr>
              <a:t> -= 1</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A</a:t>
            </a:r>
            <a:r>
              <a:rPr lang="en-US" sz="1600" dirty="0">
                <a:latin typeface="Courier" charset="0"/>
                <a:ea typeface="Courier" charset="0"/>
                <a:cs typeface="Courier" charset="0"/>
              </a:rPr>
              <a:t>[j+1] = </a:t>
            </a:r>
            <a:r>
              <a:rPr lang="en-US" sz="1600" dirty="0" err="1">
                <a:latin typeface="Courier" charset="0"/>
                <a:ea typeface="Courier" charset="0"/>
                <a:cs typeface="Courier" charset="0"/>
              </a:rPr>
              <a:t>current</a:t>
            </a:r>
            <a:endParaRPr lang="en-US" sz="1600" dirty="0">
              <a:latin typeface="Courier" charset="0"/>
              <a:ea typeface="Courier" charset="0"/>
              <a:cs typeface="Courier" charset="0"/>
            </a:endParaRPr>
          </a:p>
        </p:txBody>
      </p:sp>
      <p:sp>
        <p:nvSpPr>
          <p:cNvPr id="7" name="Rectangle 6"/>
          <p:cNvSpPr/>
          <p:nvPr/>
        </p:nvSpPr>
        <p:spPr>
          <a:xfrm>
            <a:off x="3942048" y="1246183"/>
            <a:ext cx="4950373" cy="3046988"/>
          </a:xfrm>
          <a:prstGeom prst="rect">
            <a:avLst/>
          </a:prstGeom>
          <a:ln>
            <a:solidFill>
              <a:schemeClr val="accent1"/>
            </a:solidFill>
          </a:ln>
        </p:spPr>
        <p:txBody>
          <a:bodyPr wrap="square">
            <a:spAutoFit/>
          </a:bodyPr>
          <a:lstStyle/>
          <a:p>
            <a:r>
              <a:rPr lang="en-US" sz="1600" dirty="0" err="1">
                <a:latin typeface="Courier" charset="0"/>
                <a:ea typeface="Courier" charset="0"/>
                <a:cs typeface="Courier" charset="0"/>
              </a:rPr>
              <a:t>def</a:t>
            </a:r>
            <a:r>
              <a:rPr lang="en-US" sz="1600" dirty="0">
                <a:latin typeface="Courier" charset="0"/>
                <a:ea typeface="Courier" charset="0"/>
                <a:cs typeface="Courier" charset="0"/>
              </a:rPr>
              <a:t> </a:t>
            </a:r>
            <a:r>
              <a:rPr lang="en-US" sz="1600" dirty="0" err="1">
                <a:latin typeface="Courier" charset="0"/>
                <a:ea typeface="Courier" charset="0"/>
                <a:cs typeface="Courier" charset="0"/>
              </a:rPr>
              <a:t>mysteryAlgorithmOne</a:t>
            </a:r>
            <a:r>
              <a:rPr lang="en-US" sz="1600" dirty="0">
                <a:latin typeface="Courier" charset="0"/>
                <a:ea typeface="Courier" charset="0"/>
                <a:cs typeface="Courier" charset="0"/>
              </a:rPr>
              <a:t>(A):    </a:t>
            </a:r>
            <a:endParaRPr lang="en-US" sz="1600" dirty="0">
              <a:latin typeface="Courier" charset="0"/>
              <a:ea typeface="Courier" charset="0"/>
              <a:cs typeface="Courier" charset="0"/>
            </a:endParaRPr>
          </a:p>
          <a:p>
            <a:r>
              <a:rPr lang="en-US" sz="1600" dirty="0">
                <a:latin typeface="Courier" charset="0"/>
                <a:ea typeface="Courier" charset="0"/>
                <a:cs typeface="Courier" charset="0"/>
              </a:rPr>
              <a:t>  for x in A:    </a:t>
            </a:r>
            <a:endParaRPr lang="en-US" sz="1600" dirty="0">
              <a:latin typeface="Courier" charset="0"/>
              <a:ea typeface="Courier" charset="0"/>
              <a:cs typeface="Courier" charset="0"/>
            </a:endParaRPr>
          </a:p>
          <a:p>
            <a:r>
              <a:rPr lang="en-US" sz="1600" dirty="0">
                <a:latin typeface="Courier" charset="0"/>
                <a:ea typeface="Courier" charset="0"/>
                <a:cs typeface="Courier" charset="0"/>
              </a:rPr>
              <a:t>      B = [None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(A))] </a:t>
            </a:r>
            <a:endParaRPr lang="en-US" sz="1600" dirty="0">
              <a:latin typeface="Courier" charset="0"/>
              <a:ea typeface="Courier" charset="0"/>
              <a:cs typeface="Courier" charset="0"/>
            </a:endParaRPr>
          </a:p>
          <a:p>
            <a:r>
              <a:rPr lang="en-US" sz="1600" dirty="0">
                <a:latin typeface="Courier" charset="0"/>
                <a:ea typeface="Courier" charset="0"/>
                <a:cs typeface="Courier" charset="0"/>
              </a:rPr>
              <a:t>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(B)):            </a:t>
            </a:r>
            <a:endParaRPr lang="en-US" sz="1600" dirty="0">
              <a:latin typeface="Courier" charset="0"/>
              <a:ea typeface="Courier" charset="0"/>
              <a:cs typeface="Courier" charset="0"/>
            </a:endParaRPr>
          </a:p>
          <a:p>
            <a:r>
              <a:rPr lang="en-US" sz="1600" dirty="0">
                <a:latin typeface="Courier" charset="0"/>
                <a:ea typeface="Courier" charset="0"/>
                <a:cs typeface="Courier" charset="0"/>
              </a:rPr>
              <a:t>          if B[</a:t>
            </a:r>
            <a:r>
              <a:rPr lang="en-US" sz="1600" dirty="0" err="1">
                <a:latin typeface="Courier" charset="0"/>
                <a:ea typeface="Courier" charset="0"/>
                <a:cs typeface="Courier" charset="0"/>
              </a:rPr>
              <a:t>i</a:t>
            </a:r>
            <a:r>
              <a:rPr lang="en-US" sz="1600" dirty="0">
                <a:latin typeface="Courier" charset="0"/>
                <a:ea typeface="Courier" charset="0"/>
                <a:cs typeface="Courier" charset="0"/>
              </a:rPr>
              <a:t>] == None or B[</a:t>
            </a:r>
            <a:r>
              <a:rPr lang="en-US" sz="1600" dirty="0" err="1">
                <a:latin typeface="Courier" charset="0"/>
                <a:ea typeface="Courier" charset="0"/>
                <a:cs typeface="Courier" charset="0"/>
              </a:rPr>
              <a:t>i</a:t>
            </a:r>
            <a:r>
              <a:rPr lang="en-US" sz="1600" dirty="0">
                <a:latin typeface="Courier" charset="0"/>
                <a:ea typeface="Courier" charset="0"/>
                <a:cs typeface="Courier" charset="0"/>
              </a:rPr>
              <a:t>] &gt; x:                    </a:t>
            </a:r>
            <a:endParaRPr lang="en-US" sz="1600" dirty="0">
              <a:latin typeface="Courier" charset="0"/>
              <a:ea typeface="Courier" charset="0"/>
              <a:cs typeface="Courier" charset="0"/>
            </a:endParaRPr>
          </a:p>
          <a:p>
            <a:r>
              <a:rPr lang="en-US" sz="1600" dirty="0">
                <a:latin typeface="Courier" charset="0"/>
                <a:ea typeface="Courier" charset="0"/>
                <a:cs typeface="Courier" charset="0"/>
              </a:rPr>
              <a:t>              j = </a:t>
            </a:r>
            <a:r>
              <a:rPr lang="en-US" sz="1600" dirty="0" err="1">
                <a:latin typeface="Courier" charset="0"/>
                <a:ea typeface="Courier" charset="0"/>
                <a:cs typeface="Courier" charset="0"/>
              </a:rPr>
              <a:t>len</a:t>
            </a:r>
            <a:r>
              <a:rPr lang="en-US" sz="1600" dirty="0">
                <a:latin typeface="Courier" charset="0"/>
                <a:ea typeface="Courier" charset="0"/>
                <a:cs typeface="Courier" charset="0"/>
              </a:rPr>
              <a:t>(B)-1                </a:t>
            </a:r>
            <a:endParaRPr lang="en-US" sz="1600" dirty="0">
              <a:latin typeface="Courier" charset="0"/>
              <a:ea typeface="Courier" charset="0"/>
              <a:cs typeface="Courier" charset="0"/>
            </a:endParaRPr>
          </a:p>
          <a:p>
            <a:r>
              <a:rPr lang="en-US" sz="1600" dirty="0">
                <a:latin typeface="Courier" charset="0"/>
                <a:ea typeface="Courier" charset="0"/>
                <a:cs typeface="Courier" charset="0"/>
              </a:rPr>
              <a:t>              while j &gt; </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endParaRPr lang="en-US" sz="1600" dirty="0">
              <a:latin typeface="Courier" charset="0"/>
              <a:ea typeface="Courier" charset="0"/>
              <a:cs typeface="Courier" charset="0"/>
            </a:endParaRPr>
          </a:p>
          <a:p>
            <a:r>
              <a:rPr lang="en-US" sz="1600" dirty="0">
                <a:latin typeface="Courier" charset="0"/>
                <a:ea typeface="Courier" charset="0"/>
                <a:cs typeface="Courier" charset="0"/>
              </a:rPr>
              <a:t>                  B[j] = B[j-1]                       </a:t>
            </a:r>
            <a:endParaRPr lang="en-US" sz="1600" dirty="0">
              <a:latin typeface="Courier" charset="0"/>
              <a:ea typeface="Courier" charset="0"/>
              <a:cs typeface="Courier" charset="0"/>
            </a:endParaRPr>
          </a:p>
          <a:p>
            <a:r>
              <a:rPr lang="en-US" sz="1600" dirty="0">
                <a:latin typeface="Courier" charset="0"/>
                <a:ea typeface="Courier" charset="0"/>
                <a:cs typeface="Courier" charset="0"/>
              </a:rPr>
              <a:t>                  j -= 1</a:t>
            </a:r>
            <a:endParaRPr lang="en-US" sz="1600" dirty="0">
              <a:latin typeface="Courier" charset="0"/>
              <a:ea typeface="Courier" charset="0"/>
              <a:cs typeface="Courier" charset="0"/>
            </a:endParaRPr>
          </a:p>
          <a:p>
            <a:r>
              <a:rPr lang="en-US" sz="1600" dirty="0">
                <a:latin typeface="Courier" charset="0"/>
                <a:ea typeface="Courier" charset="0"/>
                <a:cs typeface="Courier" charset="0"/>
              </a:rPr>
              <a:t>              B[</a:t>
            </a:r>
            <a:r>
              <a:rPr lang="en-US" sz="1600" dirty="0" err="1">
                <a:latin typeface="Courier" charset="0"/>
                <a:ea typeface="Courier" charset="0"/>
                <a:cs typeface="Courier" charset="0"/>
              </a:rPr>
              <a:t>i</a:t>
            </a:r>
            <a:r>
              <a:rPr lang="en-US" sz="1600" dirty="0">
                <a:latin typeface="Courier" charset="0"/>
                <a:ea typeface="Courier" charset="0"/>
                <a:cs typeface="Courier" charset="0"/>
              </a:rPr>
              <a:t>] = x                </a:t>
            </a:r>
            <a:endParaRPr lang="en-US" sz="1600" dirty="0">
              <a:latin typeface="Courier" charset="0"/>
              <a:ea typeface="Courier" charset="0"/>
              <a:cs typeface="Courier" charset="0"/>
            </a:endParaRPr>
          </a:p>
          <a:p>
            <a:r>
              <a:rPr lang="en-US" sz="1600" dirty="0">
                <a:latin typeface="Courier" charset="0"/>
                <a:ea typeface="Courier" charset="0"/>
                <a:cs typeface="Courier" charset="0"/>
              </a:rPr>
              <a:t>              break </a:t>
            </a:r>
            <a:endParaRPr lang="en-US" sz="1600" dirty="0">
              <a:latin typeface="Courier" charset="0"/>
              <a:ea typeface="Courier" charset="0"/>
              <a:cs typeface="Courier" charset="0"/>
            </a:endParaRPr>
          </a:p>
          <a:p>
            <a:r>
              <a:rPr lang="en-US" sz="1600" dirty="0">
                <a:latin typeface="Courier" charset="0"/>
                <a:ea typeface="Courier" charset="0"/>
                <a:cs typeface="Courier" charset="0"/>
              </a:rPr>
              <a:t>       return B</a:t>
            </a:r>
            <a:endParaRPr lang="en-US" sz="1600" dirty="0">
              <a:latin typeface="Courier" charset="0"/>
              <a:ea typeface="Courier" charset="0"/>
              <a:cs typeface="Courier" charset="0"/>
            </a:endParaRPr>
          </a:p>
        </p:txBody>
      </p:sp>
      <p:sp>
        <p:nvSpPr>
          <p:cNvPr id="8" name="Oval 7"/>
          <p:cNvSpPr/>
          <p:nvPr/>
        </p:nvSpPr>
        <p:spPr>
          <a:xfrm>
            <a:off x="334308" y="4577892"/>
            <a:ext cx="3011214" cy="496662"/>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44" y="0"/>
            <a:ext cx="7886700" cy="1228925"/>
          </a:xfrm>
        </p:spPr>
        <p:txBody>
          <a:bodyPr/>
          <a:lstStyle/>
          <a:p>
            <a:r>
              <a:rPr lang="en-US" sz="3200" dirty="0" err="1"/>
              <a:t>插入排序举例</a:t>
            </a:r>
            <a:endParaRPr lang="en-US" sz="2400" dirty="0"/>
          </a:p>
        </p:txBody>
      </p:sp>
      <p:grpSp>
        <p:nvGrpSpPr>
          <p:cNvPr id="4" name="Group 3"/>
          <p:cNvGrpSpPr/>
          <p:nvPr/>
        </p:nvGrpSpPr>
        <p:grpSpPr>
          <a:xfrm>
            <a:off x="400681" y="2837806"/>
            <a:ext cx="3219372" cy="595311"/>
            <a:chOff x="1583251" y="3296092"/>
            <a:chExt cx="3587074" cy="705202"/>
          </a:xfrm>
        </p:grpSpPr>
        <p:sp>
          <p:nvSpPr>
            <p:cNvPr id="5" name="Rectangle 4"/>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p:cNvGrpSpPr/>
          <p:nvPr/>
        </p:nvGrpSpPr>
        <p:grpSpPr>
          <a:xfrm>
            <a:off x="400681" y="3578127"/>
            <a:ext cx="3219372" cy="595311"/>
            <a:chOff x="1583251" y="3296092"/>
            <a:chExt cx="3587074" cy="705202"/>
          </a:xfrm>
        </p:grpSpPr>
        <p:sp>
          <p:nvSpPr>
            <p:cNvPr id="11" name="Rectangle 10"/>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p:cNvGrpSpPr/>
          <p:nvPr/>
        </p:nvGrpSpPr>
        <p:grpSpPr>
          <a:xfrm>
            <a:off x="400681" y="4918223"/>
            <a:ext cx="3219372" cy="595311"/>
            <a:chOff x="1583251" y="3296092"/>
            <a:chExt cx="3587074" cy="705202"/>
          </a:xfrm>
        </p:grpSpPr>
        <p:sp>
          <p:nvSpPr>
            <p:cNvPr id="17" name="Rectangle 16"/>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p:cNvGrpSpPr/>
          <p:nvPr/>
        </p:nvGrpSpPr>
        <p:grpSpPr>
          <a:xfrm>
            <a:off x="406798" y="5648473"/>
            <a:ext cx="3219372" cy="595311"/>
            <a:chOff x="1583251" y="3296092"/>
            <a:chExt cx="3587074" cy="705202"/>
          </a:xfrm>
        </p:grpSpPr>
        <p:sp>
          <p:nvSpPr>
            <p:cNvPr id="23" name="Rectangle 22"/>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p:cNvGrpSpPr/>
          <p:nvPr/>
        </p:nvGrpSpPr>
        <p:grpSpPr>
          <a:xfrm>
            <a:off x="5179629" y="2837805"/>
            <a:ext cx="3219372" cy="595311"/>
            <a:chOff x="1583251" y="3296092"/>
            <a:chExt cx="3587074" cy="705202"/>
          </a:xfrm>
        </p:grpSpPr>
        <p:sp>
          <p:nvSpPr>
            <p:cNvPr id="29" name="Rectangle 2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p:cNvGrpSpPr/>
          <p:nvPr/>
        </p:nvGrpSpPr>
        <p:grpSpPr>
          <a:xfrm>
            <a:off x="5179629" y="3568056"/>
            <a:ext cx="3219372" cy="595311"/>
            <a:chOff x="1583251" y="3296092"/>
            <a:chExt cx="3587074" cy="705202"/>
          </a:xfrm>
        </p:grpSpPr>
        <p:sp>
          <p:nvSpPr>
            <p:cNvPr id="35" name="Rectangle 3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8" name="Group 57"/>
          <p:cNvGrpSpPr/>
          <p:nvPr/>
        </p:nvGrpSpPr>
        <p:grpSpPr>
          <a:xfrm>
            <a:off x="5179629" y="4918222"/>
            <a:ext cx="3219372" cy="595311"/>
            <a:chOff x="1583251" y="3296092"/>
            <a:chExt cx="3587074" cy="705202"/>
          </a:xfrm>
        </p:grpSpPr>
        <p:sp>
          <p:nvSpPr>
            <p:cNvPr id="59" name="Rectangle 5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0" name="Rectangle 5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1" name="Rectangle 6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3" name="Rectangle 62"/>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64" name="Group 63"/>
          <p:cNvGrpSpPr/>
          <p:nvPr/>
        </p:nvGrpSpPr>
        <p:grpSpPr>
          <a:xfrm>
            <a:off x="5179629" y="5658543"/>
            <a:ext cx="3219372" cy="595311"/>
            <a:chOff x="1583251" y="3296092"/>
            <a:chExt cx="3587074" cy="705202"/>
          </a:xfrm>
        </p:grpSpPr>
        <p:sp>
          <p:nvSpPr>
            <p:cNvPr id="65" name="Rectangle 6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6" name="Rectangle 6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7" name="Rectangle 66"/>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8" name="Rectangle 6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9" name="Rectangle 6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4" name="TextBox 93"/>
          <p:cNvSpPr txBox="1"/>
          <p:nvPr/>
        </p:nvSpPr>
        <p:spPr>
          <a:xfrm>
            <a:off x="251899" y="1094440"/>
            <a:ext cx="3910197" cy="1015663"/>
          </a:xfrm>
          <a:prstGeom prst="rect">
            <a:avLst/>
          </a:prstGeom>
          <a:noFill/>
        </p:spPr>
        <p:txBody>
          <a:bodyPr wrap="square" rtlCol="0">
            <a:spAutoFit/>
          </a:bodyPr>
          <a:lstStyle/>
          <a:p>
            <a:r>
              <a:rPr lang="en-US" sz="2000" dirty="0" err="1">
                <a:solidFill>
                  <a:srgbClr val="F26021"/>
                </a:solidFill>
              </a:rPr>
              <a:t>从</a:t>
            </a:r>
            <a:r>
              <a:rPr lang="en-US" altLang="zh-CN" sz="2000" dirty="0" err="1">
                <a:solidFill>
                  <a:srgbClr val="F26021"/>
                </a:solidFill>
              </a:rPr>
              <a:t>A</a:t>
            </a:r>
            <a:r>
              <a:rPr lang="en-US" altLang="zh-CN" sz="2000" dirty="0">
                <a:solidFill>
                  <a:srgbClr val="F26021"/>
                </a:solidFill>
              </a:rPr>
              <a:t>[1]</a:t>
            </a:r>
            <a:r>
              <a:rPr lang="zh-CN" altLang="en-US" sz="2000" dirty="0">
                <a:solidFill>
                  <a:srgbClr val="F26021"/>
                </a:solidFill>
              </a:rPr>
              <a:t>开始，</a:t>
            </a:r>
            <a:r>
              <a:rPr lang="en-US" sz="2000" dirty="0" err="1">
                <a:solidFill>
                  <a:srgbClr val="F26021"/>
                </a:solidFill>
              </a:rPr>
              <a:t>将A</a:t>
            </a:r>
            <a:r>
              <a:rPr lang="en-US" sz="2000" dirty="0">
                <a:solidFill>
                  <a:srgbClr val="F26021"/>
                </a:solidFill>
              </a:rPr>
              <a:t>[</a:t>
            </a:r>
            <a:r>
              <a:rPr lang="en-US" sz="2000" dirty="0" err="1">
                <a:solidFill>
                  <a:srgbClr val="F26021"/>
                </a:solidFill>
              </a:rPr>
              <a:t>i</a:t>
            </a:r>
            <a:r>
              <a:rPr lang="en-US" sz="2000" dirty="0">
                <a:solidFill>
                  <a:srgbClr val="F26021"/>
                </a:solidFill>
              </a:rPr>
              <a:t>] </a:t>
            </a:r>
            <a:r>
              <a:rPr lang="en-US" sz="2000" dirty="0" err="1">
                <a:solidFill>
                  <a:srgbClr val="F26021"/>
                </a:solidFill>
              </a:rPr>
              <a:t>向最左端移动</a:t>
            </a:r>
            <a:r>
              <a:rPr lang="zh-CN" altLang="en-US" sz="2000" dirty="0">
                <a:solidFill>
                  <a:srgbClr val="F26021"/>
                </a:solidFill>
              </a:rPr>
              <a:t>，直到它已处于最左端，或者它左边的数小于它为止。</a:t>
            </a:r>
            <a:endParaRPr lang="en-US" sz="2000" dirty="0">
              <a:solidFill>
                <a:srgbClr val="F26021"/>
              </a:solidFill>
            </a:endParaRPr>
          </a:p>
        </p:txBody>
      </p:sp>
      <p:sp>
        <p:nvSpPr>
          <p:cNvPr id="95" name="TextBox 94"/>
          <p:cNvSpPr txBox="1"/>
          <p:nvPr/>
        </p:nvSpPr>
        <p:spPr>
          <a:xfrm>
            <a:off x="251900" y="4372826"/>
            <a:ext cx="3495402" cy="461665"/>
          </a:xfrm>
          <a:prstGeom prst="rect">
            <a:avLst/>
          </a:prstGeom>
          <a:noFill/>
        </p:spPr>
        <p:txBody>
          <a:bodyPr wrap="square" rtlCol="0">
            <a:spAutoFit/>
          </a:bodyPr>
          <a:lstStyle/>
          <a:p>
            <a:r>
              <a:rPr lang="en-US" sz="2400" dirty="0">
                <a:solidFill>
                  <a:srgbClr val="F26021"/>
                </a:solidFill>
              </a:rPr>
              <a:t>Then move A[2]:</a:t>
            </a:r>
            <a:endParaRPr lang="en-US" sz="2400" dirty="0">
              <a:solidFill>
                <a:srgbClr val="F26021"/>
              </a:solidFill>
            </a:endParaRPr>
          </a:p>
        </p:txBody>
      </p:sp>
      <p:sp>
        <p:nvSpPr>
          <p:cNvPr id="96" name="TextBox 95"/>
          <p:cNvSpPr txBox="1"/>
          <p:nvPr/>
        </p:nvSpPr>
        <p:spPr>
          <a:xfrm>
            <a:off x="5030848" y="2194606"/>
            <a:ext cx="3495402" cy="461665"/>
          </a:xfrm>
          <a:prstGeom prst="rect">
            <a:avLst/>
          </a:prstGeom>
          <a:noFill/>
        </p:spPr>
        <p:txBody>
          <a:bodyPr wrap="square" rtlCol="0">
            <a:spAutoFit/>
          </a:bodyPr>
          <a:lstStyle/>
          <a:p>
            <a:r>
              <a:rPr lang="en-US" sz="2400" dirty="0">
                <a:solidFill>
                  <a:srgbClr val="F26021"/>
                </a:solidFill>
              </a:rPr>
              <a:t>Then move A[3]:</a:t>
            </a:r>
            <a:endParaRPr lang="en-US" sz="2400" dirty="0">
              <a:solidFill>
                <a:srgbClr val="F26021"/>
              </a:solidFill>
            </a:endParaRPr>
          </a:p>
        </p:txBody>
      </p:sp>
      <p:sp>
        <p:nvSpPr>
          <p:cNvPr id="97" name="TextBox 96"/>
          <p:cNvSpPr txBox="1"/>
          <p:nvPr/>
        </p:nvSpPr>
        <p:spPr>
          <a:xfrm>
            <a:off x="5040302" y="4431303"/>
            <a:ext cx="3495402" cy="461665"/>
          </a:xfrm>
          <a:prstGeom prst="rect">
            <a:avLst/>
          </a:prstGeom>
          <a:noFill/>
        </p:spPr>
        <p:txBody>
          <a:bodyPr wrap="square" rtlCol="0">
            <a:spAutoFit/>
          </a:bodyPr>
          <a:lstStyle/>
          <a:p>
            <a:r>
              <a:rPr lang="en-US" sz="2400" dirty="0">
                <a:solidFill>
                  <a:srgbClr val="F26021"/>
                </a:solidFill>
              </a:rPr>
              <a:t>Then move A[4]:</a:t>
            </a:r>
            <a:endParaRPr lang="en-US" sz="2400" dirty="0">
              <a:solidFill>
                <a:srgbClr val="F26021"/>
              </a:solidFill>
            </a:endParaRPr>
          </a:p>
        </p:txBody>
      </p:sp>
      <p:sp>
        <p:nvSpPr>
          <p:cNvPr id="98" name="TextBox 97"/>
          <p:cNvSpPr txBox="1"/>
          <p:nvPr/>
        </p:nvSpPr>
        <p:spPr>
          <a:xfrm>
            <a:off x="6651300" y="6335802"/>
            <a:ext cx="3495402" cy="461665"/>
          </a:xfrm>
          <a:prstGeom prst="rect">
            <a:avLst/>
          </a:prstGeom>
          <a:noFill/>
        </p:spPr>
        <p:txBody>
          <a:bodyPr wrap="square" rtlCol="0">
            <a:spAutoFit/>
          </a:bodyPr>
          <a:lstStyle/>
          <a:p>
            <a:r>
              <a:rPr lang="en-US" sz="2400" dirty="0"/>
              <a:t>Then we are done!</a:t>
            </a:r>
            <a:endParaRPr lang="en-US" sz="2400" dirty="0"/>
          </a:p>
        </p:txBody>
      </p:sp>
      <p:cxnSp>
        <p:nvCxnSpPr>
          <p:cNvPr id="100" name="Straight Arrow Connector 99"/>
          <p:cNvCxnSpPr/>
          <p:nvPr/>
        </p:nvCxnSpPr>
        <p:spPr>
          <a:xfrm>
            <a:off x="3303596" y="4372826"/>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766386" y="3135460"/>
            <a:ext cx="1273916" cy="29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8124560" y="4376113"/>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579901" y="156461"/>
            <a:ext cx="3219372" cy="595311"/>
            <a:chOff x="1583251" y="3296092"/>
            <a:chExt cx="3587074" cy="705202"/>
          </a:xfrm>
          <a:solidFill>
            <a:schemeClr val="accent4">
              <a:lumMod val="20000"/>
              <a:lumOff val="80000"/>
            </a:schemeClr>
          </a:solidFill>
        </p:grpSpPr>
        <p:sp>
          <p:nvSpPr>
            <p:cNvPr id="106" name="Rectangle 105"/>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7" name="Rectangle 106"/>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8" name="Rectangle 107"/>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9" name="Rectangle 108"/>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0" name="Rectangle 109"/>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7" grpId="0"/>
      <p:bldP spid="9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Insertion Sort</a:t>
            </a:r>
            <a:endParaRPr lang="en-US" sz="3600" dirty="0"/>
          </a:p>
        </p:txBody>
      </p:sp>
      <p:sp>
        <p:nvSpPr>
          <p:cNvPr id="3" name="Content Placeholder 2"/>
          <p:cNvSpPr>
            <a:spLocks noGrp="1"/>
          </p:cNvSpPr>
          <p:nvPr>
            <p:ph idx="1"/>
          </p:nvPr>
        </p:nvSpPr>
        <p:spPr/>
        <p:txBody>
          <a:bodyPr/>
          <a:lstStyle/>
          <a:p>
            <a:pPr marL="514350" indent="-514350">
              <a:buFont typeface="+mj-lt"/>
              <a:buAutoNum type="arabicPeriod"/>
            </a:pPr>
            <a:r>
              <a:rPr lang="en-US" sz="3200" dirty="0"/>
              <a:t>Does it work?</a:t>
            </a:r>
            <a:endParaRPr lang="en-US" sz="3200" dirty="0"/>
          </a:p>
          <a:p>
            <a:pPr marL="514350" indent="-514350">
              <a:buFont typeface="+mj-lt"/>
              <a:buAutoNum type="arabicPeriod"/>
            </a:pPr>
            <a:r>
              <a:rPr lang="en-US" sz="3200" dirty="0"/>
              <a:t>Is it fast?</a:t>
            </a:r>
            <a:endParaRPr lang="en-US" sz="3200" dirty="0"/>
          </a:p>
        </p:txBody>
      </p:sp>
      <p:pic>
        <p:nvPicPr>
          <p:cNvPr id="4" name="Picture 3"/>
          <p:cNvPicPr>
            <a:picLocks noChangeAspect="1"/>
          </p:cNvPicPr>
          <p:nvPr/>
        </p:nvPicPr>
        <p:blipFill>
          <a:blip r:embed="rId1" cstate="email"/>
          <a:stretch>
            <a:fillRect/>
          </a:stretch>
        </p:blipFill>
        <p:spPr>
          <a:xfrm>
            <a:off x="6770314" y="4130892"/>
            <a:ext cx="1446826" cy="2046071"/>
          </a:xfrm>
          <a:prstGeom prst="rect">
            <a:avLst/>
          </a:prstGeom>
        </p:spPr>
      </p:pic>
      <p:sp>
        <p:nvSpPr>
          <p:cNvPr id="5" name="TextBox 4"/>
          <p:cNvSpPr txBox="1"/>
          <p:nvPr/>
        </p:nvSpPr>
        <p:spPr>
          <a:xfrm>
            <a:off x="6440664" y="5957353"/>
            <a:ext cx="2106126" cy="646331"/>
          </a:xfrm>
          <a:prstGeom prst="rect">
            <a:avLst/>
          </a:prstGeom>
          <a:noFill/>
        </p:spPr>
        <p:txBody>
          <a:bodyPr wrap="square" rtlCol="0">
            <a:spAutoFit/>
          </a:bodyPr>
          <a:lstStyle/>
          <a:p>
            <a:pPr algn="ctr"/>
            <a:r>
              <a:rPr lang="en-US" dirty="0">
                <a:solidFill>
                  <a:srgbClr val="7030A0"/>
                </a:solidFill>
              </a:rPr>
              <a:t>Plucky the Pedantic Penguin</a:t>
            </a:r>
            <a:endParaRPr lang="en-US" dirty="0">
              <a:solidFill>
                <a:srgbClr val="7030A0"/>
              </a:solidFill>
            </a:endParaRPr>
          </a:p>
        </p:txBody>
      </p:sp>
      <p:sp>
        <p:nvSpPr>
          <p:cNvPr id="6" name="TextBox 5"/>
          <p:cNvSpPr txBox="1"/>
          <p:nvPr/>
        </p:nvSpPr>
        <p:spPr>
          <a:xfrm>
            <a:off x="4085261" y="3254958"/>
            <a:ext cx="3518704" cy="954107"/>
          </a:xfrm>
          <a:prstGeom prst="rect">
            <a:avLst/>
          </a:prstGeom>
          <a:noFill/>
        </p:spPr>
        <p:txBody>
          <a:bodyPr wrap="square" rtlCol="0">
            <a:spAutoFit/>
          </a:bodyPr>
          <a:lstStyle/>
          <a:p>
            <a:pPr algn="ctr"/>
            <a:r>
              <a:rPr lang="en-US" sz="2800" dirty="0">
                <a:solidFill>
                  <a:srgbClr val="7030A0"/>
                </a:solidFill>
              </a:rPr>
              <a:t>What does that mean???</a:t>
            </a:r>
            <a:endParaRPr lang="en-US" sz="2800"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 Plan</a:t>
            </a:r>
            <a:endParaRPr lang="en-US" sz="3600" dirty="0"/>
          </a:p>
        </p:txBody>
      </p:sp>
      <p:sp>
        <p:nvSpPr>
          <p:cNvPr id="3" name="Content Placeholder 2"/>
          <p:cNvSpPr>
            <a:spLocks noGrp="1"/>
          </p:cNvSpPr>
          <p:nvPr>
            <p:ph idx="1"/>
          </p:nvPr>
        </p:nvSpPr>
        <p:spPr>
          <a:xfrm>
            <a:off x="628650" y="1825624"/>
            <a:ext cx="7886700" cy="4876117"/>
          </a:xfrm>
        </p:spPr>
        <p:txBody>
          <a:bodyPr>
            <a:normAutofit/>
          </a:bodyPr>
          <a:lstStyle/>
          <a:p>
            <a:r>
              <a:rPr lang="en-US" sz="3200" dirty="0" err="1"/>
              <a:t>InsertionSort</a:t>
            </a:r>
            <a:r>
              <a:rPr lang="en-US" sz="3200" dirty="0"/>
              <a:t> recap</a:t>
            </a:r>
            <a:endParaRPr lang="en-US" sz="3200" dirty="0"/>
          </a:p>
          <a:p>
            <a:r>
              <a:rPr lang="en-US" sz="3200" dirty="0"/>
              <a:t>Worst-case Analysis </a:t>
            </a:r>
            <a:endParaRPr lang="en-US" sz="3200" dirty="0"/>
          </a:p>
          <a:p>
            <a:pPr lvl="1"/>
            <a:r>
              <a:rPr lang="zh-CN" altLang="en-US" sz="3200" dirty="0">
                <a:solidFill>
                  <a:schemeClr val="accent4"/>
                </a:solidFill>
              </a:rPr>
              <a:t>    </a:t>
            </a:r>
            <a:r>
              <a:rPr lang="en-US" sz="3200" dirty="0">
                <a:solidFill>
                  <a:schemeClr val="accent4"/>
                </a:solidFill>
              </a:rPr>
              <a:t>Back to </a:t>
            </a:r>
            <a:r>
              <a:rPr lang="en-US" sz="3200" dirty="0" err="1">
                <a:solidFill>
                  <a:schemeClr val="accent4"/>
                </a:solidFill>
              </a:rPr>
              <a:t>InsertionSort</a:t>
            </a:r>
            <a:r>
              <a:rPr lang="en-US" sz="3200" dirty="0">
                <a:solidFill>
                  <a:schemeClr val="accent4"/>
                </a:solidFill>
              </a:rPr>
              <a:t>: Does it work?</a:t>
            </a:r>
            <a:endParaRPr lang="en-US" sz="3200" dirty="0">
              <a:solidFill>
                <a:schemeClr val="accent4"/>
              </a:solidFill>
            </a:endParaRPr>
          </a:p>
          <a:p>
            <a:r>
              <a:rPr lang="en-US" sz="3200" dirty="0"/>
              <a:t>Asymptotic Analysis</a:t>
            </a:r>
            <a:endParaRPr lang="en-US" sz="3200" dirty="0"/>
          </a:p>
          <a:p>
            <a:pPr lvl="1"/>
            <a:r>
              <a:rPr lang="zh-CN" altLang="en-US" sz="3200" dirty="0">
                <a:solidFill>
                  <a:schemeClr val="accent4"/>
                </a:solidFill>
              </a:rPr>
              <a:t>    </a:t>
            </a:r>
            <a:r>
              <a:rPr lang="en-US" sz="3200" dirty="0">
                <a:solidFill>
                  <a:schemeClr val="accent4"/>
                </a:solidFill>
              </a:rPr>
              <a:t>Back to </a:t>
            </a:r>
            <a:r>
              <a:rPr lang="en-US" sz="3200" dirty="0" err="1">
                <a:solidFill>
                  <a:schemeClr val="accent4"/>
                </a:solidFill>
              </a:rPr>
              <a:t>InsertionSort</a:t>
            </a:r>
            <a:r>
              <a:rPr lang="en-US" sz="3200" dirty="0">
                <a:solidFill>
                  <a:schemeClr val="accent4"/>
                </a:solidFill>
              </a:rPr>
              <a:t>: Is it fast?</a:t>
            </a:r>
            <a:endParaRPr lang="en-US" sz="3200" dirty="0">
              <a:solidFill>
                <a:schemeClr val="accent4"/>
              </a:solidFill>
            </a:endParaRPr>
          </a:p>
          <a:p>
            <a:r>
              <a:rPr lang="en-US" sz="3200" dirty="0" err="1"/>
              <a:t>MergeSort</a:t>
            </a:r>
            <a:endParaRPr lang="en-US" sz="3200" dirty="0"/>
          </a:p>
          <a:p>
            <a:pPr lvl="2"/>
            <a:r>
              <a:rPr lang="zh-CN" altLang="en-US" sz="3200" dirty="0">
                <a:solidFill>
                  <a:schemeClr val="accent4"/>
                </a:solidFill>
              </a:rPr>
              <a:t>    </a:t>
            </a:r>
            <a:r>
              <a:rPr lang="en-US" sz="3200" dirty="0">
                <a:solidFill>
                  <a:schemeClr val="accent4"/>
                </a:solidFill>
              </a:rPr>
              <a:t>Does it work?</a:t>
            </a:r>
            <a:endParaRPr lang="en-US" sz="3200" dirty="0">
              <a:solidFill>
                <a:schemeClr val="accent4"/>
              </a:solidFill>
            </a:endParaRPr>
          </a:p>
          <a:p>
            <a:pPr lvl="2"/>
            <a:r>
              <a:rPr lang="zh-CN" altLang="en-US" sz="3200" dirty="0">
                <a:solidFill>
                  <a:schemeClr val="accent4"/>
                </a:solidFill>
              </a:rPr>
              <a:t>    </a:t>
            </a:r>
            <a:r>
              <a:rPr lang="en-US" sz="3200" dirty="0">
                <a:solidFill>
                  <a:schemeClr val="accent4"/>
                </a:solidFill>
              </a:rPr>
              <a:t>Is it fast?</a:t>
            </a:r>
            <a:endParaRPr lang="en-US" sz="3200" dirty="0">
              <a:solidFill>
                <a:schemeClr val="accent4"/>
              </a:solidFill>
            </a:endParaRPr>
          </a:p>
          <a:p>
            <a:pPr lvl="1"/>
            <a:endParaRPr lang="en-US" sz="3200" dirty="0"/>
          </a:p>
        </p:txBody>
      </p:sp>
      <p:sp>
        <p:nvSpPr>
          <p:cNvPr id="4" name="Left Arrow 3"/>
          <p:cNvSpPr/>
          <p:nvPr/>
        </p:nvSpPr>
        <p:spPr>
          <a:xfrm>
            <a:off x="5049572" y="2270325"/>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Claim: </a:t>
            </a:r>
            <a:r>
              <a:rPr lang="en-US" sz="3200" dirty="0" err="1"/>
              <a:t>InsertionSort</a:t>
            </a:r>
            <a:r>
              <a:rPr lang="en-US" sz="3200" dirty="0"/>
              <a:t> “works”</a:t>
            </a:r>
            <a:endParaRPr lang="en-US" sz="3200" dirty="0"/>
          </a:p>
        </p:txBody>
      </p:sp>
      <p:sp>
        <p:nvSpPr>
          <p:cNvPr id="3" name="Content Placeholder 2"/>
          <p:cNvSpPr>
            <a:spLocks noGrp="1"/>
          </p:cNvSpPr>
          <p:nvPr>
            <p:ph idx="1"/>
          </p:nvPr>
        </p:nvSpPr>
        <p:spPr/>
        <p:txBody>
          <a:bodyPr/>
          <a:lstStyle/>
          <a:p>
            <a:r>
              <a:rPr lang="en-US" sz="2800" dirty="0"/>
              <a:t>“Proof:” It just worked in this example:</a:t>
            </a:r>
            <a:endParaRPr lang="en-US" sz="2800" dirty="0"/>
          </a:p>
        </p:txBody>
      </p:sp>
      <p:grpSp>
        <p:nvGrpSpPr>
          <p:cNvPr id="65" name="Group 64"/>
          <p:cNvGrpSpPr/>
          <p:nvPr/>
        </p:nvGrpSpPr>
        <p:grpSpPr>
          <a:xfrm>
            <a:off x="1838158" y="2757081"/>
            <a:ext cx="5467684" cy="3554818"/>
            <a:chOff x="400681" y="1538043"/>
            <a:chExt cx="7998320" cy="4715811"/>
          </a:xfrm>
        </p:grpSpPr>
        <p:grpSp>
          <p:nvGrpSpPr>
            <p:cNvPr id="4" name="Group 3"/>
            <p:cNvGrpSpPr/>
            <p:nvPr/>
          </p:nvGrpSpPr>
          <p:grpSpPr>
            <a:xfrm>
              <a:off x="400681" y="2837806"/>
              <a:ext cx="3219372" cy="595311"/>
              <a:chOff x="1583251" y="3296092"/>
              <a:chExt cx="3587074" cy="705202"/>
            </a:xfrm>
          </p:grpSpPr>
          <p:sp>
            <p:nvSpPr>
              <p:cNvPr id="5" name="Rectangle 4"/>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p:cNvGrpSpPr/>
            <p:nvPr/>
          </p:nvGrpSpPr>
          <p:grpSpPr>
            <a:xfrm>
              <a:off x="400681" y="3578127"/>
              <a:ext cx="3219372" cy="595311"/>
              <a:chOff x="1583251" y="3296092"/>
              <a:chExt cx="3587074" cy="705202"/>
            </a:xfrm>
          </p:grpSpPr>
          <p:sp>
            <p:nvSpPr>
              <p:cNvPr id="11" name="Rectangle 10"/>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p:cNvGrpSpPr/>
            <p:nvPr/>
          </p:nvGrpSpPr>
          <p:grpSpPr>
            <a:xfrm>
              <a:off x="400681" y="4918223"/>
              <a:ext cx="3219372" cy="595311"/>
              <a:chOff x="1583251" y="3296092"/>
              <a:chExt cx="3587074" cy="705202"/>
            </a:xfrm>
          </p:grpSpPr>
          <p:sp>
            <p:nvSpPr>
              <p:cNvPr id="17" name="Rectangle 16"/>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p:cNvGrpSpPr/>
            <p:nvPr/>
          </p:nvGrpSpPr>
          <p:grpSpPr>
            <a:xfrm>
              <a:off x="406798" y="5648473"/>
              <a:ext cx="3219372" cy="595311"/>
              <a:chOff x="1583251" y="3296092"/>
              <a:chExt cx="3587074" cy="705202"/>
            </a:xfrm>
          </p:grpSpPr>
          <p:sp>
            <p:nvSpPr>
              <p:cNvPr id="23" name="Rectangle 22"/>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p:cNvGrpSpPr/>
            <p:nvPr/>
          </p:nvGrpSpPr>
          <p:grpSpPr>
            <a:xfrm>
              <a:off x="5179629" y="2837805"/>
              <a:ext cx="3219372" cy="595311"/>
              <a:chOff x="1583251" y="3296092"/>
              <a:chExt cx="3587074" cy="705202"/>
            </a:xfrm>
          </p:grpSpPr>
          <p:sp>
            <p:nvSpPr>
              <p:cNvPr id="29" name="Rectangle 2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p:cNvGrpSpPr/>
            <p:nvPr/>
          </p:nvGrpSpPr>
          <p:grpSpPr>
            <a:xfrm>
              <a:off x="5179629" y="3568056"/>
              <a:ext cx="3219372" cy="595311"/>
              <a:chOff x="1583251" y="3296092"/>
              <a:chExt cx="3587074" cy="705202"/>
            </a:xfrm>
          </p:grpSpPr>
          <p:sp>
            <p:nvSpPr>
              <p:cNvPr id="35" name="Rectangle 3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0" name="Group 39"/>
            <p:cNvGrpSpPr/>
            <p:nvPr/>
          </p:nvGrpSpPr>
          <p:grpSpPr>
            <a:xfrm>
              <a:off x="5179629" y="4918222"/>
              <a:ext cx="3219372" cy="595311"/>
              <a:chOff x="1583251" y="3296092"/>
              <a:chExt cx="3587074" cy="705202"/>
            </a:xfrm>
          </p:grpSpPr>
          <p:sp>
            <p:nvSpPr>
              <p:cNvPr id="41" name="Rectangle 40"/>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2" name="Rectangle 41"/>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3" name="Rectangle 42"/>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4" name="Rectangle 43"/>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45" name="Rectangle 44"/>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6" name="Group 45"/>
            <p:cNvGrpSpPr/>
            <p:nvPr/>
          </p:nvGrpSpPr>
          <p:grpSpPr>
            <a:xfrm>
              <a:off x="5179629" y="5658543"/>
              <a:ext cx="3219372" cy="595311"/>
              <a:chOff x="1583251" y="3296092"/>
              <a:chExt cx="3587074" cy="705202"/>
            </a:xfrm>
          </p:grpSpPr>
          <p:sp>
            <p:nvSpPr>
              <p:cNvPr id="47" name="Rectangle 46"/>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8" name="Rectangle 47"/>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50" name="Rectangle 4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51" name="Rectangle 50"/>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9" name="Group 58"/>
            <p:cNvGrpSpPr/>
            <p:nvPr/>
          </p:nvGrpSpPr>
          <p:grpSpPr>
            <a:xfrm>
              <a:off x="400681" y="1538043"/>
              <a:ext cx="3219372" cy="595311"/>
              <a:chOff x="1583251" y="3296092"/>
              <a:chExt cx="3587074" cy="705202"/>
            </a:xfrm>
            <a:solidFill>
              <a:schemeClr val="accent4">
                <a:lumMod val="20000"/>
                <a:lumOff val="80000"/>
              </a:schemeClr>
            </a:solidFill>
          </p:grpSpPr>
          <p:sp>
            <p:nvSpPr>
              <p:cNvPr id="60" name="Rectangle 59"/>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1" name="Rectangle 60"/>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3" name="Rectangle 62"/>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4" name="Rectangle 63"/>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sp>
        <p:nvSpPr>
          <p:cNvPr id="66" name="TextBox 65"/>
          <p:cNvSpPr txBox="1"/>
          <p:nvPr/>
        </p:nvSpPr>
        <p:spPr>
          <a:xfrm>
            <a:off x="7692010" y="5863149"/>
            <a:ext cx="1180618" cy="461665"/>
          </a:xfrm>
          <a:prstGeom prst="rect">
            <a:avLst/>
          </a:prstGeom>
          <a:noFill/>
        </p:spPr>
        <p:txBody>
          <a:bodyPr wrap="square" rtlCol="0">
            <a:spAutoFit/>
          </a:bodyPr>
          <a:lstStyle/>
          <a:p>
            <a:r>
              <a:rPr lang="en-US" sz="2400" dirty="0"/>
              <a:t>Sorted!</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Claim: </a:t>
            </a:r>
            <a:r>
              <a:rPr lang="en-US" sz="3600" dirty="0" err="1"/>
              <a:t>InsertionSort</a:t>
            </a:r>
            <a:r>
              <a:rPr lang="en-US" sz="3600" dirty="0"/>
              <a:t> “works”</a:t>
            </a:r>
            <a:endParaRPr lang="en-US" sz="3600" dirty="0"/>
          </a:p>
        </p:txBody>
      </p:sp>
      <p:sp>
        <p:nvSpPr>
          <p:cNvPr id="3" name="Content Placeholder 2"/>
          <p:cNvSpPr>
            <a:spLocks noGrp="1"/>
          </p:cNvSpPr>
          <p:nvPr>
            <p:ph idx="1"/>
          </p:nvPr>
        </p:nvSpPr>
        <p:spPr/>
        <p:txBody>
          <a:bodyPr/>
          <a:lstStyle/>
          <a:p>
            <a:r>
              <a:rPr lang="en-US" sz="2800" dirty="0"/>
              <a:t>“Proof:” I did it on a bunch of random lists and it always worked:</a:t>
            </a:r>
            <a:endParaRPr lang="en-US" sz="2800" dirty="0"/>
          </a:p>
        </p:txBody>
      </p:sp>
      <p:pic>
        <p:nvPicPr>
          <p:cNvPr id="5" name="Picture 4"/>
          <p:cNvPicPr>
            <a:picLocks noChangeAspect="1"/>
          </p:cNvPicPr>
          <p:nvPr/>
        </p:nvPicPr>
        <p:blipFill>
          <a:blip r:embed="rId1"/>
          <a:stretch>
            <a:fillRect/>
          </a:stretch>
        </p:blipFill>
        <p:spPr>
          <a:xfrm>
            <a:off x="843424" y="2924727"/>
            <a:ext cx="4377818" cy="1589399"/>
          </a:xfrm>
          <a:prstGeom prst="rect">
            <a:avLst/>
          </a:prstGeom>
        </p:spPr>
      </p:pic>
      <p:pic>
        <p:nvPicPr>
          <p:cNvPr id="6" name="Picture 5"/>
          <p:cNvPicPr>
            <a:picLocks noChangeAspect="1"/>
          </p:cNvPicPr>
          <p:nvPr/>
        </p:nvPicPr>
        <p:blipFill>
          <a:blip r:embed="rId2" cstate="email"/>
          <a:stretch>
            <a:fillRect/>
          </a:stretch>
        </p:blipFill>
        <p:spPr>
          <a:xfrm>
            <a:off x="5524708" y="2604083"/>
            <a:ext cx="1079500" cy="5207000"/>
          </a:xfrm>
          <a:prstGeom prst="rect">
            <a:avLst/>
          </a:prstGeom>
        </p:spPr>
      </p:pic>
      <p:pic>
        <p:nvPicPr>
          <p:cNvPr id="7" name="Picture 6"/>
          <p:cNvPicPr>
            <a:picLocks noChangeAspect="1"/>
          </p:cNvPicPr>
          <p:nvPr/>
        </p:nvPicPr>
        <p:blipFill>
          <a:blip r:embed="rId2" cstate="email"/>
          <a:stretch>
            <a:fillRect/>
          </a:stretch>
        </p:blipFill>
        <p:spPr>
          <a:xfrm>
            <a:off x="6730290" y="2604083"/>
            <a:ext cx="1079500" cy="5207000"/>
          </a:xfrm>
          <a:prstGeom prst="rect">
            <a:avLst/>
          </a:prstGeom>
        </p:spPr>
      </p:pic>
      <p:pic>
        <p:nvPicPr>
          <p:cNvPr id="8" name="Picture 7"/>
          <p:cNvPicPr>
            <a:picLocks noChangeAspect="1"/>
          </p:cNvPicPr>
          <p:nvPr/>
        </p:nvPicPr>
        <p:blipFill>
          <a:blip r:embed="rId2" cstate="email"/>
          <a:stretch>
            <a:fillRect/>
          </a:stretch>
        </p:blipFill>
        <p:spPr>
          <a:xfrm>
            <a:off x="7896017" y="2604083"/>
            <a:ext cx="1079500" cy="520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What does it mean to “work”?</a:t>
            </a:r>
            <a:endParaRPr lang="en-US" sz="3200" dirty="0"/>
          </a:p>
        </p:txBody>
      </p:sp>
      <p:sp>
        <p:nvSpPr>
          <p:cNvPr id="3" name="Content Placeholder 2"/>
          <p:cNvSpPr>
            <a:spLocks noGrp="1"/>
          </p:cNvSpPr>
          <p:nvPr>
            <p:ph idx="1"/>
          </p:nvPr>
        </p:nvSpPr>
        <p:spPr/>
        <p:txBody>
          <a:bodyPr/>
          <a:lstStyle/>
          <a:p>
            <a:r>
              <a:rPr lang="en-US" sz="2800" dirty="0"/>
              <a:t>Is it enough to be correct on only one input?</a:t>
            </a:r>
            <a:endParaRPr lang="en-US" sz="2800" dirty="0"/>
          </a:p>
          <a:p>
            <a:r>
              <a:rPr lang="en-US" sz="2800" dirty="0"/>
              <a:t>Is it enough to be correct on most inputs?</a:t>
            </a:r>
            <a:endParaRPr lang="en-US" sz="2800" dirty="0"/>
          </a:p>
          <a:p>
            <a:endParaRPr lang="en-US" sz="2800" dirty="0"/>
          </a:p>
          <a:p>
            <a:r>
              <a:rPr lang="en-US" sz="2800" dirty="0"/>
              <a:t>In this class, we will use </a:t>
            </a:r>
            <a:r>
              <a:rPr lang="en-US" sz="2800" b="1" dirty="0">
                <a:solidFill>
                  <a:srgbClr val="00B050"/>
                </a:solidFill>
              </a:rPr>
              <a:t>worst-case analysis</a:t>
            </a:r>
            <a:r>
              <a:rPr lang="en-US" sz="2800" dirty="0"/>
              <a:t>: </a:t>
            </a:r>
            <a:endParaRPr lang="en-US" sz="2800" dirty="0"/>
          </a:p>
          <a:p>
            <a:pPr marL="628650" lvl="2" indent="-273050">
              <a:buFont typeface="Arial" panose="020B0604020202090204" pitchFamily="34" charset="0"/>
              <a:buChar char="•"/>
            </a:pPr>
            <a:r>
              <a:rPr lang="en-US" sz="2800" dirty="0">
                <a:solidFill>
                  <a:schemeClr val="accent4"/>
                </a:solidFill>
              </a:rPr>
              <a:t>An algorithm must be correct on </a:t>
            </a:r>
            <a:r>
              <a:rPr lang="en-US" sz="2800" b="1" dirty="0">
                <a:solidFill>
                  <a:schemeClr val="accent4"/>
                </a:solidFill>
              </a:rPr>
              <a:t>all possible</a:t>
            </a:r>
            <a:r>
              <a:rPr lang="en-US" sz="2800" dirty="0">
                <a:solidFill>
                  <a:schemeClr val="accent4"/>
                </a:solidFill>
              </a:rPr>
              <a:t> inputs.</a:t>
            </a:r>
            <a:endParaRPr lang="en-US" sz="2800" dirty="0">
              <a:solidFill>
                <a:schemeClr val="accent4"/>
              </a:solidFill>
            </a:endParaRPr>
          </a:p>
          <a:p>
            <a:pPr marL="628650" lvl="2" indent="-273050">
              <a:buFont typeface="Arial" panose="020B0604020202090204" pitchFamily="34" charset="0"/>
              <a:buChar char="•"/>
            </a:pPr>
            <a:r>
              <a:rPr lang="en-US" sz="2800" dirty="0">
                <a:solidFill>
                  <a:schemeClr val="accent4"/>
                </a:solidFill>
              </a:rPr>
              <a:t>The running time of an algorithm is the worst possible running time over all inputs.</a:t>
            </a:r>
            <a:endParaRPr lang="en-US" sz="2800"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53399"/>
          </a:xfrm>
        </p:spPr>
        <p:txBody>
          <a:bodyPr/>
          <a:lstStyle/>
          <a:p>
            <a:r>
              <a:rPr lang="en-US" sz="3200" dirty="0"/>
              <a:t>Worst-case analysis</a:t>
            </a:r>
            <a:endParaRPr lang="en-US" sz="3200" dirty="0"/>
          </a:p>
        </p:txBody>
      </p:sp>
      <p:sp>
        <p:nvSpPr>
          <p:cNvPr id="3" name="Content Placeholder 2"/>
          <p:cNvSpPr>
            <a:spLocks noGrp="1"/>
          </p:cNvSpPr>
          <p:nvPr>
            <p:ph idx="1"/>
          </p:nvPr>
        </p:nvSpPr>
        <p:spPr>
          <a:xfrm>
            <a:off x="628650" y="1825624"/>
            <a:ext cx="7886700" cy="4764361"/>
          </a:xfrm>
        </p:spPr>
        <p:txBody>
          <a:bodyPr>
            <a:normAutofit/>
          </a:bodyPr>
          <a:lstStyle/>
          <a:p>
            <a:endParaRPr lang="en-US" sz="2800" dirty="0">
              <a:solidFill>
                <a:schemeClr val="accent1"/>
              </a:solidFill>
            </a:endParaRPr>
          </a:p>
          <a:p>
            <a:endParaRPr lang="en-US" sz="2800" dirty="0">
              <a:solidFill>
                <a:schemeClr val="accent1"/>
              </a:solidFill>
            </a:endParaRPr>
          </a:p>
          <a:p>
            <a:endParaRPr lang="en-US" sz="2800" dirty="0"/>
          </a:p>
          <a:p>
            <a:endParaRPr lang="en-US" sz="2800" dirty="0"/>
          </a:p>
          <a:p>
            <a:endParaRPr lang="en-US" sz="2800" dirty="0"/>
          </a:p>
          <a:p>
            <a:endParaRPr lang="en-US" sz="2800" dirty="0"/>
          </a:p>
          <a:p>
            <a:endParaRPr lang="en-US" sz="2800" dirty="0">
              <a:solidFill>
                <a:schemeClr val="accent1"/>
              </a:solidFill>
            </a:endParaRPr>
          </a:p>
        </p:txBody>
      </p:sp>
      <p:pic>
        <p:nvPicPr>
          <p:cNvPr id="14" name="Picture 13"/>
          <p:cNvPicPr>
            <a:picLocks noChangeAspect="1"/>
          </p:cNvPicPr>
          <p:nvPr/>
        </p:nvPicPr>
        <p:blipFill>
          <a:blip r:embed="rId1" cstate="email"/>
          <a:stretch>
            <a:fillRect/>
          </a:stretch>
        </p:blipFill>
        <p:spPr>
          <a:xfrm>
            <a:off x="4720386" y="2673244"/>
            <a:ext cx="4890910" cy="4192209"/>
          </a:xfrm>
          <a:prstGeom prst="rect">
            <a:avLst/>
          </a:prstGeom>
        </p:spPr>
      </p:pic>
      <p:pic>
        <p:nvPicPr>
          <p:cNvPr id="15" name="Picture 14"/>
          <p:cNvPicPr>
            <a:picLocks noChangeAspect="1"/>
          </p:cNvPicPr>
          <p:nvPr/>
        </p:nvPicPr>
        <p:blipFill>
          <a:blip r:embed="rId2" cstate="email"/>
          <a:stretch>
            <a:fillRect/>
          </a:stretch>
        </p:blipFill>
        <p:spPr>
          <a:xfrm>
            <a:off x="628650" y="2128207"/>
            <a:ext cx="1417933" cy="1955633"/>
          </a:xfrm>
          <a:prstGeom prst="rect">
            <a:avLst/>
          </a:prstGeom>
        </p:spPr>
      </p:pic>
      <p:sp>
        <p:nvSpPr>
          <p:cNvPr id="16" name="TextBox 15"/>
          <p:cNvSpPr txBox="1"/>
          <p:nvPr/>
        </p:nvSpPr>
        <p:spPr>
          <a:xfrm>
            <a:off x="628650" y="4108379"/>
            <a:ext cx="1513490" cy="646331"/>
          </a:xfrm>
          <a:prstGeom prst="rect">
            <a:avLst/>
          </a:prstGeom>
          <a:noFill/>
        </p:spPr>
        <p:txBody>
          <a:bodyPr wrap="square" rtlCol="0">
            <a:spAutoFit/>
          </a:bodyPr>
          <a:lstStyle/>
          <a:p>
            <a:pPr algn="ctr"/>
            <a:r>
              <a:rPr lang="en-US" dirty="0">
                <a:solidFill>
                  <a:schemeClr val="accent4"/>
                </a:solidFill>
              </a:rPr>
              <a:t>Algorithm designer</a:t>
            </a:r>
            <a:endParaRPr lang="en-US" dirty="0">
              <a:solidFill>
                <a:schemeClr val="accent4"/>
              </a:solidFill>
            </a:endParaRPr>
          </a:p>
        </p:txBody>
      </p:sp>
      <p:sp>
        <p:nvSpPr>
          <p:cNvPr id="17" name="Rectangle 16"/>
          <p:cNvSpPr/>
          <p:nvPr/>
        </p:nvSpPr>
        <p:spPr>
          <a:xfrm>
            <a:off x="2275128" y="2579164"/>
            <a:ext cx="2254469" cy="127700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urier" charset="0"/>
                <a:ea typeface="Courier" charset="0"/>
                <a:cs typeface="Courier" charset="0"/>
              </a:rPr>
              <a:t>Algorithm:</a:t>
            </a:r>
            <a:endParaRPr lang="en-US" sz="1400" dirty="0">
              <a:solidFill>
                <a:schemeClr val="tx1"/>
              </a:solidFill>
              <a:latin typeface="Courier" charset="0"/>
              <a:ea typeface="Courier" charset="0"/>
              <a:cs typeface="Courier" charset="0"/>
            </a:endParaRPr>
          </a:p>
          <a:p>
            <a:r>
              <a:rPr lang="en-US" sz="1400" dirty="0">
                <a:solidFill>
                  <a:schemeClr val="tx1"/>
                </a:solidFill>
                <a:latin typeface="Courier" charset="0"/>
                <a:ea typeface="Courier" charset="0"/>
                <a:cs typeface="Courier" charset="0"/>
              </a:rPr>
              <a:t>  Do the thing</a:t>
            </a:r>
            <a:endParaRPr lang="en-US" sz="1400" dirty="0">
              <a:solidFill>
                <a:schemeClr val="tx1"/>
              </a:solidFill>
              <a:latin typeface="Courier" charset="0"/>
              <a:ea typeface="Courier" charset="0"/>
              <a:cs typeface="Courier" charset="0"/>
            </a:endParaRPr>
          </a:p>
          <a:p>
            <a:r>
              <a:rPr lang="en-US" sz="1400" dirty="0">
                <a:solidFill>
                  <a:schemeClr val="tx1"/>
                </a:solidFill>
                <a:latin typeface="Courier" charset="0"/>
                <a:ea typeface="Courier" charset="0"/>
                <a:cs typeface="Courier" charset="0"/>
              </a:rPr>
              <a:t>  Do the stuff</a:t>
            </a:r>
            <a:endParaRPr lang="en-US" sz="1400" dirty="0">
              <a:solidFill>
                <a:schemeClr val="tx1"/>
              </a:solidFill>
              <a:latin typeface="Courier" charset="0"/>
              <a:ea typeface="Courier" charset="0"/>
              <a:cs typeface="Courier" charset="0"/>
            </a:endParaRPr>
          </a:p>
          <a:p>
            <a:r>
              <a:rPr lang="en-US" sz="1400" dirty="0">
                <a:solidFill>
                  <a:schemeClr val="tx1"/>
                </a:solidFill>
                <a:latin typeface="Courier" charset="0"/>
                <a:ea typeface="Courier" charset="0"/>
                <a:cs typeface="Courier" charset="0"/>
              </a:rPr>
              <a:t>  Return the answer</a:t>
            </a:r>
            <a:endParaRPr lang="en-US" sz="1400" dirty="0">
              <a:solidFill>
                <a:schemeClr val="tx1"/>
              </a:solidFill>
              <a:latin typeface="Courier" charset="0"/>
              <a:ea typeface="Courier" charset="0"/>
              <a:cs typeface="Courier" charset="0"/>
            </a:endParaRPr>
          </a:p>
        </p:txBody>
      </p:sp>
      <p:sp>
        <p:nvSpPr>
          <p:cNvPr id="18" name="TextBox 17"/>
          <p:cNvSpPr txBox="1"/>
          <p:nvPr/>
        </p:nvSpPr>
        <p:spPr>
          <a:xfrm>
            <a:off x="1778569" y="2169339"/>
            <a:ext cx="2610722" cy="369332"/>
          </a:xfrm>
          <a:prstGeom prst="rect">
            <a:avLst/>
          </a:prstGeom>
          <a:noFill/>
        </p:spPr>
        <p:txBody>
          <a:bodyPr wrap="square" rtlCol="0">
            <a:spAutoFit/>
          </a:bodyPr>
          <a:lstStyle/>
          <a:p>
            <a:r>
              <a:rPr lang="en-US" dirty="0">
                <a:latin typeface="Comic Sans MS" panose="030F0902030302020204" charset="0"/>
                <a:ea typeface="Comic Sans MS" panose="030F0902030302020204" charset="0"/>
                <a:cs typeface="Comic Sans MS" panose="030F0902030302020204" charset="0"/>
              </a:rPr>
              <a:t>Here is my algorithm!</a:t>
            </a:r>
            <a:endParaRPr lang="en-US" dirty="0">
              <a:latin typeface="Comic Sans MS" panose="030F0902030302020204" charset="0"/>
              <a:ea typeface="Comic Sans MS" panose="030F0902030302020204" charset="0"/>
              <a:cs typeface="Comic Sans MS" panose="030F0902030302020204" charset="0"/>
            </a:endParaRPr>
          </a:p>
        </p:txBody>
      </p:sp>
      <p:sp>
        <p:nvSpPr>
          <p:cNvPr id="19" name="TextBox 18"/>
          <p:cNvSpPr txBox="1"/>
          <p:nvPr/>
        </p:nvSpPr>
        <p:spPr>
          <a:xfrm>
            <a:off x="6667811" y="3217668"/>
            <a:ext cx="2392630" cy="1107996"/>
          </a:xfrm>
          <a:prstGeom prst="rect">
            <a:avLst/>
          </a:prstGeom>
          <a:noFill/>
        </p:spPr>
        <p:txBody>
          <a:bodyPr wrap="square" rtlCol="0">
            <a:spAutoFit/>
          </a:bodyPr>
          <a:lstStyle/>
          <a:p>
            <a:pPr algn="ctr"/>
            <a:r>
              <a:rPr lang="en-US" dirty="0">
                <a:solidFill>
                  <a:srgbClr val="DE6769"/>
                </a:solidFill>
                <a:latin typeface="Copperplate Gothic Bold" charset="0"/>
                <a:ea typeface="Copperplate Gothic Bold" charset="0"/>
                <a:cs typeface="Copperplate Gothic Bold" charset="0"/>
              </a:rPr>
              <a:t>Here is an input!</a:t>
            </a:r>
            <a:endParaRPr lang="en-US" dirty="0">
              <a:solidFill>
                <a:srgbClr val="DE6769"/>
              </a:solidFill>
              <a:latin typeface="Copperplate Gothic Bold" charset="0"/>
              <a:ea typeface="Copperplate Gothic Bold" charset="0"/>
              <a:cs typeface="Copperplate Gothic Bold" charset="0"/>
            </a:endParaRPr>
          </a:p>
          <a:p>
            <a:pPr algn="ctr"/>
            <a:r>
              <a:rPr lang="en-US" sz="1600" dirty="0">
                <a:solidFill>
                  <a:srgbClr val="DE6769"/>
                </a:solidFill>
                <a:latin typeface="Copperplate Gothic Bold" charset="0"/>
                <a:ea typeface="Copperplate Gothic Bold" charset="0"/>
                <a:cs typeface="Copperplate Gothic Bold" charset="0"/>
              </a:rPr>
              <a:t>(Which I designed to be terrible for your algorithm!)</a:t>
            </a:r>
            <a:endParaRPr lang="en-US" sz="1600" dirty="0">
              <a:solidFill>
                <a:srgbClr val="DE6769"/>
              </a:solidFill>
              <a:latin typeface="Copperplate Gothic Bold" charset="0"/>
              <a:ea typeface="Copperplate Gothic Bold" charset="0"/>
              <a:cs typeface="Copperplate Gothic Bold" charset="0"/>
            </a:endParaRPr>
          </a:p>
        </p:txBody>
      </p:sp>
      <p:sp>
        <p:nvSpPr>
          <p:cNvPr id="20" name="TextBox 19"/>
          <p:cNvSpPr txBox="1"/>
          <p:nvPr/>
        </p:nvSpPr>
        <p:spPr>
          <a:xfrm>
            <a:off x="693449" y="1232825"/>
            <a:ext cx="5434268" cy="461665"/>
          </a:xfrm>
          <a:prstGeom prst="rect">
            <a:avLst/>
          </a:prstGeom>
          <a:noFill/>
        </p:spPr>
        <p:txBody>
          <a:bodyPr wrap="square" rtlCol="0">
            <a:spAutoFit/>
          </a:bodyPr>
          <a:lstStyle/>
          <a:p>
            <a:r>
              <a:rPr lang="en-US" sz="2400" dirty="0"/>
              <a:t>Think of it like </a:t>
            </a:r>
            <a:r>
              <a:rPr lang="en-US" sz="2400" dirty="0">
                <a:solidFill>
                  <a:srgbClr val="00B050"/>
                </a:solidFill>
              </a:rPr>
              <a:t>a game</a:t>
            </a:r>
            <a:r>
              <a:rPr lang="en-US" sz="2400" dirty="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09600" y="427949"/>
            <a:ext cx="8229240" cy="761760"/>
          </a:xfrm>
          <a:prstGeom prst="rect">
            <a:avLst/>
          </a:prstGeom>
        </p:spPr>
        <p:txBody>
          <a:bodyPr/>
          <a:lstStyle/>
          <a:p>
            <a:r>
              <a:rPr lang="zh-CN" altLang="en-US" sz="3200" kern="0" spc="-1" dirty="0">
                <a:solidFill>
                  <a:srgbClr val="000000"/>
                </a:solidFill>
                <a:latin typeface="Arial" panose="020B0604020202090204"/>
                <a:ea typeface="黑体"/>
              </a:rPr>
              <a:t>成绩组成</a:t>
            </a:r>
            <a:br>
              <a:rPr lang="zh-CN" altLang="zh-CN" kern="0" spc="-1" dirty="0">
                <a:solidFill>
                  <a:srgbClr val="000000"/>
                </a:solidFill>
                <a:latin typeface="Arial" panose="020B0604020202090204"/>
              </a:rPr>
            </a:br>
            <a:endParaRPr kumimoji="1" lang="zh-CN" altLang="en-US" kern="0" dirty="0">
              <a:solidFill>
                <a:sysClr val="windowText" lastClr="000000"/>
              </a:solidFill>
            </a:endParaRPr>
          </a:p>
        </p:txBody>
      </p:sp>
      <p:pic>
        <p:nvPicPr>
          <p:cNvPr id="10" name="图片 9"/>
          <p:cNvPicPr>
            <a:picLocks noChangeAspect="1"/>
          </p:cNvPicPr>
          <p:nvPr/>
        </p:nvPicPr>
        <p:blipFill>
          <a:blip r:embed="rId1"/>
          <a:stretch>
            <a:fillRect/>
          </a:stretch>
        </p:blipFill>
        <p:spPr>
          <a:xfrm>
            <a:off x="1433307" y="1307709"/>
            <a:ext cx="5156200" cy="647700"/>
          </a:xfrm>
          <a:prstGeom prst="rect">
            <a:avLst/>
          </a:prstGeom>
        </p:spPr>
      </p:pic>
      <p:sp>
        <p:nvSpPr>
          <p:cNvPr id="12" name="三角形 11"/>
          <p:cNvSpPr/>
          <p:nvPr/>
        </p:nvSpPr>
        <p:spPr>
          <a:xfrm>
            <a:off x="1893721" y="1882761"/>
            <a:ext cx="1785769" cy="6362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 name="表格 2"/>
          <p:cNvGraphicFramePr>
            <a:graphicFrameLocks noGrp="1"/>
          </p:cNvGraphicFramePr>
          <p:nvPr/>
        </p:nvGraphicFramePr>
        <p:xfrm>
          <a:off x="1018091" y="3299373"/>
          <a:ext cx="3312610" cy="1483360"/>
        </p:xfrm>
        <a:graphic>
          <a:graphicData uri="http://schemas.openxmlformats.org/drawingml/2006/table">
            <a:tbl>
              <a:tblPr firstRow="1" bandRow="1">
                <a:tableStyleId>{0E3FDE45-AF77-4B5C-9715-49D594BDF05E}</a:tableStyleId>
              </a:tblPr>
              <a:tblGrid>
                <a:gridCol w="1656305"/>
                <a:gridCol w="1656305"/>
              </a:tblGrid>
              <a:tr h="370840">
                <a:tc>
                  <a:txBody>
                    <a:bodyPr/>
                    <a:lstStyle/>
                    <a:p>
                      <a:r>
                        <a:rPr lang="en-US" b="0" dirty="0" err="1"/>
                        <a:t>课程作业</a:t>
                      </a:r>
                      <a:endParaRPr lang="en-US" b="0" dirty="0"/>
                    </a:p>
                  </a:txBody>
                  <a:tcPr/>
                </a:tc>
                <a:tc>
                  <a:txBody>
                    <a:bodyPr/>
                    <a:lstStyle/>
                    <a:p>
                      <a:r>
                        <a:rPr lang="en-US" altLang="zh-CN" b="0" dirty="0"/>
                        <a:t>40%</a:t>
                      </a:r>
                      <a:endParaRPr lang="en-US" b="0" dirty="0"/>
                    </a:p>
                  </a:txBody>
                  <a:tcPr/>
                </a:tc>
              </a:tr>
              <a:tr h="370840">
                <a:tc>
                  <a:txBody>
                    <a:bodyPr/>
                    <a:lstStyle/>
                    <a:p>
                      <a:r>
                        <a:rPr lang="en-US" altLang="zh-CN" dirty="0" err="1"/>
                        <a:t>YOJ</a:t>
                      </a:r>
                      <a:r>
                        <a:rPr lang="en-US" dirty="0" err="1"/>
                        <a:t>实验</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40%</a:t>
                      </a:r>
                      <a:endParaRPr lang="en-US" altLang="zh-CN" dirty="0"/>
                    </a:p>
                  </a:txBody>
                  <a:tcPr/>
                </a:tc>
              </a:tr>
              <a:tr h="370840">
                <a:tc>
                  <a:txBody>
                    <a:bodyPr/>
                    <a:lstStyle/>
                    <a:p>
                      <a:r>
                        <a:rPr lang="en-US" dirty="0" err="1"/>
                        <a:t>课堂</a:t>
                      </a:r>
                      <a:r>
                        <a:rPr lang="zh-CN" altLang="en-US" dirty="0" err="1"/>
                        <a:t>讲论文</a:t>
                      </a:r>
                      <a:endParaRPr lang="zh-CN" altLang="en-US" dirty="0" err="1"/>
                    </a:p>
                  </a:txBody>
                  <a:tcPr/>
                </a:tc>
                <a:tc>
                  <a:txBody>
                    <a:bodyPr/>
                    <a:lstStyle/>
                    <a:p>
                      <a:r>
                        <a:rPr lang="en-US" altLang="zh-CN" dirty="0"/>
                        <a:t>20%</a:t>
                      </a:r>
                      <a:endParaRPr lang="en-US" dirty="0"/>
                    </a:p>
                  </a:txBody>
                  <a:tcPr/>
                </a:tc>
              </a:tr>
            </a:tbl>
          </a:graphicData>
        </a:graphic>
      </p:graphicFrame>
      <p:graphicFrame>
        <p:nvGraphicFramePr>
          <p:cNvPr id="8" name="表格 2"/>
          <p:cNvGraphicFramePr>
            <a:graphicFrameLocks noGrp="1"/>
          </p:cNvGraphicFramePr>
          <p:nvPr/>
        </p:nvGraphicFramePr>
        <p:xfrm>
          <a:off x="4933202" y="3285261"/>
          <a:ext cx="3312610" cy="741680"/>
        </p:xfrm>
        <a:graphic>
          <a:graphicData uri="http://schemas.openxmlformats.org/drawingml/2006/table">
            <a:tbl>
              <a:tblPr firstRow="1" bandRow="1">
                <a:tableStyleId>{0E3FDE45-AF77-4B5C-9715-49D594BDF05E}</a:tableStyleId>
              </a:tblPr>
              <a:tblGrid>
                <a:gridCol w="1656305"/>
                <a:gridCol w="1656305"/>
              </a:tblGrid>
              <a:tr h="370840">
                <a:tc>
                  <a:txBody>
                    <a:bodyPr/>
                    <a:lstStyle/>
                    <a:p>
                      <a:r>
                        <a:rPr lang="en-US" b="0" dirty="0" err="1"/>
                        <a:t>期末考试</a:t>
                      </a:r>
                      <a:endParaRPr lang="en-US" b="0" dirty="0"/>
                    </a:p>
                  </a:txBody>
                  <a:tcPr/>
                </a:tc>
                <a:tc>
                  <a:txBody>
                    <a:bodyPr/>
                    <a:lstStyle/>
                    <a:p>
                      <a:r>
                        <a:rPr lang="en-US" altLang="zh-CN" dirty="0"/>
                        <a:t>75%</a:t>
                      </a:r>
                      <a:endParaRPr lang="en-US" dirty="0"/>
                    </a:p>
                  </a:txBody>
                  <a:tcPr/>
                </a:tc>
              </a:tr>
              <a:tr h="370840">
                <a:tc>
                  <a:txBody>
                    <a:bodyPr/>
                    <a:lstStyle/>
                    <a:p>
                      <a:r>
                        <a:rPr lang="zh-CN" altLang="en-US" dirty="0"/>
                        <a:t>期末报告</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25%</a:t>
                      </a:r>
                      <a:endParaRPr lang="en-US" altLang="zh-CN" dirty="0"/>
                    </a:p>
                  </a:txBody>
                  <a:tcPr/>
                </a:tc>
              </a:tr>
            </a:tbl>
          </a:graphicData>
        </a:graphic>
      </p:graphicFrame>
      <p:sp>
        <p:nvSpPr>
          <p:cNvPr id="9" name="三角形 8"/>
          <p:cNvSpPr/>
          <p:nvPr/>
        </p:nvSpPr>
        <p:spPr>
          <a:xfrm>
            <a:off x="4933202" y="1910383"/>
            <a:ext cx="1785769" cy="6362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2902083" y="5355903"/>
            <a:ext cx="3865880" cy="368300"/>
          </a:xfrm>
          <a:prstGeom prst="rect">
            <a:avLst/>
          </a:prstGeom>
          <a:noFill/>
        </p:spPr>
        <p:txBody>
          <a:bodyPr wrap="none" rtlCol="0">
            <a:spAutoFit/>
          </a:bodyPr>
          <a:lstStyle/>
          <a:p>
            <a:r>
              <a:rPr lang="en-US" dirty="0" err="1"/>
              <a:t>平时作业</a:t>
            </a:r>
            <a:r>
              <a:rPr lang="zh-CN" altLang="en-US" dirty="0" err="1"/>
              <a:t>、</a:t>
            </a:r>
            <a:r>
              <a:rPr lang="en-US" dirty="0" err="1"/>
              <a:t>实验</a:t>
            </a:r>
            <a:r>
              <a:rPr lang="zh-CN" altLang="en-US" dirty="0" err="1"/>
              <a:t>、课堂讲论文</a:t>
            </a:r>
            <a:r>
              <a:rPr lang="zh-CN" altLang="en-US" dirty="0"/>
              <a:t>：</a:t>
            </a:r>
            <a:r>
              <a:rPr lang="en-US" altLang="zh-CN" dirty="0"/>
              <a:t>60%</a:t>
            </a:r>
            <a:endParaRPr lang="en-US" dirty="0"/>
          </a:p>
        </p:txBody>
      </p:sp>
      <p:sp>
        <p:nvSpPr>
          <p:cNvPr id="15" name="文本框 14"/>
          <p:cNvSpPr txBox="1"/>
          <p:nvPr/>
        </p:nvSpPr>
        <p:spPr>
          <a:xfrm>
            <a:off x="2901740" y="6092971"/>
            <a:ext cx="1737976" cy="369332"/>
          </a:xfrm>
          <a:prstGeom prst="rect">
            <a:avLst/>
          </a:prstGeom>
          <a:noFill/>
        </p:spPr>
        <p:txBody>
          <a:bodyPr wrap="none" rtlCol="0">
            <a:spAutoFit/>
          </a:bodyPr>
          <a:lstStyle/>
          <a:p>
            <a:r>
              <a:rPr lang="en-US" dirty="0" err="1"/>
              <a:t>期末考试</a:t>
            </a:r>
            <a:r>
              <a:rPr lang="zh-CN" altLang="en-US" dirty="0"/>
              <a:t>：</a:t>
            </a:r>
            <a:r>
              <a:rPr lang="en-US" altLang="zh-CN" dirty="0"/>
              <a:t>30%</a:t>
            </a:r>
            <a:endParaRPr lang="en-US" dirty="0"/>
          </a:p>
        </p:txBody>
      </p:sp>
      <p:sp>
        <p:nvSpPr>
          <p:cNvPr id="16" name="文本框 15"/>
          <p:cNvSpPr txBox="1"/>
          <p:nvPr/>
        </p:nvSpPr>
        <p:spPr>
          <a:xfrm>
            <a:off x="2899132" y="5723639"/>
            <a:ext cx="1737976" cy="369332"/>
          </a:xfrm>
          <a:prstGeom prst="rect">
            <a:avLst/>
          </a:prstGeom>
          <a:noFill/>
        </p:spPr>
        <p:txBody>
          <a:bodyPr wrap="none" rtlCol="0">
            <a:spAutoFit/>
          </a:bodyPr>
          <a:lstStyle/>
          <a:p>
            <a:r>
              <a:rPr lang="en-US" dirty="0" err="1"/>
              <a:t>期末报告</a:t>
            </a:r>
            <a:r>
              <a:rPr lang="zh-CN" altLang="en-US" dirty="0"/>
              <a:t>：</a:t>
            </a:r>
            <a:r>
              <a:rPr lang="en-US" altLang="zh-CN" dirty="0"/>
              <a:t>10%</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Insertion Sort</a:t>
            </a:r>
            <a:endParaRPr lang="en-US" sz="3600" dirty="0"/>
          </a:p>
        </p:txBody>
      </p:sp>
      <p:sp>
        <p:nvSpPr>
          <p:cNvPr id="3" name="Content Placeholder 2"/>
          <p:cNvSpPr>
            <a:spLocks noGrp="1"/>
          </p:cNvSpPr>
          <p:nvPr>
            <p:ph idx="1"/>
          </p:nvPr>
        </p:nvSpPr>
        <p:spPr/>
        <p:txBody>
          <a:bodyPr/>
          <a:lstStyle/>
          <a:p>
            <a:pPr marL="514350" indent="-514350">
              <a:buFont typeface="+mj-lt"/>
              <a:buAutoNum type="arabicPeriod"/>
            </a:pPr>
            <a:r>
              <a:rPr lang="en-US" sz="3200" dirty="0"/>
              <a:t>Does it work?</a:t>
            </a:r>
            <a:endParaRPr lang="en-US" sz="3200" dirty="0"/>
          </a:p>
          <a:p>
            <a:pPr marL="514350" indent="-514350">
              <a:buFont typeface="+mj-lt"/>
              <a:buAutoNum type="arabicPeriod"/>
            </a:pPr>
            <a:r>
              <a:rPr lang="en-US" sz="3200" dirty="0"/>
              <a:t>Is it fast?</a:t>
            </a:r>
            <a:endParaRPr lang="en-US" sz="3200" dirty="0"/>
          </a:p>
        </p:txBody>
      </p:sp>
      <p:sp>
        <p:nvSpPr>
          <p:cNvPr id="4" name="Down Arrow 3"/>
          <p:cNvSpPr/>
          <p:nvPr/>
        </p:nvSpPr>
        <p:spPr>
          <a:xfrm rot="5400000">
            <a:off x="3909848" y="1633894"/>
            <a:ext cx="536028" cy="78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p:nvPr/>
        </p:nvSpPr>
        <p:spPr>
          <a:xfrm>
            <a:off x="2739403" y="3139719"/>
            <a:ext cx="6404597" cy="36053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solidFill>
                  <a:schemeClr val="accent4"/>
                </a:solidFill>
              </a:rPr>
              <a:t>Okay, so it’s pretty obvious that it works.</a:t>
            </a:r>
            <a:endParaRPr lang="en-US" dirty="0">
              <a:solidFill>
                <a:schemeClr val="accent4"/>
              </a:solidFill>
            </a:endParaRPr>
          </a:p>
          <a:p>
            <a:endParaRPr lang="en-US" dirty="0"/>
          </a:p>
          <a:p>
            <a:endParaRPr lang="en-US" dirty="0"/>
          </a:p>
          <a:p>
            <a:r>
              <a:rPr lang="en-US" dirty="0">
                <a:solidFill>
                  <a:schemeClr val="accent4"/>
                </a:solidFill>
              </a:rPr>
              <a:t>HOWEVER!  In the future it won’t be so obvious, so let’s take some time now to see how we would prove this rigorously.</a:t>
            </a:r>
            <a:endParaRPr lang="en-US" dirty="0">
              <a:solidFill>
                <a:schemeClr val="accent4"/>
              </a:solidFill>
            </a:endParaRPr>
          </a:p>
        </p:txBody>
      </p:sp>
      <p:pic>
        <p:nvPicPr>
          <p:cNvPr id="9" name="Picture 8"/>
          <p:cNvPicPr>
            <a:picLocks noChangeAspect="1"/>
          </p:cNvPicPr>
          <p:nvPr/>
        </p:nvPicPr>
        <p:blipFill>
          <a:blip r:embed="rId1" cstate="email"/>
          <a:stretch>
            <a:fillRect/>
          </a:stretch>
        </p:blipFill>
        <p:spPr>
          <a:xfrm>
            <a:off x="1546846" y="2989096"/>
            <a:ext cx="1192557" cy="1398739"/>
          </a:xfrm>
          <a:prstGeom prst="rect">
            <a:avLst/>
          </a:prstGeom>
        </p:spPr>
      </p:pic>
      <p:pic>
        <p:nvPicPr>
          <p:cNvPr id="10" name="Picture 9"/>
          <p:cNvPicPr>
            <a:picLocks noChangeAspect="1"/>
          </p:cNvPicPr>
          <p:nvPr/>
        </p:nvPicPr>
        <p:blipFill>
          <a:blip r:embed="rId2" cstate="email"/>
          <a:stretch>
            <a:fillRect/>
          </a:stretch>
        </p:blipFill>
        <p:spPr>
          <a:xfrm>
            <a:off x="1662899" y="4912147"/>
            <a:ext cx="1076504" cy="1327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98" y="344952"/>
            <a:ext cx="7886700" cy="1325563"/>
          </a:xfrm>
        </p:spPr>
        <p:txBody>
          <a:bodyPr/>
          <a:lstStyle/>
          <a:p>
            <a:r>
              <a:rPr lang="en-US" sz="3600" dirty="0"/>
              <a:t>Why does this work?</a:t>
            </a:r>
            <a:endParaRPr lang="en-US" sz="3600" dirty="0"/>
          </a:p>
        </p:txBody>
      </p:sp>
      <p:sp>
        <p:nvSpPr>
          <p:cNvPr id="3" name="Content Placeholder 2"/>
          <p:cNvSpPr>
            <a:spLocks noGrp="1"/>
          </p:cNvSpPr>
          <p:nvPr>
            <p:ph idx="1"/>
          </p:nvPr>
        </p:nvSpPr>
        <p:spPr>
          <a:xfrm>
            <a:off x="491062" y="1670515"/>
            <a:ext cx="8229240" cy="4680720"/>
          </a:xfrm>
        </p:spPr>
        <p:txBody>
          <a:bodyPr>
            <a:normAutofit/>
          </a:bodyPr>
          <a:lstStyle/>
          <a:p>
            <a:pPr>
              <a:lnSpc>
                <a:spcPts val="4560"/>
              </a:lnSpc>
            </a:pPr>
            <a:r>
              <a:rPr lang="en-US" sz="2400" dirty="0"/>
              <a:t>Say you have a sorted list,                                  , </a:t>
            </a:r>
            <a:r>
              <a:rPr lang="zh-CN" altLang="en-US" sz="2400" dirty="0"/>
              <a:t>     </a:t>
            </a:r>
            <a:r>
              <a:rPr lang="en-US" sz="2400" dirty="0"/>
              <a:t> and another element         .</a:t>
            </a:r>
            <a:endParaRPr lang="en-US" sz="2400" dirty="0"/>
          </a:p>
          <a:p>
            <a:pPr marL="0" indent="0">
              <a:buNone/>
            </a:pPr>
            <a:endParaRPr lang="en-US" sz="2400" dirty="0"/>
          </a:p>
          <a:p>
            <a:pPr>
              <a:lnSpc>
                <a:spcPts val="4860"/>
              </a:lnSpc>
            </a:pPr>
            <a:r>
              <a:rPr lang="en-US" sz="2400" dirty="0"/>
              <a:t>Insert </a:t>
            </a:r>
            <a:r>
              <a:rPr lang="zh-CN" altLang="en-US" sz="2400" dirty="0"/>
              <a:t>  </a:t>
            </a:r>
            <a:r>
              <a:rPr lang="en-US" sz="2400" dirty="0"/>
              <a:t>        right after the largest thing that’s still smaller than        </a:t>
            </a:r>
            <a:r>
              <a:rPr lang="zh-CN" altLang="en-US" sz="2400" dirty="0"/>
              <a:t>   </a:t>
            </a:r>
            <a:r>
              <a:rPr lang="en-US" sz="2400" dirty="0"/>
              <a:t>.  (Aka, right after    </a:t>
            </a:r>
            <a:r>
              <a:rPr lang="zh-CN" altLang="en-US" sz="2400" dirty="0"/>
              <a:t>   </a:t>
            </a:r>
            <a:r>
              <a:rPr lang="en-US" sz="2400" dirty="0"/>
              <a:t>    ). </a:t>
            </a:r>
            <a:endParaRPr lang="en-US" sz="2400" dirty="0"/>
          </a:p>
          <a:p>
            <a:pPr>
              <a:lnSpc>
                <a:spcPts val="4860"/>
              </a:lnSpc>
            </a:pPr>
            <a:endParaRPr lang="en-US" sz="2400" dirty="0"/>
          </a:p>
          <a:p>
            <a:r>
              <a:rPr lang="en-US" sz="2400" dirty="0"/>
              <a:t>Then you get a sorted list:</a:t>
            </a:r>
            <a:endParaRPr lang="en-US" sz="2400" dirty="0"/>
          </a:p>
          <a:p>
            <a:endParaRPr lang="en-US" sz="2400" dirty="0"/>
          </a:p>
        </p:txBody>
      </p:sp>
      <p:grpSp>
        <p:nvGrpSpPr>
          <p:cNvPr id="8" name="Group 7"/>
          <p:cNvGrpSpPr/>
          <p:nvPr/>
        </p:nvGrpSpPr>
        <p:grpSpPr>
          <a:xfrm>
            <a:off x="4165737" y="1683449"/>
            <a:ext cx="2555424" cy="634597"/>
            <a:chOff x="367101" y="5213059"/>
            <a:chExt cx="2366496" cy="563564"/>
          </a:xfrm>
        </p:grpSpPr>
        <p:sp>
          <p:nvSpPr>
            <p:cNvPr id="4" name="Rectangle 3"/>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 name="Rectangle 4"/>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 name="Rectangle 5"/>
            <p:cNvSpPr/>
            <p:nvPr/>
          </p:nvSpPr>
          <p:spPr>
            <a:xfrm>
              <a:off x="154922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15020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 name="Rectangle 8"/>
          <p:cNvSpPr/>
          <p:nvPr/>
        </p:nvSpPr>
        <p:spPr>
          <a:xfrm>
            <a:off x="1910406" y="2318045"/>
            <a:ext cx="512380" cy="532682"/>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0" name="Rectangle 9"/>
          <p:cNvSpPr/>
          <p:nvPr/>
        </p:nvSpPr>
        <p:spPr>
          <a:xfrm>
            <a:off x="1662872" y="3517731"/>
            <a:ext cx="503724" cy="609965"/>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nvGrpSpPr>
          <p:cNvPr id="11" name="Group 10"/>
          <p:cNvGrpSpPr/>
          <p:nvPr/>
        </p:nvGrpSpPr>
        <p:grpSpPr>
          <a:xfrm>
            <a:off x="4713888" y="5007200"/>
            <a:ext cx="1484692" cy="631881"/>
            <a:chOff x="367101" y="5213059"/>
            <a:chExt cx="1187231" cy="563564"/>
          </a:xfrm>
        </p:grpSpPr>
        <p:sp>
          <p:nvSpPr>
            <p:cNvPr id="12" name="Rectangle 11"/>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grpSp>
      <p:sp>
        <p:nvSpPr>
          <p:cNvPr id="16" name="Rectangle 15"/>
          <p:cNvSpPr/>
          <p:nvPr/>
        </p:nvSpPr>
        <p:spPr>
          <a:xfrm>
            <a:off x="6961633" y="5007200"/>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7" name="Rectangle 16"/>
          <p:cNvSpPr/>
          <p:nvPr/>
        </p:nvSpPr>
        <p:spPr>
          <a:xfrm>
            <a:off x="7691194" y="5007200"/>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6196227" y="5007201"/>
            <a:ext cx="745721" cy="631879"/>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416017" y="4175975"/>
            <a:ext cx="505364" cy="55052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3080868" y="4175974"/>
            <a:ext cx="492651" cy="55052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6" grpId="0" animBg="1"/>
      <p:bldP spid="17" grpId="0" animBg="1"/>
      <p:bldP spid="18" grpId="0" animBg="1"/>
      <p:bldP spid="19" grpId="0" animBg="1"/>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92"/>
            <a:ext cx="7886700" cy="727074"/>
          </a:xfrm>
        </p:spPr>
        <p:txBody>
          <a:bodyPr>
            <a:normAutofit/>
          </a:bodyPr>
          <a:lstStyle/>
          <a:p>
            <a:r>
              <a:rPr lang="en-US" sz="3200" dirty="0"/>
              <a:t>So just use this logic at every step.</a:t>
            </a:r>
            <a:endParaRPr lang="en-US" sz="3200" dirty="0"/>
          </a:p>
        </p:txBody>
      </p:sp>
      <p:sp>
        <p:nvSpPr>
          <p:cNvPr id="14" name="TextBox 13"/>
          <p:cNvSpPr txBox="1"/>
          <p:nvPr/>
        </p:nvSpPr>
        <p:spPr>
          <a:xfrm>
            <a:off x="3422691" y="1099419"/>
            <a:ext cx="4461642" cy="369332"/>
          </a:xfrm>
          <a:prstGeom prst="rect">
            <a:avLst/>
          </a:prstGeom>
          <a:noFill/>
        </p:spPr>
        <p:txBody>
          <a:bodyPr wrap="square" rtlCol="0">
            <a:spAutoFit/>
          </a:bodyPr>
          <a:lstStyle/>
          <a:p>
            <a:r>
              <a:rPr lang="en-US" dirty="0"/>
              <a:t>The first element, [6], makes up a sorted list.</a:t>
            </a:r>
            <a:endParaRPr lang="en-US" dirty="0"/>
          </a:p>
        </p:txBody>
      </p:sp>
      <p:sp>
        <p:nvSpPr>
          <p:cNvPr id="52" name="TextBox 51"/>
          <p:cNvSpPr txBox="1"/>
          <p:nvPr/>
        </p:nvSpPr>
        <p:spPr>
          <a:xfrm>
            <a:off x="3940983" y="1576125"/>
            <a:ext cx="4606638" cy="646331"/>
          </a:xfrm>
          <a:prstGeom prst="rect">
            <a:avLst/>
          </a:prstGeom>
          <a:noFill/>
        </p:spPr>
        <p:txBody>
          <a:bodyPr wrap="square" rtlCol="0">
            <a:spAutoFit/>
          </a:bodyPr>
          <a:lstStyle/>
          <a:p>
            <a:r>
              <a:rPr lang="en-US" dirty="0">
                <a:solidFill>
                  <a:schemeClr val="accent1"/>
                </a:solidFill>
              </a:rPr>
              <a:t>So correctly inserting 4 into the list [6] means that [4,6] becomes a sorted list.</a:t>
            </a:r>
            <a:endParaRPr lang="en-US" dirty="0">
              <a:solidFill>
                <a:schemeClr val="accent1"/>
              </a:solidFill>
            </a:endParaRPr>
          </a:p>
        </p:txBody>
      </p:sp>
      <p:sp>
        <p:nvSpPr>
          <p:cNvPr id="53" name="TextBox 52"/>
          <p:cNvSpPr txBox="1"/>
          <p:nvPr/>
        </p:nvSpPr>
        <p:spPr>
          <a:xfrm>
            <a:off x="3432482" y="2406026"/>
            <a:ext cx="4461642" cy="646331"/>
          </a:xfrm>
          <a:prstGeom prst="rect">
            <a:avLst/>
          </a:prstGeom>
          <a:noFill/>
        </p:spPr>
        <p:txBody>
          <a:bodyPr wrap="square" rtlCol="0">
            <a:spAutoFit/>
          </a:bodyPr>
          <a:lstStyle/>
          <a:p>
            <a:r>
              <a:rPr lang="en-US" dirty="0"/>
              <a:t>The first </a:t>
            </a:r>
            <a:r>
              <a:rPr lang="en-US"/>
              <a:t>two elements, [4,6], make </a:t>
            </a:r>
            <a:r>
              <a:rPr lang="en-US" dirty="0"/>
              <a:t>up a sorted list.</a:t>
            </a:r>
            <a:endParaRPr lang="en-US" dirty="0"/>
          </a:p>
        </p:txBody>
      </p:sp>
      <p:sp>
        <p:nvSpPr>
          <p:cNvPr id="54" name="TextBox 53"/>
          <p:cNvSpPr txBox="1"/>
          <p:nvPr/>
        </p:nvSpPr>
        <p:spPr>
          <a:xfrm>
            <a:off x="3432482" y="3816992"/>
            <a:ext cx="4461642" cy="646331"/>
          </a:xfrm>
          <a:prstGeom prst="rect">
            <a:avLst/>
          </a:prstGeom>
          <a:noFill/>
        </p:spPr>
        <p:txBody>
          <a:bodyPr wrap="square" rtlCol="0">
            <a:spAutoFit/>
          </a:bodyPr>
          <a:lstStyle/>
          <a:p>
            <a:r>
              <a:rPr lang="en-US" dirty="0"/>
              <a:t>The first three elements, [3,4,6], make up a sorted list.</a:t>
            </a:r>
            <a:endParaRPr lang="en-US" dirty="0"/>
          </a:p>
        </p:txBody>
      </p:sp>
      <p:sp>
        <p:nvSpPr>
          <p:cNvPr id="55" name="TextBox 54"/>
          <p:cNvSpPr txBox="1"/>
          <p:nvPr/>
        </p:nvSpPr>
        <p:spPr>
          <a:xfrm>
            <a:off x="4162098" y="3109563"/>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endParaRPr lang="en-US" dirty="0">
              <a:solidFill>
                <a:schemeClr val="accent1"/>
              </a:solidFill>
            </a:endParaRPr>
          </a:p>
        </p:txBody>
      </p:sp>
      <p:sp>
        <p:nvSpPr>
          <p:cNvPr id="62" name="TextBox 61"/>
          <p:cNvSpPr txBox="1"/>
          <p:nvPr/>
        </p:nvSpPr>
        <p:spPr>
          <a:xfrm>
            <a:off x="4083270" y="4542639"/>
            <a:ext cx="4887310" cy="646331"/>
          </a:xfrm>
          <a:prstGeom prst="rect">
            <a:avLst/>
          </a:prstGeom>
          <a:noFill/>
        </p:spPr>
        <p:txBody>
          <a:bodyPr wrap="square" rtlCol="0">
            <a:spAutoFit/>
          </a:bodyPr>
          <a:lstStyle/>
          <a:p>
            <a:r>
              <a:rPr lang="en-US" dirty="0">
                <a:solidFill>
                  <a:schemeClr val="accent1"/>
                </a:solidFill>
              </a:rPr>
              <a:t>So correctly inserting 8 into the list [3,4,6] means that [3,4,6,8] becomes a sorted list.</a:t>
            </a:r>
            <a:endParaRPr lang="en-US" dirty="0">
              <a:solidFill>
                <a:schemeClr val="accent1"/>
              </a:solidFill>
            </a:endParaRPr>
          </a:p>
        </p:txBody>
      </p:sp>
      <p:sp>
        <p:nvSpPr>
          <p:cNvPr id="63" name="TextBox 62"/>
          <p:cNvSpPr txBox="1"/>
          <p:nvPr/>
        </p:nvSpPr>
        <p:spPr>
          <a:xfrm>
            <a:off x="3432482" y="5213059"/>
            <a:ext cx="4461642" cy="646331"/>
          </a:xfrm>
          <a:prstGeom prst="rect">
            <a:avLst/>
          </a:prstGeom>
          <a:noFill/>
        </p:spPr>
        <p:txBody>
          <a:bodyPr wrap="square" rtlCol="0">
            <a:spAutoFit/>
          </a:bodyPr>
          <a:lstStyle/>
          <a:p>
            <a:r>
              <a:rPr lang="en-US" dirty="0"/>
              <a:t>The first four elements, [3,4,6,8], make up a sorted list.</a:t>
            </a:r>
            <a:endParaRPr lang="en-US" dirty="0"/>
          </a:p>
        </p:txBody>
      </p:sp>
      <p:grpSp>
        <p:nvGrpSpPr>
          <p:cNvPr id="45" name="Group 44"/>
          <p:cNvGrpSpPr/>
          <p:nvPr/>
        </p:nvGrpSpPr>
        <p:grpSpPr>
          <a:xfrm>
            <a:off x="402321" y="1018386"/>
            <a:ext cx="2979504" cy="563564"/>
            <a:chOff x="1573619" y="3296093"/>
            <a:chExt cx="3601610" cy="705201"/>
          </a:xfrm>
        </p:grpSpPr>
        <p:sp>
          <p:nvSpPr>
            <p:cNvPr id="47" name="Rectangle 4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6" name="Rectangle 45"/>
            <p:cNvSpPr/>
            <p:nvPr/>
          </p:nvSpPr>
          <p:spPr>
            <a:xfrm>
              <a:off x="1573619"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8" name="Rectangle 4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50" name="Rectangle 4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 name="Group 4"/>
          <p:cNvGrpSpPr/>
          <p:nvPr/>
        </p:nvGrpSpPr>
        <p:grpSpPr>
          <a:xfrm>
            <a:off x="1036291" y="1010169"/>
            <a:ext cx="2375664" cy="563564"/>
            <a:chOff x="2303538" y="3296093"/>
            <a:chExt cx="2871691" cy="705201"/>
          </a:xfrm>
        </p:grpSpPr>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74" name="Group 73"/>
          <p:cNvGrpSpPr/>
          <p:nvPr/>
        </p:nvGrpSpPr>
        <p:grpSpPr>
          <a:xfrm>
            <a:off x="440492" y="1693520"/>
            <a:ext cx="2967479" cy="563564"/>
            <a:chOff x="1583251" y="3296092"/>
            <a:chExt cx="3587074" cy="705202"/>
          </a:xfrm>
        </p:grpSpPr>
        <p:sp>
          <p:nvSpPr>
            <p:cNvPr id="75" name="Rectangle 74"/>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6" name="Rectangle 75"/>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7" name="Rectangle 7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78" name="Rectangle 7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79" name="Rectangle 7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1" name="Group 80"/>
          <p:cNvGrpSpPr/>
          <p:nvPr/>
        </p:nvGrpSpPr>
        <p:grpSpPr>
          <a:xfrm>
            <a:off x="436435" y="2434570"/>
            <a:ext cx="2971536" cy="563564"/>
            <a:chOff x="1583251" y="3296092"/>
            <a:chExt cx="3591978" cy="705202"/>
          </a:xfrm>
        </p:grpSpPr>
        <p:sp>
          <p:nvSpPr>
            <p:cNvPr id="82" name="Rectangle 81"/>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3" name="Rectangle 82"/>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4" name="Rectangle 83"/>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5" name="Rectangle 84"/>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86" name="Rectangle 85"/>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7" name="Group 86"/>
          <p:cNvGrpSpPr/>
          <p:nvPr/>
        </p:nvGrpSpPr>
        <p:grpSpPr>
          <a:xfrm>
            <a:off x="432451" y="3117921"/>
            <a:ext cx="2964184" cy="576164"/>
            <a:chOff x="1592138" y="3280326"/>
            <a:chExt cx="3583091" cy="720968"/>
          </a:xfrm>
        </p:grpSpPr>
        <p:sp>
          <p:nvSpPr>
            <p:cNvPr id="88" name="Rectangle 87"/>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9" name="Rectangle 88"/>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0" name="Rectangle 89"/>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1" name="Rectangle 90"/>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2" name="Rectangle 91"/>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3" name="Group 92"/>
          <p:cNvGrpSpPr/>
          <p:nvPr/>
        </p:nvGrpSpPr>
        <p:grpSpPr>
          <a:xfrm>
            <a:off x="418257" y="3858970"/>
            <a:ext cx="2971536" cy="563564"/>
            <a:chOff x="1583251" y="3296092"/>
            <a:chExt cx="3591978" cy="705202"/>
          </a:xfrm>
        </p:grpSpPr>
        <p:sp>
          <p:nvSpPr>
            <p:cNvPr id="94" name="Rectangle 93"/>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5" name="Rectangle 94"/>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6" name="Rectangle 95"/>
            <p:cNvSpPr/>
            <p:nvPr/>
          </p:nvSpPr>
          <p:spPr>
            <a:xfrm>
              <a:off x="3012192"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7" name="Rectangle 96"/>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8" name="Rectangle 9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9" name="Group 98"/>
          <p:cNvGrpSpPr/>
          <p:nvPr/>
        </p:nvGrpSpPr>
        <p:grpSpPr>
          <a:xfrm>
            <a:off x="396610" y="5924487"/>
            <a:ext cx="2965460" cy="563567"/>
            <a:chOff x="1498196" y="4881240"/>
            <a:chExt cx="3584633" cy="705205"/>
          </a:xfrm>
        </p:grpSpPr>
        <p:sp>
          <p:nvSpPr>
            <p:cNvPr id="100" name="Rectangle 99"/>
            <p:cNvSpPr/>
            <p:nvPr/>
          </p:nvSpPr>
          <p:spPr>
            <a:xfrm>
              <a:off x="2228113" y="4881241"/>
              <a:ext cx="705203"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1" name="Rectangle 100"/>
            <p:cNvSpPr/>
            <p:nvPr/>
          </p:nvSpPr>
          <p:spPr>
            <a:xfrm>
              <a:off x="1498196" y="4881242"/>
              <a:ext cx="705203" cy="70520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2" name="Rectangle 101"/>
            <p:cNvSpPr/>
            <p:nvPr/>
          </p:nvSpPr>
          <p:spPr>
            <a:xfrm>
              <a:off x="3655393" y="4881243"/>
              <a:ext cx="705201" cy="705200"/>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3" name="Rectangle 102"/>
            <p:cNvSpPr/>
            <p:nvPr/>
          </p:nvSpPr>
          <p:spPr>
            <a:xfrm>
              <a:off x="4377628" y="488124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4" name="Rectangle 103"/>
            <p:cNvSpPr/>
            <p:nvPr/>
          </p:nvSpPr>
          <p:spPr>
            <a:xfrm>
              <a:off x="2958789" y="4881240"/>
              <a:ext cx="705203" cy="705200"/>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
        <p:nvSpPr>
          <p:cNvPr id="57" name="Rectangle 56"/>
          <p:cNvSpPr/>
          <p:nvPr/>
        </p:nvSpPr>
        <p:spPr>
          <a:xfrm>
            <a:off x="977984" y="4541308"/>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8" name="Rectangle 57"/>
          <p:cNvSpPr/>
          <p:nvPr/>
        </p:nvSpPr>
        <p:spPr>
          <a:xfrm>
            <a:off x="37414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59" name="Rectangle 58"/>
          <p:cNvSpPr/>
          <p:nvPr/>
        </p:nvSpPr>
        <p:spPr>
          <a:xfrm>
            <a:off x="155626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0" name="Rectangle 59"/>
          <p:cNvSpPr/>
          <p:nvPr/>
        </p:nvSpPr>
        <p:spPr>
          <a:xfrm>
            <a:off x="2157249" y="4541309"/>
            <a:ext cx="583392" cy="563563"/>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1" name="Rectangle 60"/>
          <p:cNvSpPr/>
          <p:nvPr/>
        </p:nvSpPr>
        <p:spPr>
          <a:xfrm>
            <a:off x="2760808" y="454130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4" name="Rectangle 63"/>
          <p:cNvSpPr/>
          <p:nvPr/>
        </p:nvSpPr>
        <p:spPr>
          <a:xfrm>
            <a:off x="970940" y="521305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5" name="Rectangle 64"/>
          <p:cNvSpPr/>
          <p:nvPr/>
        </p:nvSpPr>
        <p:spPr>
          <a:xfrm>
            <a:off x="36710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6" name="Rectangle 65"/>
          <p:cNvSpPr/>
          <p:nvPr/>
        </p:nvSpPr>
        <p:spPr>
          <a:xfrm>
            <a:off x="154922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7" name="Rectangle 66"/>
          <p:cNvSpPr/>
          <p:nvPr/>
        </p:nvSpPr>
        <p:spPr>
          <a:xfrm>
            <a:off x="2150205"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8" name="Rectangle 67"/>
          <p:cNvSpPr/>
          <p:nvPr/>
        </p:nvSpPr>
        <p:spPr>
          <a:xfrm>
            <a:off x="275524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9" name="TextBox 68"/>
          <p:cNvSpPr txBox="1"/>
          <p:nvPr/>
        </p:nvSpPr>
        <p:spPr>
          <a:xfrm>
            <a:off x="4014932" y="5841723"/>
            <a:ext cx="4887310" cy="646331"/>
          </a:xfrm>
          <a:prstGeom prst="rect">
            <a:avLst/>
          </a:prstGeom>
          <a:noFill/>
        </p:spPr>
        <p:txBody>
          <a:bodyPr wrap="square" rtlCol="0">
            <a:spAutoFit/>
          </a:bodyPr>
          <a:lstStyle/>
          <a:p>
            <a:r>
              <a:rPr lang="en-US" dirty="0">
                <a:solidFill>
                  <a:schemeClr val="accent1"/>
                </a:solidFill>
              </a:rPr>
              <a:t>So correctly inserting 5 into the list [3,4,6,8] means that [3,4,5,6,8] becomes a sorted list.</a:t>
            </a:r>
            <a:endParaRPr lang="en-US" dirty="0">
              <a:solidFill>
                <a:schemeClr val="accent1"/>
              </a:solidFill>
            </a:endParaRPr>
          </a:p>
        </p:txBody>
      </p:sp>
      <p:sp>
        <p:nvSpPr>
          <p:cNvPr id="16" name="TextBox 15"/>
          <p:cNvSpPr txBox="1"/>
          <p:nvPr/>
        </p:nvSpPr>
        <p:spPr>
          <a:xfrm>
            <a:off x="6551407" y="6424460"/>
            <a:ext cx="2548007" cy="369332"/>
          </a:xfrm>
          <a:prstGeom prst="rect">
            <a:avLst/>
          </a:prstGeom>
          <a:noFill/>
        </p:spPr>
        <p:txBody>
          <a:bodyPr wrap="square" rtlCol="0">
            <a:spAutoFit/>
          </a:bodyPr>
          <a:lstStyle/>
          <a:p>
            <a:r>
              <a:rPr lang="en-US" b="1" dirty="0">
                <a:solidFill>
                  <a:srgbClr val="DE6769"/>
                </a:solidFill>
              </a:rPr>
              <a:t>YAY WE ARE DONE!</a:t>
            </a:r>
            <a:endParaRPr lang="en-US" b="1" dirty="0">
              <a:solidFill>
                <a:srgbClr val="DE6769"/>
              </a:solidFill>
            </a:endParaRPr>
          </a:p>
        </p:txBody>
      </p:sp>
      <p:cxnSp>
        <p:nvCxnSpPr>
          <p:cNvPr id="4" name="Straight Connector 3"/>
          <p:cNvCxnSpPr/>
          <p:nvPr/>
        </p:nvCxnSpPr>
        <p:spPr>
          <a:xfrm>
            <a:off x="-788276" y="2336864"/>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30925" y="3785737"/>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6690" y="5166247"/>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2" grpId="0"/>
      <p:bldP spid="53" grpId="0"/>
      <p:bldP spid="54" grpId="0"/>
      <p:bldP spid="55" grpId="0"/>
      <p:bldP spid="62" grpId="0"/>
      <p:bldP spid="63" grpId="0"/>
      <p:bldP spid="57" grpId="0" animBg="1"/>
      <p:bldP spid="58" grpId="0" animBg="1"/>
      <p:bldP spid="59" grpId="0" animBg="1"/>
      <p:bldP spid="60" grpId="0" animBg="1"/>
      <p:bldP spid="61" grpId="0" animBg="1"/>
      <p:bldP spid="64" grpId="0" animBg="1"/>
      <p:bldP spid="65" grpId="0" animBg="1"/>
      <p:bldP spid="66" grpId="0" animBg="1"/>
      <p:bldP spid="67" grpId="0" animBg="1"/>
      <p:bldP spid="68" grpId="0" animBg="1"/>
      <p:bldP spid="69"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This sounds like a job for…</a:t>
            </a:r>
            <a:endParaRPr lang="en-US" sz="2800" dirty="0"/>
          </a:p>
        </p:txBody>
      </p:sp>
      <p:sp>
        <p:nvSpPr>
          <p:cNvPr id="3" name="Content Placeholder 2"/>
          <p:cNvSpPr>
            <a:spLocks noGrp="1"/>
          </p:cNvSpPr>
          <p:nvPr>
            <p:ph idx="1"/>
          </p:nvPr>
        </p:nvSpPr>
        <p:spPr>
          <a:xfrm>
            <a:off x="1752600" y="2104167"/>
            <a:ext cx="5238750" cy="4351338"/>
          </a:xfrm>
        </p:spPr>
        <p:txBody>
          <a:bodyPr>
            <a:normAutofit/>
          </a:bodyPr>
          <a:lstStyle/>
          <a:p>
            <a:pPr marL="0" indent="0" algn="ctr">
              <a:buNone/>
            </a:pPr>
            <a:r>
              <a:rPr lang="en-US" sz="6600" b="1" dirty="0">
                <a:solidFill>
                  <a:schemeClr val="accent4"/>
                </a:solidFill>
              </a:rPr>
              <a:t>Proof By Induction!</a:t>
            </a:r>
            <a:endParaRPr lang="en-US" sz="6600" b="1"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There is a handout with details!</a:t>
            </a:r>
            <a:endParaRPr lang="en-US" sz="2800" dirty="0"/>
          </a:p>
        </p:txBody>
      </p:sp>
      <p:sp>
        <p:nvSpPr>
          <p:cNvPr id="3" name="Content Placeholder 2"/>
          <p:cNvSpPr>
            <a:spLocks noGrp="1"/>
          </p:cNvSpPr>
          <p:nvPr>
            <p:ph idx="1"/>
          </p:nvPr>
        </p:nvSpPr>
        <p:spPr/>
        <p:txBody>
          <a:bodyPr/>
          <a:lstStyle/>
          <a:p>
            <a:r>
              <a:rPr lang="en-US" dirty="0"/>
              <a:t>See website!</a:t>
            </a:r>
            <a:endParaRPr lang="en-US" dirty="0"/>
          </a:p>
        </p:txBody>
      </p:sp>
      <p:pic>
        <p:nvPicPr>
          <p:cNvPr id="6" name="Picture 5" descr="A screenshot of a computer&#10;&#10;Description automatically generated with medium confidence"/>
          <p:cNvPicPr>
            <a:picLocks noChangeAspect="1"/>
          </p:cNvPicPr>
          <p:nvPr/>
        </p:nvPicPr>
        <p:blipFill>
          <a:blip r:embed="rId1"/>
          <a:stretch>
            <a:fillRect/>
          </a:stretch>
        </p:blipFill>
        <p:spPr>
          <a:xfrm>
            <a:off x="457200" y="2207295"/>
            <a:ext cx="7997651" cy="4246065"/>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17" y="-388866"/>
            <a:ext cx="8341929" cy="1325563"/>
          </a:xfrm>
        </p:spPr>
        <p:txBody>
          <a:bodyPr>
            <a:normAutofit/>
          </a:bodyPr>
          <a:lstStyle/>
          <a:p>
            <a:r>
              <a:rPr lang="en-US" sz="3600" dirty="0" err="1"/>
              <a:t>归纳法证明的逻辑</a:t>
            </a:r>
            <a:endParaRPr lang="en-US" sz="3600" dirty="0"/>
          </a:p>
        </p:txBody>
      </p:sp>
      <p:sp>
        <p:nvSpPr>
          <p:cNvPr id="3" name="Content Placeholder 2"/>
          <p:cNvSpPr>
            <a:spLocks noGrp="1"/>
          </p:cNvSpPr>
          <p:nvPr>
            <p:ph idx="1"/>
          </p:nvPr>
        </p:nvSpPr>
        <p:spPr>
          <a:xfrm>
            <a:off x="144517" y="891704"/>
            <a:ext cx="8420750" cy="4522548"/>
          </a:xfrm>
        </p:spPr>
        <p:txBody>
          <a:bodyPr>
            <a:normAutofit/>
          </a:bodyPr>
          <a:lstStyle/>
          <a:p>
            <a:r>
              <a:rPr lang="zh-CN" altLang="en-US" sz="2000" dirty="0">
                <a:solidFill>
                  <a:schemeClr val="accent4"/>
                </a:solidFill>
              </a:rPr>
              <a:t>归纳假设：</a:t>
            </a:r>
            <a:endParaRPr lang="zh-CN" altLang="en-US" sz="2000" dirty="0">
              <a:solidFill>
                <a:schemeClr val="accent4"/>
              </a:solidFill>
            </a:endParaRPr>
          </a:p>
          <a:p>
            <a:pPr lvl="1"/>
            <a:r>
              <a:rPr lang="zh-CN" altLang="en-US" sz="1900" dirty="0"/>
              <a:t>在外部循环的第</a:t>
            </a:r>
            <a:r>
              <a:rPr lang="en-US" sz="1900" dirty="0" err="1"/>
              <a:t>i</a:t>
            </a:r>
            <a:r>
              <a:rPr lang="zh-CN" altLang="en-US" sz="1900" dirty="0"/>
              <a:t>次迭代结束时，</a:t>
            </a:r>
            <a:r>
              <a:rPr lang="en-US" sz="1900" dirty="0"/>
              <a:t>A[:</a:t>
            </a:r>
            <a:r>
              <a:rPr lang="zh-CN" altLang="en-US" sz="1900" dirty="0"/>
              <a:t> </a:t>
            </a:r>
            <a:r>
              <a:rPr lang="en-US" sz="1900" dirty="0"/>
              <a:t>i+1] </a:t>
            </a:r>
            <a:r>
              <a:rPr lang="zh-CN" altLang="en-US" sz="1900" dirty="0"/>
              <a:t>是有序的。</a:t>
            </a:r>
            <a:endParaRPr lang="zh-CN" altLang="en-US" sz="2000" dirty="0">
              <a:solidFill>
                <a:schemeClr val="accent4"/>
              </a:solidFill>
            </a:endParaRPr>
          </a:p>
          <a:p>
            <a:r>
              <a:rPr lang="zh-CN" altLang="en-US" sz="2000" dirty="0">
                <a:solidFill>
                  <a:schemeClr val="accent4"/>
                </a:solidFill>
              </a:rPr>
              <a:t>基本情况（</a:t>
            </a:r>
            <a:r>
              <a:rPr lang="en-US" sz="2000" dirty="0" err="1">
                <a:solidFill>
                  <a:schemeClr val="accent4"/>
                </a:solidFill>
              </a:rPr>
              <a:t>i</a:t>
            </a:r>
            <a:r>
              <a:rPr lang="en-US" sz="2000" dirty="0">
                <a:solidFill>
                  <a:schemeClr val="accent4"/>
                </a:solidFill>
              </a:rPr>
              <a:t>=0）：</a:t>
            </a:r>
            <a:endParaRPr lang="en-US" sz="2000" dirty="0">
              <a:solidFill>
                <a:schemeClr val="accent4"/>
              </a:solidFill>
            </a:endParaRPr>
          </a:p>
          <a:p>
            <a:pPr lvl="1"/>
            <a:r>
              <a:rPr lang="zh-CN" altLang="en-US" sz="1900" dirty="0"/>
              <a:t>在第</a:t>
            </a:r>
            <a:r>
              <a:rPr lang="en-US" altLang="zh-CN" sz="1900" dirty="0"/>
              <a:t>0</a:t>
            </a:r>
            <a:r>
              <a:rPr lang="zh-CN" altLang="en-US" sz="1900" dirty="0"/>
              <a:t>次迭代结束时，</a:t>
            </a:r>
            <a:r>
              <a:rPr lang="en-US" sz="1900" dirty="0"/>
              <a:t>A[:</a:t>
            </a:r>
            <a:r>
              <a:rPr lang="zh-CN" altLang="en-US" sz="1900" dirty="0"/>
              <a:t> </a:t>
            </a:r>
            <a:r>
              <a:rPr lang="en-US" sz="1900" dirty="0"/>
              <a:t>1] </a:t>
            </a:r>
            <a:r>
              <a:rPr lang="zh-CN" altLang="en-US" sz="1900" dirty="0"/>
              <a:t>是有序的。</a:t>
            </a:r>
            <a:r>
              <a:rPr lang="zh-CN" altLang="en-US" sz="1900" dirty="0">
                <a:solidFill>
                  <a:srgbClr val="00B050"/>
                </a:solidFill>
              </a:rPr>
              <a:t> ✓</a:t>
            </a:r>
            <a:endParaRPr lang="zh-CN" altLang="en-US" sz="2000" dirty="0">
              <a:solidFill>
                <a:srgbClr val="00B050"/>
              </a:solidFill>
            </a:endParaRPr>
          </a:p>
          <a:p>
            <a:r>
              <a:rPr lang="zh-CN" altLang="en-US" sz="2000" dirty="0">
                <a:solidFill>
                  <a:schemeClr val="accent4"/>
                </a:solidFill>
              </a:rPr>
              <a:t>归纳步骤：（这一步需要单独证明）</a:t>
            </a:r>
            <a:endParaRPr lang="zh-CN" altLang="en-US" sz="2000" dirty="0">
              <a:solidFill>
                <a:schemeClr val="accent4"/>
              </a:solidFill>
            </a:endParaRPr>
          </a:p>
          <a:p>
            <a:pPr lvl="1"/>
            <a:r>
              <a:rPr lang="zh-CN" altLang="en-US" sz="1900" dirty="0">
                <a:solidFill>
                  <a:srgbClr val="00B050"/>
                </a:solidFill>
              </a:rPr>
              <a:t>对于任意的 </a:t>
            </a:r>
            <a:r>
              <a:rPr lang="en-US" altLang="zh-CN" sz="1900" dirty="0">
                <a:solidFill>
                  <a:srgbClr val="00B050"/>
                </a:solidFill>
              </a:rPr>
              <a:t>0 &lt; </a:t>
            </a:r>
            <a:r>
              <a:rPr lang="en-US" sz="1900" dirty="0">
                <a:solidFill>
                  <a:srgbClr val="00B050"/>
                </a:solidFill>
              </a:rPr>
              <a:t>k &lt; n，</a:t>
            </a:r>
            <a:r>
              <a:rPr lang="zh-CN" altLang="en-US" sz="1900" dirty="0">
                <a:solidFill>
                  <a:srgbClr val="00B050"/>
                </a:solidFill>
              </a:rPr>
              <a:t>如果归纳假设对于 </a:t>
            </a:r>
            <a:r>
              <a:rPr lang="en-US" sz="1900" dirty="0" err="1">
                <a:solidFill>
                  <a:srgbClr val="00B050"/>
                </a:solidFill>
              </a:rPr>
              <a:t>i</a:t>
            </a:r>
            <a:r>
              <a:rPr lang="en-US" sz="1900" dirty="0">
                <a:solidFill>
                  <a:srgbClr val="00B050"/>
                </a:solidFill>
              </a:rPr>
              <a:t>=k-1 </a:t>
            </a:r>
            <a:r>
              <a:rPr lang="zh-CN" altLang="en-US" sz="1900" dirty="0">
                <a:solidFill>
                  <a:srgbClr val="00B050"/>
                </a:solidFill>
              </a:rPr>
              <a:t>成立，则对于 </a:t>
            </a:r>
            <a:r>
              <a:rPr lang="en-US" sz="1900" dirty="0" err="1">
                <a:solidFill>
                  <a:srgbClr val="00B050"/>
                </a:solidFill>
              </a:rPr>
              <a:t>i</a:t>
            </a:r>
            <a:r>
              <a:rPr lang="en-US" sz="1900" dirty="0">
                <a:solidFill>
                  <a:srgbClr val="00B050"/>
                </a:solidFill>
              </a:rPr>
              <a:t>=k </a:t>
            </a:r>
            <a:r>
              <a:rPr lang="zh-CN" altLang="en-US" sz="1900" dirty="0">
                <a:solidFill>
                  <a:srgbClr val="00B050"/>
                </a:solidFill>
              </a:rPr>
              <a:t>也成立</a:t>
            </a:r>
            <a:r>
              <a:rPr lang="zh-CN" altLang="en-US" sz="1900" dirty="0"/>
              <a:t>。也就是说，如果在第 </a:t>
            </a:r>
            <a:r>
              <a:rPr lang="en-US" sz="1900" dirty="0"/>
              <a:t>k-1 </a:t>
            </a:r>
            <a:r>
              <a:rPr lang="zh-CN" altLang="en-US" sz="1900" dirty="0"/>
              <a:t>步中 </a:t>
            </a:r>
            <a:r>
              <a:rPr lang="en-US" sz="1900" dirty="0"/>
              <a:t>A[:</a:t>
            </a:r>
            <a:r>
              <a:rPr lang="zh-CN" altLang="en-US" sz="1900" dirty="0"/>
              <a:t> </a:t>
            </a:r>
            <a:r>
              <a:rPr lang="en-US" sz="1900" dirty="0"/>
              <a:t>k] </a:t>
            </a:r>
            <a:r>
              <a:rPr lang="zh-CN" altLang="en-US" sz="1900" dirty="0"/>
              <a:t>是有序的，那么在第 </a:t>
            </a:r>
            <a:r>
              <a:rPr lang="en-US" sz="1900" dirty="0"/>
              <a:t>k </a:t>
            </a:r>
            <a:r>
              <a:rPr lang="zh-CN" altLang="en-US" sz="1900" dirty="0"/>
              <a:t>步中 </a:t>
            </a:r>
            <a:r>
              <a:rPr lang="en-US" sz="1900" dirty="0"/>
              <a:t>A[:</a:t>
            </a:r>
            <a:r>
              <a:rPr lang="zh-CN" altLang="en-US" sz="1900" dirty="0"/>
              <a:t> </a:t>
            </a:r>
            <a:r>
              <a:rPr lang="en-US" sz="1900" dirty="0"/>
              <a:t>k+1] </a:t>
            </a:r>
            <a:r>
              <a:rPr lang="zh-CN" altLang="en-US" sz="1900" dirty="0"/>
              <a:t>也是有序的</a:t>
            </a:r>
            <a:r>
              <a:rPr lang="zh-CN" altLang="en-US" sz="1600" dirty="0">
                <a:solidFill>
                  <a:schemeClr val="accent4"/>
                </a:solidFill>
              </a:rPr>
              <a:t>。</a:t>
            </a:r>
            <a:endParaRPr lang="zh-CN" altLang="en-US" sz="2000" dirty="0">
              <a:solidFill>
                <a:schemeClr val="accent4"/>
              </a:solidFill>
            </a:endParaRPr>
          </a:p>
          <a:p>
            <a:r>
              <a:rPr lang="zh-CN" altLang="en-US" sz="2000" dirty="0">
                <a:solidFill>
                  <a:schemeClr val="accent4"/>
                </a:solidFill>
              </a:rPr>
              <a:t>结论：</a:t>
            </a:r>
            <a:endParaRPr lang="zh-CN" altLang="en-US" sz="2000" dirty="0">
              <a:solidFill>
                <a:schemeClr val="accent4"/>
              </a:solidFill>
            </a:endParaRPr>
          </a:p>
          <a:p>
            <a:pPr lvl="1"/>
            <a:r>
              <a:rPr lang="zh-CN" altLang="en-US" sz="1900" dirty="0"/>
              <a:t>归纳假设对于 </a:t>
            </a:r>
            <a:r>
              <a:rPr lang="en-US" sz="1900" dirty="0" err="1"/>
              <a:t>i</a:t>
            </a:r>
            <a:r>
              <a:rPr lang="en-US" sz="1900" dirty="0"/>
              <a:t> = 0, 1, ..., n-1 </a:t>
            </a:r>
            <a:r>
              <a:rPr lang="zh-CN" altLang="en-US" sz="1900" dirty="0"/>
              <a:t>都成立。</a:t>
            </a:r>
            <a:endParaRPr lang="zh-CN" altLang="en-US" sz="1900" dirty="0"/>
          </a:p>
          <a:p>
            <a:pPr lvl="1"/>
            <a:r>
              <a:rPr lang="zh-CN" altLang="en-US" sz="1900" dirty="0">
                <a:solidFill>
                  <a:srgbClr val="00B050"/>
                </a:solidFill>
              </a:rPr>
              <a:t>特别地，它对于 </a:t>
            </a:r>
            <a:r>
              <a:rPr lang="en-US" sz="1900" dirty="0" err="1">
                <a:solidFill>
                  <a:srgbClr val="00B050"/>
                </a:solidFill>
              </a:rPr>
              <a:t>i</a:t>
            </a:r>
            <a:r>
              <a:rPr lang="en-US" sz="1900" dirty="0">
                <a:solidFill>
                  <a:srgbClr val="00B050"/>
                </a:solidFill>
              </a:rPr>
              <a:t>=n-1 </a:t>
            </a:r>
            <a:r>
              <a:rPr lang="zh-CN" altLang="en-US" sz="1900" dirty="0">
                <a:solidFill>
                  <a:srgbClr val="00B050"/>
                </a:solidFill>
              </a:rPr>
              <a:t>也成立。</a:t>
            </a:r>
            <a:endParaRPr lang="zh-CN" altLang="en-US" sz="1900" dirty="0">
              <a:solidFill>
                <a:srgbClr val="00B050"/>
              </a:solidFill>
            </a:endParaRPr>
          </a:p>
          <a:p>
            <a:pPr lvl="1"/>
            <a:r>
              <a:rPr lang="zh-CN" altLang="en-US" sz="1900" dirty="0">
                <a:solidFill>
                  <a:srgbClr val="00B050"/>
                </a:solidFill>
              </a:rPr>
              <a:t>在第 </a:t>
            </a:r>
            <a:r>
              <a:rPr lang="en-US" sz="1900" dirty="0">
                <a:solidFill>
                  <a:srgbClr val="00B050"/>
                </a:solidFill>
              </a:rPr>
              <a:t>n-1 </a:t>
            </a:r>
            <a:r>
              <a:rPr lang="zh-CN" altLang="en-US" sz="1900" dirty="0">
                <a:solidFill>
                  <a:srgbClr val="00B050"/>
                </a:solidFill>
              </a:rPr>
              <a:t>次迭代结束时（也就是算法结束时），</a:t>
            </a:r>
            <a:r>
              <a:rPr lang="en-US" sz="1900" dirty="0">
                <a:solidFill>
                  <a:srgbClr val="00B050"/>
                </a:solidFill>
              </a:rPr>
              <a:t>A[:n] = A </a:t>
            </a:r>
            <a:r>
              <a:rPr lang="zh-CN" altLang="en-US" sz="1900" dirty="0">
                <a:solidFill>
                  <a:srgbClr val="00B050"/>
                </a:solidFill>
              </a:rPr>
              <a:t>是有序的。</a:t>
            </a:r>
            <a:endParaRPr lang="zh-CN" altLang="en-US" sz="1900" dirty="0">
              <a:solidFill>
                <a:srgbClr val="00B050"/>
              </a:solidFill>
            </a:endParaRPr>
          </a:p>
          <a:p>
            <a:pPr lvl="1"/>
            <a:r>
              <a:rPr lang="zh-CN" altLang="en-US" sz="1900" dirty="0"/>
              <a:t>这正是我们想要的！ ✓</a:t>
            </a:r>
            <a:endParaRPr lang="en-US" sz="1900" dirty="0"/>
          </a:p>
          <a:p>
            <a:endParaRPr lang="en-US" sz="2000" dirty="0"/>
          </a:p>
        </p:txBody>
      </p:sp>
      <p:sp>
        <p:nvSpPr>
          <p:cNvPr id="20" name="Freeform 19"/>
          <p:cNvSpPr/>
          <p:nvPr/>
        </p:nvSpPr>
        <p:spPr>
          <a:xfrm>
            <a:off x="8164166" y="3264061"/>
            <a:ext cx="888551" cy="1954782"/>
          </a:xfrm>
          <a:custGeom>
            <a:avLst/>
            <a:gdLst>
              <a:gd name="connsiteX0" fmla="*/ 0 w 6053392"/>
              <a:gd name="connsiteY0" fmla="*/ 70922 h 2609170"/>
              <a:gd name="connsiteX1" fmla="*/ 2270235 w 6053392"/>
              <a:gd name="connsiteY1" fmla="*/ 23625 h 2609170"/>
              <a:gd name="connsiteX2" fmla="*/ 4824249 w 6053392"/>
              <a:gd name="connsiteY2" fmla="*/ 55156 h 2609170"/>
              <a:gd name="connsiteX3" fmla="*/ 6038193 w 6053392"/>
              <a:gd name="connsiteY3" fmla="*/ 622715 h 2609170"/>
              <a:gd name="connsiteX4" fmla="*/ 5470635 w 6053392"/>
              <a:gd name="connsiteY4" fmla="*/ 1269101 h 2609170"/>
              <a:gd name="connsiteX5" fmla="*/ 4950373 w 6053392"/>
              <a:gd name="connsiteY5" fmla="*/ 1600177 h 2609170"/>
              <a:gd name="connsiteX6" fmla="*/ 4966138 w 6053392"/>
              <a:gd name="connsiteY6" fmla="*/ 2609170 h 26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392" h="2609170">
                <a:moveTo>
                  <a:pt x="0" y="70922"/>
                </a:moveTo>
                <a:lnTo>
                  <a:pt x="2270235" y="23625"/>
                </a:lnTo>
                <a:cubicBezTo>
                  <a:pt x="3074277" y="20997"/>
                  <a:pt x="4196256" y="-44692"/>
                  <a:pt x="4824249" y="55156"/>
                </a:cubicBezTo>
                <a:cubicBezTo>
                  <a:pt x="5452242" y="155004"/>
                  <a:pt x="5930462" y="420391"/>
                  <a:pt x="6038193" y="622715"/>
                </a:cubicBezTo>
                <a:cubicBezTo>
                  <a:pt x="6145924" y="825039"/>
                  <a:pt x="5651938" y="1106191"/>
                  <a:pt x="5470635" y="1269101"/>
                </a:cubicBezTo>
                <a:cubicBezTo>
                  <a:pt x="5289332" y="1432011"/>
                  <a:pt x="5034456" y="1376832"/>
                  <a:pt x="4950373" y="1600177"/>
                </a:cubicBezTo>
                <a:cubicBezTo>
                  <a:pt x="4866290" y="1823522"/>
                  <a:pt x="4966138" y="2609170"/>
                  <a:pt x="4966138" y="2609170"/>
                </a:cubicBezTo>
              </a:path>
            </a:pathLst>
          </a:custGeom>
          <a:noFill/>
          <a:ln w="38100">
            <a:solidFill>
              <a:srgbClr val="DE676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6769"/>
              </a:solidFill>
            </a:endParaRPr>
          </a:p>
        </p:txBody>
      </p:sp>
      <p:sp>
        <p:nvSpPr>
          <p:cNvPr id="21" name="TextBox 20"/>
          <p:cNvSpPr txBox="1"/>
          <p:nvPr/>
        </p:nvSpPr>
        <p:spPr>
          <a:xfrm>
            <a:off x="6458274" y="3375222"/>
            <a:ext cx="2459421" cy="523220"/>
          </a:xfrm>
          <a:prstGeom prst="rect">
            <a:avLst/>
          </a:prstGeom>
          <a:noFill/>
        </p:spPr>
        <p:txBody>
          <a:bodyPr wrap="square" rtlCol="0">
            <a:spAutoFit/>
          </a:bodyPr>
          <a:lstStyle/>
          <a:p>
            <a:pPr algn="r"/>
            <a:r>
              <a:rPr lang="en-US" sz="1600" dirty="0">
                <a:solidFill>
                  <a:srgbClr val="DE6769"/>
                </a:solidFill>
              </a:rPr>
              <a:t>This logic</a:t>
            </a:r>
            <a:r>
              <a:rPr lang="en-US" sz="1200" dirty="0">
                <a:solidFill>
                  <a:srgbClr val="DE6769"/>
                </a:solidFill>
              </a:rPr>
              <a:t> </a:t>
            </a:r>
            <a:endParaRPr lang="en-US" sz="1200" dirty="0">
              <a:solidFill>
                <a:srgbClr val="DE6769"/>
              </a:solidFill>
            </a:endParaRPr>
          </a:p>
          <a:p>
            <a:pPr algn="r"/>
            <a:r>
              <a:rPr lang="en-US" sz="1200" dirty="0">
                <a:solidFill>
                  <a:srgbClr val="DE6769"/>
                </a:solidFill>
              </a:rPr>
              <a:t>(see handout for details)</a:t>
            </a:r>
            <a:endParaRPr lang="en-US" sz="1200" dirty="0">
              <a:solidFill>
                <a:srgbClr val="DE6769"/>
              </a:solidFill>
            </a:endParaRPr>
          </a:p>
        </p:txBody>
      </p:sp>
      <p:grpSp>
        <p:nvGrpSpPr>
          <p:cNvPr id="22" name="Group 21"/>
          <p:cNvGrpSpPr/>
          <p:nvPr/>
        </p:nvGrpSpPr>
        <p:grpSpPr>
          <a:xfrm>
            <a:off x="-914400" y="5316547"/>
            <a:ext cx="10541875" cy="1476236"/>
            <a:chOff x="-914400" y="5316547"/>
            <a:chExt cx="10541875" cy="1476236"/>
          </a:xfrm>
        </p:grpSpPr>
        <p:sp>
          <p:nvSpPr>
            <p:cNvPr id="4" name="TextBox 3"/>
            <p:cNvSpPr txBox="1"/>
            <p:nvPr/>
          </p:nvSpPr>
          <p:spPr>
            <a:xfrm>
              <a:off x="3306358" y="5385709"/>
              <a:ext cx="4461642" cy="646331"/>
            </a:xfrm>
            <a:prstGeom prst="rect">
              <a:avLst/>
            </a:prstGeom>
            <a:noFill/>
          </p:spPr>
          <p:txBody>
            <a:bodyPr wrap="square" rtlCol="0">
              <a:spAutoFit/>
            </a:bodyPr>
            <a:lstStyle/>
            <a:p>
              <a:r>
                <a:rPr lang="en-US" dirty="0"/>
                <a:t>The first two elements, [4,6], make up a sorted list.</a:t>
              </a:r>
              <a:endParaRPr lang="en-US" dirty="0"/>
            </a:p>
          </p:txBody>
        </p:sp>
        <p:sp>
          <p:nvSpPr>
            <p:cNvPr id="5" name="TextBox 4"/>
            <p:cNvSpPr txBox="1"/>
            <p:nvPr/>
          </p:nvSpPr>
          <p:spPr>
            <a:xfrm>
              <a:off x="3434511" y="5988589"/>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endParaRPr lang="en-US" dirty="0">
                <a:solidFill>
                  <a:schemeClr val="accent1"/>
                </a:solidFill>
              </a:endParaRPr>
            </a:p>
          </p:txBody>
        </p:sp>
        <p:grpSp>
          <p:nvGrpSpPr>
            <p:cNvPr id="6" name="Group 5"/>
            <p:cNvGrpSpPr/>
            <p:nvPr/>
          </p:nvGrpSpPr>
          <p:grpSpPr>
            <a:xfrm>
              <a:off x="310311" y="5414253"/>
              <a:ext cx="2971536" cy="563564"/>
              <a:chOff x="1583251" y="3296092"/>
              <a:chExt cx="3591978" cy="705202"/>
            </a:xfrm>
          </p:grpSpPr>
          <p:sp>
            <p:nvSpPr>
              <p:cNvPr id="7" name="Rectangle 6"/>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 name="Rectangle 7"/>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 name="Rectangle 8"/>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 name="Rectangle 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 name="Rectangle 10"/>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2" name="Group 11"/>
            <p:cNvGrpSpPr/>
            <p:nvPr/>
          </p:nvGrpSpPr>
          <p:grpSpPr>
            <a:xfrm>
              <a:off x="306327" y="6097604"/>
              <a:ext cx="2964184" cy="576164"/>
              <a:chOff x="1592138" y="3280326"/>
              <a:chExt cx="3583091" cy="720968"/>
            </a:xfrm>
          </p:grpSpPr>
          <p:sp>
            <p:nvSpPr>
              <p:cNvPr id="13" name="Rectangle 12"/>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4" name="Rectangle 13"/>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cxnSp>
          <p:nvCxnSpPr>
            <p:cNvPr id="18" name="Straight Connector 17"/>
            <p:cNvCxnSpPr/>
            <p:nvPr/>
          </p:nvCxnSpPr>
          <p:spPr>
            <a:xfrm>
              <a:off x="-914400" y="5316547"/>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7049" y="6765420"/>
              <a:ext cx="10184524" cy="0"/>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36643" y="6146452"/>
              <a:ext cx="1453054" cy="646331"/>
            </a:xfrm>
            <a:prstGeom prst="rect">
              <a:avLst/>
            </a:prstGeom>
            <a:noFill/>
          </p:spPr>
          <p:txBody>
            <a:bodyPr wrap="square" rtlCol="0">
              <a:spAutoFit/>
            </a:bodyPr>
            <a:lstStyle/>
            <a:p>
              <a:pPr algn="r"/>
              <a:r>
                <a:rPr lang="en-US" dirty="0">
                  <a:solidFill>
                    <a:srgbClr val="DE6769"/>
                  </a:solidFill>
                </a:rPr>
                <a:t>This was iteration </a:t>
              </a:r>
              <a:r>
                <a:rPr lang="en-US" dirty="0" err="1">
                  <a:solidFill>
                    <a:srgbClr val="DE6769"/>
                  </a:solidFill>
                </a:rPr>
                <a:t>i</a:t>
              </a:r>
              <a:r>
                <a:rPr lang="en-US" dirty="0">
                  <a:solidFill>
                    <a:srgbClr val="DE6769"/>
                  </a:solidFill>
                </a:rPr>
                <a:t>=2.</a:t>
              </a:r>
              <a:endParaRPr lang="en-US" dirty="0">
                <a:solidFill>
                  <a:srgbClr val="DE6769"/>
                </a:solidFill>
              </a:endParaRPr>
            </a:p>
          </p:txBody>
        </p:sp>
      </p:grpSp>
      <p:sp>
        <p:nvSpPr>
          <p:cNvPr id="25" name="TextBox 24"/>
          <p:cNvSpPr txBox="1"/>
          <p:nvPr/>
        </p:nvSpPr>
        <p:spPr>
          <a:xfrm>
            <a:off x="144517" y="522372"/>
            <a:ext cx="3445629" cy="369332"/>
          </a:xfrm>
          <a:prstGeom prst="rect">
            <a:avLst/>
          </a:prstGeom>
          <a:noFill/>
        </p:spPr>
        <p:txBody>
          <a:bodyPr wrap="square" rtlCol="0">
            <a:spAutoFit/>
          </a:bodyPr>
          <a:lstStyle/>
          <a:p>
            <a:r>
              <a:rPr lang="en-US" dirty="0" err="1"/>
              <a:t>假设</a:t>
            </a:r>
            <a:r>
              <a:rPr lang="en-US" altLang="zh-CN" dirty="0" err="1"/>
              <a:t>A</a:t>
            </a:r>
            <a:r>
              <a:rPr lang="zh-CN" altLang="en-US" dirty="0"/>
              <a:t>是一个长度为</a:t>
            </a:r>
            <a:r>
              <a:rPr lang="en-US" altLang="zh-CN" dirty="0"/>
              <a:t>n</a:t>
            </a:r>
            <a:r>
              <a:rPr lang="zh-CN" altLang="en-US" dirty="0"/>
              <a:t>的数组</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这部分的总结</a:t>
            </a:r>
            <a:endParaRPr lang="en-US" sz="3200" dirty="0"/>
          </a:p>
        </p:txBody>
      </p:sp>
      <p:sp>
        <p:nvSpPr>
          <p:cNvPr id="3" name="Content Placeholder 2"/>
          <p:cNvSpPr>
            <a:spLocks noGrp="1"/>
          </p:cNvSpPr>
          <p:nvPr>
            <p:ph idx="1"/>
          </p:nvPr>
        </p:nvSpPr>
        <p:spPr/>
        <p:txBody>
          <a:bodyPr/>
          <a:lstStyle/>
          <a:p>
            <a:r>
              <a:rPr lang="en-US" sz="2800" dirty="0"/>
              <a:t>In this class we will use worst-case analysis:</a:t>
            </a:r>
            <a:endParaRPr lang="en-US" sz="2800" dirty="0"/>
          </a:p>
          <a:p>
            <a:pPr lvl="1"/>
            <a:r>
              <a:rPr lang="en-US" sz="2800" dirty="0">
                <a:solidFill>
                  <a:schemeClr val="accent4"/>
                </a:solidFill>
              </a:rPr>
              <a:t>We assume that a “bad guy” comes up with a worst-case input for our algorithm, and we measure performance on that worst-case input.</a:t>
            </a:r>
            <a:endParaRPr lang="en-US" sz="2800" dirty="0">
              <a:solidFill>
                <a:schemeClr val="accent4"/>
              </a:solidFill>
            </a:endParaRPr>
          </a:p>
          <a:p>
            <a:pPr lvl="1"/>
            <a:endParaRPr lang="en-US" sz="2800" dirty="0"/>
          </a:p>
          <a:p>
            <a:r>
              <a:rPr lang="en-US" sz="2800" dirty="0"/>
              <a:t>With this definition, </a:t>
            </a:r>
            <a:r>
              <a:rPr lang="en-US" sz="2800" dirty="0" err="1"/>
              <a:t>InsertionSort</a:t>
            </a:r>
            <a:r>
              <a:rPr lang="en-US" sz="2800" dirty="0"/>
              <a:t> “works”</a:t>
            </a:r>
            <a:endParaRPr lang="en-US" sz="2800" dirty="0"/>
          </a:p>
          <a:p>
            <a:pPr lvl="1"/>
            <a:r>
              <a:rPr lang="en-US" sz="2800" dirty="0">
                <a:solidFill>
                  <a:schemeClr val="accent4"/>
                </a:solidFill>
              </a:rPr>
              <a:t>Proof by induction!</a:t>
            </a:r>
            <a:endParaRPr lang="en-US" sz="2800" dirty="0">
              <a:solidFill>
                <a:schemeClr val="accent4"/>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3555" y="620392"/>
            <a:ext cx="2856201" cy="5504688"/>
          </a:xfrm>
        </p:spPr>
        <p:txBody>
          <a:bodyPr vert="horz" lIns="91440" tIns="45720" rIns="91440" bIns="45720" rtlCol="0" anchor="ctr">
            <a:normAutofit/>
          </a:bodyPr>
          <a:lstStyle/>
          <a:p>
            <a:pPr algn="l" rtl="0">
              <a:lnSpc>
                <a:spcPct val="90000"/>
              </a:lnSpc>
              <a:spcBef>
                <a:spcPct val="0"/>
              </a:spcBef>
            </a:pPr>
            <a:r>
              <a:rPr kumimoji="1" lang="zh-CN" altLang="en-US" sz="5200" kern="1200">
                <a:solidFill>
                  <a:schemeClr val="accent5"/>
                </a:solidFill>
                <a:latin typeface="+mj-lt"/>
                <a:ea typeface="+mj-ea"/>
                <a:cs typeface="+mj-cs"/>
              </a:rPr>
              <a:t>本节课主要内容</a:t>
            </a:r>
            <a:endParaRPr kumimoji="1" lang="zh-CN" altLang="en-US" sz="5200" kern="1200">
              <a:solidFill>
                <a:schemeClr val="accent5"/>
              </a:solidFill>
              <a:latin typeface="+mj-lt"/>
              <a:ea typeface="+mj-ea"/>
              <a:cs typeface="+mj-cs"/>
            </a:endParaRPr>
          </a:p>
        </p:txBody>
      </p:sp>
      <p:graphicFrame>
        <p:nvGraphicFramePr>
          <p:cNvPr id="5" name="内容占位符 2"/>
          <p:cNvGraphicFramePr>
            <a:graphicFrameLocks noGrp="1"/>
          </p:cNvGraphicFramePr>
          <p:nvPr>
            <p:ph idx="10"/>
          </p:nvPr>
        </p:nvGraphicFramePr>
        <p:xfrm>
          <a:off x="3819906" y="620392"/>
          <a:ext cx="4697730" cy="55046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InsertionSort的速度如何</a:t>
            </a:r>
            <a:r>
              <a:rPr lang="en-US" sz="3200" dirty="0"/>
              <a:t>?</a:t>
            </a:r>
            <a:endParaRPr lang="en-US" sz="3200" dirty="0"/>
          </a:p>
        </p:txBody>
      </p:sp>
      <p:sp>
        <p:nvSpPr>
          <p:cNvPr id="3" name="Content Placeholder 2"/>
          <p:cNvSpPr>
            <a:spLocks noGrp="1"/>
          </p:cNvSpPr>
          <p:nvPr>
            <p:ph idx="1"/>
          </p:nvPr>
        </p:nvSpPr>
        <p:spPr/>
        <p:txBody>
          <a:bodyPr/>
          <a:lstStyle/>
          <a:p>
            <a:r>
              <a:rPr lang="en-US" sz="2800" dirty="0" err="1"/>
              <a:t>实现测试</a:t>
            </a:r>
            <a:r>
              <a:rPr lang="en-US" sz="2800" dirty="0"/>
              <a:t>:</a:t>
            </a:r>
            <a:endParaRPr lang="en-US" sz="2800" dirty="0"/>
          </a:p>
        </p:txBody>
      </p:sp>
      <p:pic>
        <p:nvPicPr>
          <p:cNvPr id="5" name="Picture 4"/>
          <p:cNvPicPr>
            <a:picLocks noChangeAspect="1"/>
          </p:cNvPicPr>
          <p:nvPr/>
        </p:nvPicPr>
        <p:blipFill>
          <a:blip r:embed="rId1"/>
          <a:stretch>
            <a:fillRect/>
          </a:stretch>
        </p:blipFill>
        <p:spPr>
          <a:xfrm>
            <a:off x="2025718" y="2500000"/>
            <a:ext cx="5092563" cy="3611563"/>
          </a:xfrm>
          <a:prstGeom prst="rect">
            <a:avLst/>
          </a:prstGeom>
        </p:spPr>
      </p:pic>
      <p:pic>
        <p:nvPicPr>
          <p:cNvPr id="6" name="Picture 5"/>
          <p:cNvPicPr>
            <a:picLocks noChangeAspect="1"/>
          </p:cNvPicPr>
          <p:nvPr/>
        </p:nvPicPr>
        <p:blipFill>
          <a:blip r:embed="rId2" cstate="email"/>
          <a:stretch>
            <a:fillRect/>
          </a:stretch>
        </p:blipFill>
        <p:spPr>
          <a:xfrm>
            <a:off x="393996" y="4305782"/>
            <a:ext cx="1252706" cy="1383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实验测试的问题</a:t>
            </a:r>
            <a:r>
              <a:rPr lang="en-US" sz="3200" dirty="0"/>
              <a:t>?</a:t>
            </a:r>
            <a:endParaRPr lang="en-US" sz="3200" dirty="0"/>
          </a:p>
        </p:txBody>
      </p:sp>
      <p:sp>
        <p:nvSpPr>
          <p:cNvPr id="3" name="Content Placeholder 2"/>
          <p:cNvSpPr>
            <a:spLocks noGrp="1"/>
          </p:cNvSpPr>
          <p:nvPr>
            <p:ph idx="1"/>
          </p:nvPr>
        </p:nvSpPr>
        <p:spPr>
          <a:xfrm>
            <a:off x="628650" y="1825625"/>
            <a:ext cx="4606506" cy="4351338"/>
          </a:xfrm>
        </p:spPr>
        <p:txBody>
          <a:bodyPr/>
          <a:lstStyle/>
          <a:p>
            <a:r>
              <a:rPr lang="en-US" sz="2400" dirty="0" err="1"/>
              <a:t>相同的算法因为实现的不同</a:t>
            </a:r>
            <a:r>
              <a:rPr lang="zh-CN" altLang="en-US" sz="2400" dirty="0"/>
              <a:t>，可能会慢，也可能会快，依赖于实现的细节。</a:t>
            </a:r>
            <a:endParaRPr lang="en-US" altLang="zh-CN" sz="2400" dirty="0"/>
          </a:p>
          <a:p>
            <a:endParaRPr lang="en-US" sz="2400" dirty="0"/>
          </a:p>
          <a:p>
            <a:r>
              <a:rPr lang="zh-CN" altLang="en-US" sz="2400" dirty="0"/>
              <a:t>速度的快慢也受运行算法的计算机硬件设备的影响</a:t>
            </a:r>
            <a:r>
              <a:rPr lang="en-US" sz="2400" dirty="0"/>
              <a:t>.</a:t>
            </a:r>
            <a:endParaRPr lang="en-US" sz="2400" dirty="0"/>
          </a:p>
        </p:txBody>
      </p:sp>
      <p:pic>
        <p:nvPicPr>
          <p:cNvPr id="4" name="Picture 3"/>
          <p:cNvPicPr>
            <a:picLocks noChangeAspect="1"/>
          </p:cNvPicPr>
          <p:nvPr/>
        </p:nvPicPr>
        <p:blipFill>
          <a:blip r:embed="rId1" cstate="email"/>
          <a:stretch>
            <a:fillRect/>
          </a:stretch>
        </p:blipFill>
        <p:spPr>
          <a:xfrm>
            <a:off x="5235156" y="1825625"/>
            <a:ext cx="3538454" cy="2509414"/>
          </a:xfrm>
          <a:prstGeom prst="rect">
            <a:avLst/>
          </a:prstGeom>
        </p:spPr>
      </p:pic>
      <p:pic>
        <p:nvPicPr>
          <p:cNvPr id="5" name="Picture 4"/>
          <p:cNvPicPr>
            <a:picLocks noChangeAspect="1"/>
          </p:cNvPicPr>
          <p:nvPr/>
        </p:nvPicPr>
        <p:blipFill>
          <a:blip r:embed="rId2" cstate="email"/>
          <a:stretch>
            <a:fillRect/>
          </a:stretch>
        </p:blipFill>
        <p:spPr>
          <a:xfrm>
            <a:off x="7307592" y="5150489"/>
            <a:ext cx="1338697" cy="1600858"/>
          </a:xfrm>
          <a:prstGeom prst="rect">
            <a:avLst/>
          </a:prstGeom>
        </p:spPr>
      </p:pic>
      <p:sp>
        <p:nvSpPr>
          <p:cNvPr id="6" name="TextBox 5"/>
          <p:cNvSpPr txBox="1"/>
          <p:nvPr/>
        </p:nvSpPr>
        <p:spPr>
          <a:xfrm>
            <a:off x="5235156" y="4827323"/>
            <a:ext cx="2392561" cy="923330"/>
          </a:xfrm>
          <a:prstGeom prst="rect">
            <a:avLst/>
          </a:prstGeom>
          <a:noFill/>
        </p:spPr>
        <p:txBody>
          <a:bodyPr wrap="square" rtlCol="0">
            <a:spAutoFit/>
          </a:bodyPr>
          <a:lstStyle/>
          <a:p>
            <a:pPr algn="r"/>
            <a:r>
              <a:rPr lang="en-US" dirty="0">
                <a:solidFill>
                  <a:srgbClr val="7030A0"/>
                </a:solidFill>
              </a:rPr>
              <a:t>With this answer, “running time” isn’t even well-defined!</a:t>
            </a:r>
            <a:endParaRPr lang="en-US"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3598846" y="72782"/>
            <a:ext cx="2124107" cy="616436"/>
          </a:xfrm>
          <a:prstGeom prst="rect">
            <a:avLst/>
          </a:prstGeom>
        </p:spPr>
        <p:txBody>
          <a:bodyPr/>
          <a:lstStyle>
            <a:lvl1pPr>
              <a:defRPr sz="3200"/>
            </a:lvl1pPr>
          </a:lstStyle>
          <a:p>
            <a:r>
              <a:rPr lang="en-US" kern="0" dirty="0" err="1">
                <a:solidFill>
                  <a:sysClr val="windowText" lastClr="000000"/>
                </a:solidFill>
              </a:rPr>
              <a:t>课程内容</a:t>
            </a:r>
            <a:endParaRPr lang="en-US" kern="0" dirty="0">
              <a:solidFill>
                <a:sysClr val="windowText" lastClr="000000"/>
              </a:solidFill>
            </a:endParaRPr>
          </a:p>
        </p:txBody>
      </p:sp>
      <p:graphicFrame>
        <p:nvGraphicFramePr>
          <p:cNvPr id="2" name="表格 1"/>
          <p:cNvGraphicFramePr>
            <a:graphicFrameLocks noGrp="1"/>
          </p:cNvGraphicFramePr>
          <p:nvPr>
            <p:custDataLst>
              <p:tags r:id="rId1"/>
            </p:custDataLst>
          </p:nvPr>
        </p:nvGraphicFramePr>
        <p:xfrm>
          <a:off x="177800" y="673735"/>
          <a:ext cx="8801100" cy="5907405"/>
        </p:xfrm>
        <a:graphic>
          <a:graphicData uri="http://schemas.openxmlformats.org/drawingml/2006/table">
            <a:tbl>
              <a:tblPr firstRow="1" firstCol="1" bandRow="1">
                <a:tableStyleId>{5940675A-B579-460E-94D1-54222C63F5DA}</a:tableStyleId>
              </a:tblPr>
              <a:tblGrid>
                <a:gridCol w="2380615"/>
                <a:gridCol w="6420485"/>
              </a:tblGrid>
              <a:tr h="278130">
                <a:tc>
                  <a:txBody>
                    <a:bodyPr/>
                    <a:lstStyle/>
                    <a:p>
                      <a:pPr marL="0" lvl="0" indent="0" algn="ctr">
                        <a:buFont typeface="Arial" panose="020B0604020202090204" pitchFamily="34" charset="0"/>
                        <a:buNone/>
                      </a:pPr>
                      <a:r>
                        <a:rPr lang="zh-CN" altLang="en-US" sz="1600" kern="100" dirty="0">
                          <a:effectLst/>
                        </a:rPr>
                        <a:t>导论</a:t>
                      </a:r>
                      <a:endParaRPr lang="zh-CN" altLang="en-US" sz="1600" kern="100" dirty="0">
                        <a:effectLst/>
                        <a:latin typeface="Calibri" panose="020F0502020204030204" pitchFamily="34" charset="0"/>
                        <a:ea typeface="宋体" pitchFamily="2" charset="-122"/>
                        <a:cs typeface="Times New Roman" panose="02020503050405090304" pitchFamily="18" charset="0"/>
                      </a:endParaRPr>
                    </a:p>
                  </a:txBody>
                  <a:tcPr marL="68580" marR="68580" marT="0" marB="0" anchor="ctr"/>
                </a:tc>
                <a:tc>
                  <a:txBody>
                    <a:bodyPr/>
                    <a:lstStyle/>
                    <a:p>
                      <a:pPr marL="0" lvl="0" indent="0" algn="just">
                        <a:buFont typeface="Arial" panose="020B0604020202090204" pitchFamily="34" charset="0"/>
                        <a:buNone/>
                      </a:pPr>
                      <a:r>
                        <a:rPr lang="zh-CN" sz="1600" kern="100" dirty="0">
                          <a:effectLst/>
                        </a:rPr>
                        <a:t>渐进复杂性分析</a:t>
                      </a:r>
                      <a:r>
                        <a:rPr lang="zh-CN" altLang="en-US" sz="1600" kern="100" dirty="0">
                          <a:effectLst/>
                        </a:rPr>
                        <a:t>，渐进符号体系</a:t>
                      </a:r>
                      <a:endParaRPr lang="zh-CN" altLang="en-US" sz="1600" kern="100" dirty="0">
                        <a:effectLst/>
                        <a:latin typeface="Calibri" panose="020F0502020204030204" pitchFamily="34" charset="0"/>
                        <a:ea typeface="宋体" pitchFamily="2" charset="-122"/>
                        <a:cs typeface="Times New Roman" panose="02020503050405090304" pitchFamily="18" charset="0"/>
                      </a:endParaRPr>
                    </a:p>
                  </a:txBody>
                  <a:tcPr marL="68580" marR="68580" marT="0" marB="0" anchor="ctr"/>
                </a:tc>
              </a:tr>
              <a:tr h="34099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zh-CN" altLang="zh-CN" sz="1600" kern="100" dirty="0">
                          <a:solidFill>
                            <a:schemeClr val="tx1"/>
                          </a:solidFill>
                          <a:effectLst/>
                          <a:latin typeface="+mn-lt"/>
                          <a:ea typeface="+mn-ea"/>
                          <a:cs typeface="+mn-cs"/>
                        </a:rPr>
                        <a:t>递归与分治</a:t>
                      </a:r>
                      <a:endParaRPr lang="zh-CN" altLang="zh-CN" sz="1600" kern="100" dirty="0">
                        <a:solidFill>
                          <a:schemeClr val="tx1"/>
                        </a:solidFill>
                        <a:effectLst/>
                        <a:latin typeface="+mn-lt"/>
                        <a:ea typeface="+mn-ea"/>
                        <a:cs typeface="+mn-cs"/>
                      </a:endParaRPr>
                    </a:p>
                  </a:txBody>
                  <a:tcPr marL="68580" marR="68580" marT="0" marB="0" anchor="ctr"/>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主定理分析，最大子数组，矩阵乘法</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nchor="ctr"/>
                </a:tc>
              </a:tr>
              <a:tr h="27813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线性时间的选择</a:t>
                      </a:r>
                      <a:endParaRPr lang="zh-CN" altLang="en-US" sz="1600" kern="100" dirty="0">
                        <a:solidFill>
                          <a:schemeClr val="tx1"/>
                        </a:solidFill>
                        <a:effectLst/>
                        <a:latin typeface="+mn-lt"/>
                        <a:ea typeface="+mn-ea"/>
                        <a:cs typeface="+mn-cs"/>
                      </a:endParaRPr>
                    </a:p>
                  </a:txBody>
                  <a:tcPr marL="68580" marR="68580" marT="0" marB="0" anchor="ctr"/>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线性时间选择算法，替换法证明</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nchor="ctr"/>
                </a:tc>
              </a:tr>
              <a:tr h="555625">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随机算法</a:t>
                      </a:r>
                      <a:endParaRPr lang="zh-CN" altLang="en-US" sz="1600" kern="100" dirty="0">
                        <a:solidFill>
                          <a:schemeClr val="tx1"/>
                        </a:solidFill>
                        <a:effectLst/>
                        <a:latin typeface="+mn-lt"/>
                        <a:ea typeface="+mn-ea"/>
                        <a:cs typeface="+mn-cs"/>
                      </a:endParaRPr>
                    </a:p>
                  </a:txBody>
                  <a:tcPr marL="68580" marR="68580" marT="0" marB="0" anchor="ctr"/>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随机算法、</a:t>
                      </a:r>
                      <a:r>
                        <a:rPr lang="en-US" altLang="zh-CN" sz="1600" b="0" u="none" strike="noStrike" kern="1200" dirty="0" err="1">
                          <a:solidFill>
                            <a:schemeClr val="dk1"/>
                          </a:solidFill>
                          <a:effectLst/>
                        </a:rPr>
                        <a:t>BogoSort</a:t>
                      </a:r>
                      <a:r>
                        <a:rPr lang="zh-CN" altLang="en-US" sz="1600" b="0" u="none" strike="noStrike" kern="1200" dirty="0">
                          <a:solidFill>
                            <a:schemeClr val="dk1"/>
                          </a:solidFill>
                          <a:effectLst/>
                        </a:rPr>
                        <a:t>、</a:t>
                      </a:r>
                      <a:r>
                        <a:rPr lang="en-US" altLang="zh-CN" sz="1600" b="0" u="none" strike="noStrike" kern="1200" dirty="0" err="1">
                          <a:solidFill>
                            <a:schemeClr val="dk1"/>
                          </a:solidFill>
                          <a:effectLst/>
                        </a:rPr>
                        <a:t>QuickSort</a:t>
                      </a:r>
                      <a:r>
                        <a:rPr lang="zh-CN" altLang="en-US" sz="1600" b="0" u="none" strike="noStrike" kern="1200" dirty="0">
                          <a:solidFill>
                            <a:schemeClr val="dk1"/>
                          </a:solidFill>
                          <a:effectLst/>
                        </a:rPr>
                        <a:t>、随机算法复杂度分析、比较类排序算法的复杂度下界、</a:t>
                      </a:r>
                      <a:r>
                        <a:rPr lang="en-US" altLang="zh-CN" sz="1600" b="0" u="none" strike="noStrike" kern="1200" dirty="0">
                          <a:solidFill>
                            <a:schemeClr val="dk1"/>
                          </a:solidFill>
                          <a:effectLst/>
                        </a:rPr>
                        <a:t>O(n)</a:t>
                      </a:r>
                      <a:r>
                        <a:rPr lang="zh-CN" altLang="en-US" sz="1600" b="0" u="none" strike="noStrike" kern="1200" dirty="0">
                          <a:solidFill>
                            <a:schemeClr val="dk1"/>
                          </a:solidFill>
                          <a:effectLst/>
                        </a:rPr>
                        <a:t>时间排序算法。</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nchor="ctr"/>
                </a:tc>
              </a:tr>
              <a:tr h="283845">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搜索树与</a:t>
                      </a:r>
                      <a:r>
                        <a:rPr lang="en-US" sz="1600" kern="100" dirty="0">
                          <a:solidFill>
                            <a:schemeClr val="tx1"/>
                          </a:solidFill>
                          <a:effectLst/>
                          <a:latin typeface="+mn-lt"/>
                          <a:ea typeface="+mn-ea"/>
                          <a:cs typeface="+mn-cs"/>
                        </a:rPr>
                        <a:t>K-D</a:t>
                      </a:r>
                      <a:r>
                        <a:rPr lang="zh-CN" altLang="en-US" sz="1600" kern="100" dirty="0">
                          <a:solidFill>
                            <a:schemeClr val="tx1"/>
                          </a:solidFill>
                          <a:effectLst/>
                          <a:latin typeface="+mn-lt"/>
                          <a:ea typeface="+mn-ea"/>
                          <a:cs typeface="+mn-cs"/>
                        </a:rPr>
                        <a:t>树</a:t>
                      </a:r>
                      <a:endParaRPr lang="zh-CN" altLang="en-US" sz="1600" kern="100" dirty="0">
                        <a:solidFill>
                          <a:schemeClr val="tx1"/>
                        </a:solidFill>
                        <a:effectLst/>
                        <a:latin typeface="+mn-lt"/>
                        <a:ea typeface="+mn-ea"/>
                        <a:cs typeface="+mn-cs"/>
                      </a:endParaRPr>
                    </a:p>
                  </a:txBody>
                  <a:tcPr marL="68580" marR="68580" marT="0" marB="0" anchor="ctr"/>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二叉搜索树，红黑树和</a:t>
                      </a:r>
                      <a:r>
                        <a:rPr lang="en-US" altLang="zh-CN" sz="1600" b="0" u="none" strike="noStrike" kern="1200" dirty="0">
                          <a:solidFill>
                            <a:schemeClr val="dk1"/>
                          </a:solidFill>
                          <a:effectLst/>
                        </a:rPr>
                        <a:t>K-D </a:t>
                      </a:r>
                      <a:r>
                        <a:rPr lang="zh-CN" altLang="en-US" sz="1600" b="0" u="none" strike="noStrike" kern="1200" dirty="0">
                          <a:solidFill>
                            <a:schemeClr val="dk1"/>
                          </a:solidFill>
                          <a:effectLst/>
                        </a:rPr>
                        <a:t>树。</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nchor="ctr"/>
                </a:tc>
              </a:tr>
              <a:tr h="27813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高维数据搜索</a:t>
                      </a:r>
                      <a:endParaRPr lang="zh-CN" altLang="en-US" sz="1600" kern="100" dirty="0">
                        <a:solidFill>
                          <a:schemeClr val="tx1"/>
                        </a:solidFill>
                        <a:effectLst/>
                        <a:latin typeface="+mn-lt"/>
                        <a:ea typeface="+mn-ea"/>
                        <a:cs typeface="+mn-cs"/>
                      </a:endParaRPr>
                    </a:p>
                  </a:txBody>
                  <a:tcPr marL="68580" marR="68580" marT="0" marB="0" anchor="ctr"/>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范围搜索树</a:t>
                      </a:r>
                      <a:r>
                        <a:rPr lang="en-US" altLang="zh-CN" sz="1600" b="0" u="none" strike="noStrike" kern="1200" dirty="0">
                          <a:solidFill>
                            <a:schemeClr val="dk1"/>
                          </a:solidFill>
                          <a:effectLst/>
                        </a:rPr>
                        <a:t>(Range Tree), Quad Tree</a:t>
                      </a:r>
                      <a:r>
                        <a:rPr lang="zh-CN" altLang="en-US" sz="1600" b="0" u="none" strike="noStrike" kern="1200" dirty="0">
                          <a:solidFill>
                            <a:schemeClr val="dk1"/>
                          </a:solidFill>
                          <a:effectLst/>
                        </a:rPr>
                        <a:t>。</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nchor="ctr"/>
                </a:tc>
              </a:tr>
              <a:tr h="27813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最近邻搜索</a:t>
                      </a:r>
                      <a:endParaRPr lang="zh-CN" altLang="en-US" sz="1600" kern="100" dirty="0">
                        <a:solidFill>
                          <a:schemeClr val="tx1"/>
                        </a:solidFill>
                        <a:effectLst/>
                        <a:latin typeface="+mn-lt"/>
                        <a:ea typeface="+mn-ea"/>
                        <a:cs typeface="+mn-cs"/>
                      </a:endParaRPr>
                    </a:p>
                  </a:txBody>
                  <a:tcPr marL="68580" marR="68580" marT="0" marB="0" anchor="ctr"/>
                </a:tc>
                <a:tc>
                  <a:txBody>
                    <a:bodyPr/>
                    <a:lstStyle/>
                    <a:p>
                      <a:pPr marL="0" lvl="0" indent="0" algn="just">
                        <a:buFont typeface="Arial" panose="020B0604020202090204" pitchFamily="34" charset="0"/>
                        <a:buNone/>
                      </a:pPr>
                      <a:r>
                        <a:rPr lang="en-US" altLang="zh-CN" sz="1600" b="0" u="none" strike="noStrike" kern="1200" dirty="0">
                          <a:solidFill>
                            <a:schemeClr val="dk1"/>
                          </a:solidFill>
                          <a:effectLst/>
                        </a:rPr>
                        <a:t>K-D Tree </a:t>
                      </a:r>
                      <a:r>
                        <a:rPr lang="zh-CN" altLang="en-US" sz="1600" b="0" u="none" strike="noStrike" kern="1200" dirty="0">
                          <a:solidFill>
                            <a:schemeClr val="dk1"/>
                          </a:solidFill>
                          <a:effectLst/>
                        </a:rPr>
                        <a:t>上最近邻搜索，</a:t>
                      </a:r>
                      <a:r>
                        <a:rPr lang="en-US" altLang="zh-CN" sz="1600" b="0" u="none" strike="noStrike" kern="1200" dirty="0">
                          <a:solidFill>
                            <a:schemeClr val="dk1"/>
                          </a:solidFill>
                          <a:effectLst/>
                        </a:rPr>
                        <a:t>Quad-Tree </a:t>
                      </a:r>
                      <a:r>
                        <a:rPr lang="zh-CN" altLang="en-US" sz="1600" b="0" u="none" strike="noStrike" kern="1200" dirty="0">
                          <a:solidFill>
                            <a:schemeClr val="dk1"/>
                          </a:solidFill>
                          <a:effectLst/>
                        </a:rPr>
                        <a:t>上的最近邻搜索算法</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nchor="ctr"/>
                </a:tc>
              </a:tr>
              <a:tr h="27813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哈希与布隆过滤器</a:t>
                      </a:r>
                      <a:endParaRPr lang="zh-CN" altLang="en-US" sz="1600" kern="100" dirty="0">
                        <a:solidFill>
                          <a:schemeClr val="tx1"/>
                        </a:solidFill>
                        <a:effectLst/>
                        <a:latin typeface="+mn-lt"/>
                        <a:ea typeface="+mn-ea"/>
                        <a:cs typeface="+mn-cs"/>
                      </a:endParaRPr>
                    </a:p>
                  </a:txBody>
                  <a:tcPr marL="68580" marR="68580" marT="0" marB="0" anchor="ctr"/>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哈希表、哈希表的冲突避免机制，布隆过滤器</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nchor="ctr"/>
                </a:tc>
              </a:tr>
              <a:tr h="55626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局部敏感哈希</a:t>
                      </a:r>
                      <a:endParaRPr lang="zh-CN" altLang="en-US" sz="1600" kern="100" dirty="0">
                        <a:solidFill>
                          <a:schemeClr val="tx1"/>
                        </a:solidFill>
                        <a:effectLst/>
                        <a:latin typeface="+mn-lt"/>
                        <a:ea typeface="+mn-ea"/>
                        <a:cs typeface="+mn-cs"/>
                      </a:endParaRPr>
                    </a:p>
                  </a:txBody>
                  <a:tcPr marL="68580" marR="68580" marT="0" marB="0"/>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局部敏感哈希的原理和实现方法，基于局部敏感哈希的近似最近邻搜索</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tc>
              </a:tr>
              <a:tr h="277495">
                <a:tc>
                  <a:txBody>
                    <a:bodyPr/>
                    <a:lstStyle/>
                    <a:p>
                      <a:pPr marL="0" lvl="0" indent="0" algn="ctr">
                        <a:buFont typeface="Arial" panose="020B0604020202090204" pitchFamily="34" charset="0"/>
                        <a:buNone/>
                      </a:pPr>
                      <a:r>
                        <a:rPr lang="en-US" altLang="zh-CN" sz="1600" kern="100" dirty="0" err="1">
                          <a:solidFill>
                            <a:schemeClr val="tx1"/>
                          </a:solidFill>
                          <a:effectLst/>
                          <a:latin typeface="+mn-lt"/>
                          <a:ea typeface="+mn-ea"/>
                          <a:cs typeface="+mn-cs"/>
                        </a:rPr>
                        <a:t>MinHash</a:t>
                      </a:r>
                      <a:endParaRPr lang="en-US" altLang="zh-CN" sz="1600" kern="100" dirty="0" err="1">
                        <a:solidFill>
                          <a:schemeClr val="tx1"/>
                        </a:solidFill>
                        <a:effectLst/>
                        <a:latin typeface="+mn-lt"/>
                        <a:ea typeface="+mn-ea"/>
                        <a:cs typeface="+mn-cs"/>
                      </a:endParaRPr>
                    </a:p>
                  </a:txBody>
                  <a:tcPr marL="68580" marR="68580" marT="0" marB="0"/>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介绍</a:t>
                      </a:r>
                      <a:r>
                        <a:rPr lang="en-US" altLang="zh-CN" sz="1600" b="0" u="none" strike="noStrike" kern="1200" dirty="0" err="1">
                          <a:solidFill>
                            <a:schemeClr val="dk1"/>
                          </a:solidFill>
                          <a:effectLst/>
                        </a:rPr>
                        <a:t>MinHash</a:t>
                      </a:r>
                      <a:r>
                        <a:rPr lang="en-US" altLang="zh-CN" sz="1600" b="0" u="none" strike="noStrike" kern="1200" dirty="0">
                          <a:solidFill>
                            <a:schemeClr val="dk1"/>
                          </a:solidFill>
                          <a:effectLst/>
                        </a:rPr>
                        <a:t> </a:t>
                      </a:r>
                      <a:r>
                        <a:rPr lang="zh-CN" altLang="en-US" sz="1600" b="0" u="none" strike="noStrike" kern="1200" dirty="0">
                          <a:solidFill>
                            <a:schemeClr val="dk1"/>
                          </a:solidFill>
                          <a:effectLst/>
                        </a:rPr>
                        <a:t>和基于</a:t>
                      </a:r>
                      <a:r>
                        <a:rPr lang="en-US" altLang="zh-CN" sz="1600" b="0" u="none" strike="noStrike" kern="1200" dirty="0" err="1">
                          <a:solidFill>
                            <a:schemeClr val="dk1"/>
                          </a:solidFill>
                          <a:effectLst/>
                        </a:rPr>
                        <a:t>MinHash</a:t>
                      </a:r>
                      <a:r>
                        <a:rPr lang="en-US" altLang="zh-CN" sz="1600" b="0" u="none" strike="noStrike" kern="1200" dirty="0">
                          <a:solidFill>
                            <a:schemeClr val="dk1"/>
                          </a:solidFill>
                          <a:effectLst/>
                        </a:rPr>
                        <a:t> </a:t>
                      </a:r>
                      <a:r>
                        <a:rPr lang="zh-CN" altLang="en-US" sz="1600" b="0" u="none" strike="noStrike" kern="1200" dirty="0">
                          <a:solidFill>
                            <a:schemeClr val="dk1"/>
                          </a:solidFill>
                          <a:effectLst/>
                        </a:rPr>
                        <a:t>的相似文本查找</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tc>
              </a:tr>
              <a:tr h="55626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图上搜索算法</a:t>
                      </a:r>
                      <a:endParaRPr lang="zh-CN" altLang="en-US" sz="1600" kern="100" dirty="0">
                        <a:solidFill>
                          <a:schemeClr val="tx1"/>
                        </a:solidFill>
                        <a:effectLst/>
                        <a:latin typeface="+mn-lt"/>
                        <a:ea typeface="+mn-ea"/>
                        <a:cs typeface="+mn-cs"/>
                      </a:endParaRPr>
                    </a:p>
                  </a:txBody>
                  <a:tcPr marL="68580" marR="68580" marT="0" marB="0"/>
                </a:tc>
                <a:tc>
                  <a:txBody>
                    <a:bodyPr/>
                    <a:lstStyle/>
                    <a:p>
                      <a:pPr marL="0" lvl="0" indent="0" algn="just">
                        <a:buFont typeface="Arial" panose="020B0604020202090204" pitchFamily="34" charset="0"/>
                        <a:buNone/>
                      </a:pPr>
                      <a:r>
                        <a:rPr lang="en-US" altLang="zh-CN" sz="1600" b="0" u="none" strike="noStrike" kern="1200" dirty="0">
                          <a:solidFill>
                            <a:schemeClr val="dk1"/>
                          </a:solidFill>
                          <a:effectLst/>
                        </a:rPr>
                        <a:t>DFS </a:t>
                      </a:r>
                      <a:r>
                        <a:rPr lang="zh-CN" altLang="en-US" sz="1600" b="0" u="none" strike="noStrike" kern="1200" dirty="0">
                          <a:solidFill>
                            <a:schemeClr val="dk1"/>
                          </a:solidFill>
                          <a:effectLst/>
                        </a:rPr>
                        <a:t>查找强连通分量，图的三连通分量查找的快速算法，</a:t>
                      </a:r>
                      <a:r>
                        <a:rPr lang="en-US" altLang="zh-CN" sz="1600" b="0" u="none" strike="noStrike" kern="1200" dirty="0">
                          <a:solidFill>
                            <a:schemeClr val="dk1"/>
                          </a:solidFill>
                          <a:effectLst/>
                        </a:rPr>
                        <a:t>SPQR-TREE </a:t>
                      </a:r>
                      <a:r>
                        <a:rPr lang="zh-CN" altLang="en-US" sz="1600" b="0" u="none" strike="noStrike" kern="1200" dirty="0">
                          <a:solidFill>
                            <a:schemeClr val="dk1"/>
                          </a:solidFill>
                          <a:effectLst/>
                        </a:rPr>
                        <a:t>方法</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tc>
              </a:tr>
              <a:tr h="55626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贪心算法</a:t>
                      </a:r>
                      <a:endParaRPr lang="zh-CN" altLang="en-US" sz="1600" kern="100" dirty="0">
                        <a:solidFill>
                          <a:schemeClr val="tx1"/>
                        </a:solidFill>
                        <a:effectLst/>
                        <a:latin typeface="+mn-lt"/>
                        <a:ea typeface="+mn-ea"/>
                        <a:cs typeface="+mn-cs"/>
                      </a:endParaRPr>
                    </a:p>
                  </a:txBody>
                  <a:tcPr marL="68580" marR="68580" marT="0" marB="0"/>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最优子结构，最优调度，霍夫曼编码，次模性，满足单调次模性的问题</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tc>
              </a:tr>
              <a:tr h="27813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动态规划</a:t>
                      </a:r>
                      <a:r>
                        <a:rPr lang="en-US" altLang="zh-CN" sz="1600" kern="100" dirty="0">
                          <a:solidFill>
                            <a:schemeClr val="tx1"/>
                          </a:solidFill>
                          <a:effectLst/>
                          <a:latin typeface="+mn-lt"/>
                          <a:ea typeface="+mn-ea"/>
                          <a:cs typeface="+mn-cs"/>
                        </a:rPr>
                        <a:t>1</a:t>
                      </a:r>
                      <a:endParaRPr lang="en-US" altLang="zh-CN" sz="1600" kern="100" dirty="0">
                        <a:solidFill>
                          <a:schemeClr val="tx1"/>
                        </a:solidFill>
                        <a:effectLst/>
                        <a:latin typeface="+mn-lt"/>
                        <a:ea typeface="+mn-ea"/>
                        <a:cs typeface="+mn-cs"/>
                      </a:endParaRPr>
                    </a:p>
                  </a:txBody>
                  <a:tcPr marL="68580" marR="68580" marT="0" marB="0"/>
                </a:tc>
                <a:tc>
                  <a:txBody>
                    <a:bodyPr/>
                    <a:lstStyle/>
                    <a:p>
                      <a:pPr marL="0" lvl="0" indent="0" algn="just">
                        <a:buFont typeface="Arial" panose="020B0604020202090204" pitchFamily="34" charset="0"/>
                        <a:buNone/>
                      </a:pPr>
                      <a:r>
                        <a:rPr lang="en-US" altLang="zh-CN" sz="1600" b="0" u="none" strike="noStrike" kern="1200" dirty="0">
                          <a:solidFill>
                            <a:schemeClr val="dk1"/>
                          </a:solidFill>
                          <a:effectLst/>
                        </a:rPr>
                        <a:t>Bellman-ford </a:t>
                      </a:r>
                      <a:r>
                        <a:rPr lang="zh-CN" altLang="en-US" sz="1600" b="0" u="none" strike="noStrike" kern="1200" dirty="0">
                          <a:solidFill>
                            <a:schemeClr val="dk1"/>
                          </a:solidFill>
                          <a:effectLst/>
                        </a:rPr>
                        <a:t>算法，</a:t>
                      </a:r>
                      <a:r>
                        <a:rPr lang="en-US" altLang="zh-CN" sz="1600" b="0" u="none" strike="noStrike" kern="1200" dirty="0">
                          <a:solidFill>
                            <a:schemeClr val="dk1"/>
                          </a:solidFill>
                          <a:effectLst/>
                        </a:rPr>
                        <a:t>Floyd </a:t>
                      </a:r>
                      <a:r>
                        <a:rPr lang="zh-CN" altLang="en-US" sz="1600" b="0" u="none" strike="noStrike" kern="1200" dirty="0">
                          <a:solidFill>
                            <a:schemeClr val="dk1"/>
                          </a:solidFill>
                          <a:effectLst/>
                        </a:rPr>
                        <a:t>算法等</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tc>
              </a:tr>
              <a:tr h="277495">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动态规划</a:t>
                      </a:r>
                      <a:r>
                        <a:rPr lang="en-US" altLang="zh-CN" sz="1600" kern="100" dirty="0">
                          <a:solidFill>
                            <a:schemeClr val="tx1"/>
                          </a:solidFill>
                          <a:effectLst/>
                          <a:latin typeface="+mn-lt"/>
                          <a:ea typeface="+mn-ea"/>
                          <a:cs typeface="+mn-cs"/>
                        </a:rPr>
                        <a:t>2</a:t>
                      </a:r>
                      <a:endParaRPr lang="en-US" altLang="zh-CN" sz="1600" kern="100" dirty="0">
                        <a:solidFill>
                          <a:schemeClr val="tx1"/>
                        </a:solidFill>
                        <a:effectLst/>
                        <a:latin typeface="+mn-lt"/>
                        <a:ea typeface="+mn-ea"/>
                        <a:cs typeface="+mn-cs"/>
                      </a:endParaRPr>
                    </a:p>
                  </a:txBody>
                  <a:tcPr marL="68580" marR="68580" marT="0" marB="0"/>
                </a:tc>
                <a:tc>
                  <a:txBody>
                    <a:bodyPr/>
                    <a:lstStyle/>
                    <a:p>
                      <a:pPr marL="0" lvl="0" indent="0" algn="just">
                        <a:buFont typeface="Arial" panose="020B0604020202090204" pitchFamily="34" charset="0"/>
                        <a:buNone/>
                      </a:pPr>
                      <a:r>
                        <a:rPr lang="zh-CN" altLang="en-US" sz="1600" b="0" u="none" strike="noStrike" kern="1200" dirty="0">
                          <a:solidFill>
                            <a:schemeClr val="dk1"/>
                          </a:solidFill>
                          <a:effectLst/>
                        </a:rPr>
                        <a:t>最长公共子序列，背包问题，树中的独立集合</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tc>
              </a:tr>
              <a:tr h="27813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近似算法</a:t>
                      </a:r>
                      <a:endParaRPr lang="zh-CN" altLang="en-US" sz="1600" kern="100" dirty="0">
                        <a:solidFill>
                          <a:schemeClr val="tx1"/>
                        </a:solidFill>
                        <a:effectLst/>
                        <a:latin typeface="+mn-lt"/>
                        <a:ea typeface="+mn-ea"/>
                        <a:cs typeface="+mn-cs"/>
                      </a:endParaRPr>
                    </a:p>
                  </a:txBody>
                  <a:tcPr marL="68580" marR="68580" marT="0" marB="0"/>
                </a:tc>
                <a:tc>
                  <a:txBody>
                    <a:bodyPr/>
                    <a:lstStyle/>
                    <a:p>
                      <a:pPr marL="0" lvl="0" indent="0" algn="just">
                        <a:buFont typeface="Arial" panose="020B0604020202090204" pitchFamily="34" charset="0"/>
                        <a:buNone/>
                      </a:pPr>
                      <a:r>
                        <a:rPr lang="en-US" altLang="zh-CN" sz="1600" b="0" u="none" strike="noStrike" kern="1200" dirty="0">
                          <a:solidFill>
                            <a:schemeClr val="dk1"/>
                          </a:solidFill>
                          <a:effectLst/>
                        </a:rPr>
                        <a:t>NP-Hard </a:t>
                      </a:r>
                      <a:r>
                        <a:rPr lang="zh-CN" altLang="en-US" sz="1600" b="0" u="none" strike="noStrike" kern="1200" dirty="0">
                          <a:solidFill>
                            <a:schemeClr val="dk1"/>
                          </a:solidFill>
                          <a:effectLst/>
                        </a:rPr>
                        <a:t>问题与近似算法</a:t>
                      </a:r>
                      <a:endParaRPr lang="zh-CN" altLang="en-US" sz="1600" b="0" u="none" strike="noStrike" kern="1200" dirty="0">
                        <a:solidFill>
                          <a:schemeClr val="dk1"/>
                        </a:solidFill>
                        <a:effectLst/>
                        <a:latin typeface="Calibri" panose="020F0502020204030204" pitchFamily="34" charset="0"/>
                        <a:ea typeface="宋体" pitchFamily="2" charset="-122"/>
                        <a:cs typeface="Times New Roman" panose="02020503050405090304" pitchFamily="18" charset="0"/>
                      </a:endParaRPr>
                    </a:p>
                  </a:txBody>
                  <a:tcPr marL="68580" marR="68580" marT="0" marB="0"/>
                </a:tc>
              </a:tr>
              <a:tr h="278130">
                <a:tc>
                  <a:txBody>
                    <a:bodyPr/>
                    <a:lstStyle/>
                    <a:p>
                      <a:pPr marL="0" lvl="0" indent="0" algn="ctr">
                        <a:buFont typeface="Arial" panose="020B0604020202090204" pitchFamily="34" charset="0"/>
                        <a:buNone/>
                      </a:pPr>
                      <a:r>
                        <a:rPr lang="zh-CN" altLang="en-US" sz="1600" kern="100" dirty="0">
                          <a:solidFill>
                            <a:schemeClr val="tx1"/>
                          </a:solidFill>
                          <a:effectLst/>
                          <a:latin typeface="+mn-lt"/>
                          <a:ea typeface="+mn-ea"/>
                          <a:cs typeface="+mn-cs"/>
                        </a:rPr>
                        <a:t>大图分析算法</a:t>
                      </a:r>
                      <a:endParaRPr lang="zh-CN" altLang="en-US" sz="1600" kern="100" dirty="0">
                        <a:solidFill>
                          <a:schemeClr val="tx1"/>
                        </a:solidFill>
                        <a:effectLst/>
                        <a:latin typeface="+mn-lt"/>
                        <a:ea typeface="+mn-ea"/>
                        <a:cs typeface="+mn-cs"/>
                      </a:endParaRPr>
                    </a:p>
                  </a:txBody>
                  <a:tcPr marL="68580" marR="68580" marT="0" marB="0"/>
                </a:tc>
                <a:tc>
                  <a:txBody>
                    <a:bodyPr/>
                    <a:lstStyle/>
                    <a:p>
                      <a:pPr marL="0" lvl="0" indent="0" algn="just">
                        <a:buFont typeface="Arial" panose="020B0604020202090204" pitchFamily="34" charset="0"/>
                        <a:buNone/>
                      </a:pPr>
                      <a:r>
                        <a:rPr lang="zh-CN" altLang="en-US" sz="1600" kern="100" dirty="0">
                          <a:effectLst/>
                          <a:latin typeface="Calibri" panose="020F0502020204030204" pitchFamily="34" charset="0"/>
                          <a:ea typeface="宋体" pitchFamily="2" charset="-122"/>
                          <a:cs typeface="Times New Roman" panose="02020503050405090304" pitchFamily="18" charset="0"/>
                        </a:rPr>
                        <a:t>大规模图的稠密子图的查找算法，</a:t>
                      </a:r>
                      <a:r>
                        <a:rPr lang="en-US" altLang="zh-CN" sz="1600" kern="100" dirty="0">
                          <a:effectLst/>
                          <a:latin typeface="Calibri" panose="020F0502020204030204" pitchFamily="34" charset="0"/>
                          <a:ea typeface="宋体" pitchFamily="2" charset="-122"/>
                          <a:cs typeface="Times New Roman" panose="02020503050405090304" pitchFamily="18" charset="0"/>
                        </a:rPr>
                        <a:t>k-core,</a:t>
                      </a:r>
                      <a:r>
                        <a:rPr lang="zh-CN" altLang="en-US" sz="1600" kern="100" dirty="0">
                          <a:effectLst/>
                          <a:latin typeface="Calibri" panose="020F0502020204030204" pitchFamily="34" charset="0"/>
                          <a:ea typeface="宋体" pitchFamily="2" charset="-122"/>
                          <a:cs typeface="Times New Roman" panose="02020503050405090304" pitchFamily="18" charset="0"/>
                        </a:rPr>
                        <a:t> </a:t>
                      </a:r>
                      <a:r>
                        <a:rPr lang="en-US" altLang="zh-CN" sz="1600" kern="100" dirty="0">
                          <a:effectLst/>
                          <a:latin typeface="Calibri" panose="020F0502020204030204" pitchFamily="34" charset="0"/>
                          <a:ea typeface="宋体" pitchFamily="2" charset="-122"/>
                          <a:cs typeface="Times New Roman" panose="02020503050405090304" pitchFamily="18" charset="0"/>
                        </a:rPr>
                        <a:t>KVCC,</a:t>
                      </a:r>
                      <a:r>
                        <a:rPr lang="zh-CN" altLang="en-US" sz="1600" kern="100" dirty="0">
                          <a:effectLst/>
                          <a:latin typeface="Calibri" panose="020F0502020204030204" pitchFamily="34" charset="0"/>
                          <a:ea typeface="宋体" pitchFamily="2" charset="-122"/>
                          <a:cs typeface="Times New Roman" panose="02020503050405090304" pitchFamily="18" charset="0"/>
                        </a:rPr>
                        <a:t> </a:t>
                      </a:r>
                      <a:r>
                        <a:rPr lang="en-US" altLang="zh-CN" sz="1600" kern="100" dirty="0">
                          <a:effectLst/>
                          <a:latin typeface="Calibri" panose="020F0502020204030204" pitchFamily="34" charset="0"/>
                          <a:ea typeface="宋体" pitchFamily="2" charset="-122"/>
                          <a:cs typeface="Times New Roman" panose="02020503050405090304" pitchFamily="18" charset="0"/>
                        </a:rPr>
                        <a:t>K-clique</a:t>
                      </a:r>
                      <a:endParaRPr lang="en-US" altLang="zh-CN" sz="1600" kern="100" dirty="0">
                        <a:effectLst/>
                        <a:latin typeface="Calibri" panose="020F0502020204030204" pitchFamily="34" charset="0"/>
                        <a:ea typeface="宋体" pitchFamily="2" charset="-122"/>
                        <a:cs typeface="Times New Roman" panose="02020503050405090304" pitchFamily="18" charset="0"/>
                      </a:endParaRPr>
                    </a:p>
                  </a:txBody>
                  <a:tcPr marL="68580" marR="68580" marT="0" marB="0"/>
                </a:tc>
              </a:tr>
              <a:tr h="278130">
                <a:tc>
                  <a:txBody>
                    <a:bodyPr/>
                    <a:p>
                      <a:pPr marL="0" lvl="0" indent="0" algn="ctr">
                        <a:buFont typeface="Arial" panose="020B0604020202090204" pitchFamily="34" charset="0"/>
                        <a:buNone/>
                      </a:pPr>
                      <a:r>
                        <a:rPr lang="zh-CN" altLang="en-US" sz="1600" kern="100" dirty="0">
                          <a:solidFill>
                            <a:schemeClr val="tx1"/>
                          </a:solidFill>
                          <a:effectLst/>
                          <a:highlight>
                            <a:srgbClr val="FFFF00"/>
                          </a:highlight>
                          <a:latin typeface="+mn-lt"/>
                          <a:ea typeface="+mn-ea"/>
                          <a:cs typeface="+mn-cs"/>
                        </a:rPr>
                        <a:t>课堂论文报告</a:t>
                      </a:r>
                      <a:endParaRPr lang="zh-CN" altLang="en-US" sz="1600" kern="100" dirty="0">
                        <a:solidFill>
                          <a:schemeClr val="tx1"/>
                        </a:solidFill>
                        <a:effectLst/>
                        <a:highlight>
                          <a:srgbClr val="FFFF00"/>
                        </a:highlight>
                        <a:latin typeface="+mn-lt"/>
                        <a:ea typeface="+mn-ea"/>
                        <a:cs typeface="+mn-cs"/>
                      </a:endParaRPr>
                    </a:p>
                  </a:txBody>
                  <a:tcPr marL="68580" marR="68580" marT="0" marB="0"/>
                </a:tc>
                <a:tc>
                  <a:txBody>
                    <a:bodyPr/>
                    <a:p>
                      <a:pPr marL="0" lvl="0" indent="0" algn="just">
                        <a:buFont typeface="Arial" panose="020B0604020202090204" pitchFamily="34" charset="0"/>
                        <a:buNone/>
                      </a:pPr>
                      <a:r>
                        <a:rPr lang="zh-CN" altLang="en-US" sz="1600" kern="100" dirty="0">
                          <a:effectLst/>
                          <a:highlight>
                            <a:srgbClr val="FFFF00"/>
                          </a:highlight>
                          <a:latin typeface="Calibri" panose="020F0502020204030204" pitchFamily="34" charset="0"/>
                          <a:ea typeface="宋体" pitchFamily="2" charset="-122"/>
                          <a:cs typeface="Times New Roman" panose="02020503050405090304" pitchFamily="18" charset="0"/>
                        </a:rPr>
                        <a:t>算法相关前沿论文选读和报告</a:t>
                      </a:r>
                      <a:endParaRPr lang="zh-CN" altLang="en-US" sz="1600" kern="100" dirty="0">
                        <a:effectLst/>
                        <a:highlight>
                          <a:srgbClr val="FFFF00"/>
                        </a:highlight>
                        <a:latin typeface="Calibri" panose="020F0502020204030204" pitchFamily="34" charset="0"/>
                        <a:ea typeface="宋体" pitchFamily="2" charset="-122"/>
                        <a:cs typeface="Times New Roman" panose="02020503050405090304" pitchFamily="18" charset="0"/>
                      </a:endParaRPr>
                    </a:p>
                  </a:txBody>
                  <a:tcPr marL="68580" marR="68580" marT="0" marB="0"/>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sz="2800" dirty="0" err="1"/>
              <a:t>还有别的方法评价</a:t>
            </a:r>
            <a:r>
              <a:rPr lang="en-US" altLang="zh-CN" sz="2800" dirty="0" err="1"/>
              <a:t>InsertionSort</a:t>
            </a:r>
            <a:r>
              <a:rPr lang="zh-CN" altLang="en-US" sz="2800" dirty="0"/>
              <a:t>的速度么</a:t>
            </a:r>
            <a:r>
              <a:rPr lang="en-US" sz="2800" dirty="0"/>
              <a:t>?</a:t>
            </a:r>
            <a:endParaRPr lang="en-US" sz="2800" dirty="0"/>
          </a:p>
        </p:txBody>
      </p:sp>
      <p:sp>
        <p:nvSpPr>
          <p:cNvPr id="3" name="Content Placeholder 2"/>
          <p:cNvSpPr>
            <a:spLocks noGrp="1"/>
          </p:cNvSpPr>
          <p:nvPr>
            <p:ph idx="1"/>
          </p:nvPr>
        </p:nvSpPr>
        <p:spPr/>
        <p:txBody>
          <a:bodyPr/>
          <a:lstStyle/>
          <a:p>
            <a:r>
              <a:rPr lang="en-US" sz="2400" dirty="0" err="1"/>
              <a:t>我们可以通过数基本操作的次数来评价算法</a:t>
            </a:r>
            <a:r>
              <a:rPr lang="en-US" sz="2400" dirty="0"/>
              <a:t>!</a:t>
            </a:r>
            <a:endParaRPr lang="en-US" sz="2400" dirty="0"/>
          </a:p>
        </p:txBody>
      </p:sp>
      <p:sp>
        <p:nvSpPr>
          <p:cNvPr id="4" name="TextBox 3"/>
          <p:cNvSpPr txBox="1"/>
          <p:nvPr/>
        </p:nvSpPr>
        <p:spPr>
          <a:xfrm>
            <a:off x="1670764" y="2274838"/>
            <a:ext cx="5545341" cy="2308324"/>
          </a:xfrm>
          <a:prstGeom prst="rect">
            <a:avLst/>
          </a:prstGeom>
          <a:noFill/>
          <a:ln>
            <a:solidFill>
              <a:schemeClr val="accent2"/>
            </a:solidFill>
          </a:ln>
        </p:spPr>
        <p:txBody>
          <a:bodyPr wrap="square" rtlCol="0">
            <a:spAutoFit/>
          </a:bodyPr>
          <a:lstStyle/>
          <a:p>
            <a:r>
              <a:rPr lang="en-US" b="1" dirty="0" err="1">
                <a:latin typeface="Courier" charset="0"/>
                <a:ea typeface="Courier" charset="0"/>
                <a:cs typeface="Courier" charset="0"/>
              </a:rPr>
              <a:t>def</a:t>
            </a:r>
            <a:r>
              <a:rPr lang="en-US" dirty="0">
                <a:latin typeface="Courier" charset="0"/>
                <a:ea typeface="Courier" charset="0"/>
                <a:cs typeface="Courier" charset="0"/>
              </a:rPr>
              <a:t> </a:t>
            </a:r>
            <a:r>
              <a:rPr lang="en-US" dirty="0" err="1">
                <a:latin typeface="Courier" charset="0"/>
                <a:ea typeface="Courier" charset="0"/>
                <a:cs typeface="Courier" charset="0"/>
              </a:rPr>
              <a:t>InsertionSort</a:t>
            </a:r>
            <a:r>
              <a:rPr lang="en-US" dirty="0">
                <a:latin typeface="Courier" charset="0"/>
                <a:ea typeface="Courier" charset="0"/>
                <a:cs typeface="Courier" charset="0"/>
              </a:rPr>
              <a:t>(</a:t>
            </a:r>
            <a:r>
              <a:rPr lang="en-US" dirty="0" err="1">
                <a:latin typeface="Courier" charset="0"/>
                <a:ea typeface="Courier" charset="0"/>
                <a:cs typeface="Courier" charset="0"/>
              </a:rPr>
              <a:t>A</a:t>
            </a:r>
            <a:r>
              <a:rPr lang="en-US" dirty="0">
                <a:latin typeface="Courier" charset="0"/>
                <a:ea typeface="Courier" charset="0"/>
                <a:cs typeface="Courier" charset="0"/>
              </a:rPr>
              <a:t>):    </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b="1" dirty="0" err="1">
                <a:latin typeface="Courier" charset="0"/>
                <a:ea typeface="Courier" charset="0"/>
                <a:cs typeface="Courier" charset="0"/>
              </a:rPr>
              <a:t>for</a:t>
            </a:r>
            <a:r>
              <a:rPr lang="en-US" dirty="0">
                <a:latin typeface="Courier" charset="0"/>
                <a:ea typeface="Courier" charset="0"/>
                <a:cs typeface="Courier" charset="0"/>
              </a:rPr>
              <a:t> </a:t>
            </a:r>
            <a:r>
              <a:rPr lang="en-US" dirty="0" err="1">
                <a:latin typeface="Courier" charset="0"/>
                <a:ea typeface="Courier" charset="0"/>
                <a:cs typeface="Courier" charset="0"/>
              </a:rPr>
              <a:t>i</a:t>
            </a:r>
            <a:r>
              <a:rPr lang="en-US" dirty="0">
                <a:latin typeface="Courier" charset="0"/>
                <a:ea typeface="Courier" charset="0"/>
                <a:cs typeface="Courier" charset="0"/>
              </a:rPr>
              <a:t> </a:t>
            </a:r>
            <a:r>
              <a:rPr lang="en-US" dirty="0" err="1">
                <a:latin typeface="Courier" charset="0"/>
                <a:ea typeface="Courier" charset="0"/>
                <a:cs typeface="Courier" charset="0"/>
              </a:rPr>
              <a:t>in</a:t>
            </a:r>
            <a:r>
              <a:rPr lang="en-US" dirty="0">
                <a:latin typeface="Courier" charset="0"/>
                <a:ea typeface="Courier" charset="0"/>
                <a:cs typeface="Courier" charset="0"/>
              </a:rPr>
              <a:t> </a:t>
            </a:r>
            <a:r>
              <a:rPr lang="en-US" dirty="0" err="1">
                <a:latin typeface="Courier" charset="0"/>
                <a:ea typeface="Courier" charset="0"/>
                <a:cs typeface="Courier" charset="0"/>
              </a:rPr>
              <a:t>range</a:t>
            </a:r>
            <a:r>
              <a:rPr lang="en-US" dirty="0">
                <a:latin typeface="Courier" charset="0"/>
                <a:ea typeface="Courier" charset="0"/>
                <a:cs typeface="Courier" charset="0"/>
              </a:rPr>
              <a:t>(1,len(</a:t>
            </a:r>
            <a:r>
              <a:rPr lang="en-US" dirty="0" err="1">
                <a:latin typeface="Courier" charset="0"/>
                <a:ea typeface="Courier" charset="0"/>
                <a:cs typeface="Courier" charset="0"/>
              </a:rPr>
              <a:t>A</a:t>
            </a:r>
            <a:r>
              <a:rPr lang="en-US" dirty="0">
                <a:latin typeface="Courier" charset="0"/>
                <a:ea typeface="Courier" charset="0"/>
                <a:cs typeface="Courier" charset="0"/>
              </a:rPr>
              <a:t>)):  </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dirty="0">
                <a:latin typeface="Courier" charset="0"/>
                <a:ea typeface="Courier" charset="0"/>
                <a:cs typeface="Courier" charset="0"/>
              </a:rPr>
              <a:t>   </a:t>
            </a:r>
            <a:r>
              <a:rPr lang="en-US" dirty="0" err="1">
                <a:latin typeface="Courier" charset="0"/>
                <a:ea typeface="Courier" charset="0"/>
                <a:cs typeface="Courier" charset="0"/>
              </a:rPr>
              <a:t>current</a:t>
            </a:r>
            <a:r>
              <a:rPr lang="en-US" dirty="0">
                <a:latin typeface="Courier" charset="0"/>
                <a:ea typeface="Courier" charset="0"/>
                <a:cs typeface="Courier" charset="0"/>
              </a:rPr>
              <a:t> = </a:t>
            </a:r>
            <a:r>
              <a:rPr lang="en-US" dirty="0" err="1">
                <a:latin typeface="Courier" charset="0"/>
                <a:ea typeface="Courier" charset="0"/>
                <a:cs typeface="Courier" charset="0"/>
              </a:rPr>
              <a:t>A</a:t>
            </a:r>
            <a:r>
              <a:rPr lang="en-US" dirty="0">
                <a:latin typeface="Courier" charset="0"/>
                <a:ea typeface="Courier" charset="0"/>
                <a:cs typeface="Courier" charset="0"/>
              </a:rPr>
              <a:t>[</a:t>
            </a:r>
            <a:r>
              <a:rPr lang="en-US" dirty="0" err="1">
                <a:latin typeface="Courier" charset="0"/>
                <a:ea typeface="Courier" charset="0"/>
                <a:cs typeface="Courier" charset="0"/>
              </a:rPr>
              <a:t>i</a:t>
            </a:r>
            <a:r>
              <a:rPr lang="en-US" dirty="0">
                <a:latin typeface="Courier" charset="0"/>
                <a:ea typeface="Courier" charset="0"/>
                <a:cs typeface="Courier" charset="0"/>
              </a:rPr>
              <a:t>]</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dirty="0">
                <a:latin typeface="Courier" charset="0"/>
                <a:ea typeface="Courier" charset="0"/>
                <a:cs typeface="Courier" charset="0"/>
              </a:rPr>
              <a:t> </a:t>
            </a:r>
            <a:r>
              <a:rPr lang="en-US" dirty="0" err="1">
                <a:latin typeface="Courier" charset="0"/>
                <a:ea typeface="Courier" charset="0"/>
                <a:cs typeface="Courier" charset="0"/>
              </a:rPr>
              <a:t>j</a:t>
            </a:r>
            <a:r>
              <a:rPr lang="en-US" dirty="0">
                <a:latin typeface="Courier" charset="0"/>
                <a:ea typeface="Courier" charset="0"/>
                <a:cs typeface="Courier" charset="0"/>
              </a:rPr>
              <a:t> = i-1</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b="1" dirty="0" err="1">
                <a:latin typeface="Courier" charset="0"/>
                <a:ea typeface="Courier" charset="0"/>
                <a:cs typeface="Courier" charset="0"/>
              </a:rPr>
              <a:t>while</a:t>
            </a:r>
            <a:r>
              <a:rPr lang="en-US" dirty="0">
                <a:latin typeface="Courier" charset="0"/>
                <a:ea typeface="Courier" charset="0"/>
                <a:cs typeface="Courier" charset="0"/>
              </a:rPr>
              <a:t> </a:t>
            </a:r>
            <a:r>
              <a:rPr lang="en-US" dirty="0" err="1">
                <a:latin typeface="Courier" charset="0"/>
                <a:ea typeface="Courier" charset="0"/>
                <a:cs typeface="Courier" charset="0"/>
              </a:rPr>
              <a:t>j</a:t>
            </a:r>
            <a:r>
              <a:rPr lang="en-US" dirty="0">
                <a:latin typeface="Courier" charset="0"/>
                <a:ea typeface="Courier" charset="0"/>
                <a:cs typeface="Courier" charset="0"/>
              </a:rPr>
              <a:t> &gt;= 0 </a:t>
            </a:r>
            <a:r>
              <a:rPr lang="en-US" dirty="0" err="1">
                <a:latin typeface="Courier" charset="0"/>
                <a:ea typeface="Courier" charset="0"/>
                <a:cs typeface="Courier" charset="0"/>
              </a:rPr>
              <a:t>and</a:t>
            </a:r>
            <a:r>
              <a:rPr lang="en-US" dirty="0">
                <a:latin typeface="Courier" charset="0"/>
                <a:ea typeface="Courier" charset="0"/>
                <a:cs typeface="Courier" charset="0"/>
              </a:rPr>
              <a:t> </a:t>
            </a:r>
            <a:r>
              <a:rPr lang="en-US" dirty="0" err="1">
                <a:latin typeface="Courier" charset="0"/>
                <a:ea typeface="Courier" charset="0"/>
                <a:cs typeface="Courier" charset="0"/>
              </a:rPr>
              <a:t>A</a:t>
            </a:r>
            <a:r>
              <a:rPr lang="en-US" dirty="0">
                <a:latin typeface="Courier" charset="0"/>
                <a:ea typeface="Courier" charset="0"/>
                <a:cs typeface="Courier" charset="0"/>
              </a:rPr>
              <a:t>[</a:t>
            </a:r>
            <a:r>
              <a:rPr lang="en-US" dirty="0" err="1">
                <a:latin typeface="Courier" charset="0"/>
                <a:ea typeface="Courier" charset="0"/>
                <a:cs typeface="Courier" charset="0"/>
              </a:rPr>
              <a:t>j</a:t>
            </a:r>
            <a:r>
              <a:rPr lang="en-US" dirty="0">
                <a:latin typeface="Courier" charset="0"/>
                <a:ea typeface="Courier" charset="0"/>
                <a:cs typeface="Courier" charset="0"/>
              </a:rPr>
              <a:t>] &gt; </a:t>
            </a:r>
            <a:r>
              <a:rPr lang="en-US" dirty="0" err="1">
                <a:latin typeface="Courier" charset="0"/>
                <a:ea typeface="Courier" charset="0"/>
                <a:cs typeface="Courier" charset="0"/>
              </a:rPr>
              <a:t>current</a:t>
            </a:r>
            <a:r>
              <a:rPr lang="en-US" dirty="0">
                <a:latin typeface="Courier" charset="0"/>
                <a:ea typeface="Courier" charset="0"/>
                <a:cs typeface="Courier" charset="0"/>
              </a:rPr>
              <a:t>:</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dirty="0" err="1">
                <a:latin typeface="Courier" charset="0"/>
                <a:ea typeface="Courier" charset="0"/>
                <a:cs typeface="Courier" charset="0"/>
              </a:rPr>
              <a:t>A</a:t>
            </a:r>
            <a:r>
              <a:rPr lang="en-US" dirty="0">
                <a:latin typeface="Courier" charset="0"/>
                <a:ea typeface="Courier" charset="0"/>
                <a:cs typeface="Courier" charset="0"/>
              </a:rPr>
              <a:t>[j+1] = </a:t>
            </a:r>
            <a:r>
              <a:rPr lang="en-US" dirty="0" err="1">
                <a:latin typeface="Courier" charset="0"/>
                <a:ea typeface="Courier" charset="0"/>
                <a:cs typeface="Courier" charset="0"/>
              </a:rPr>
              <a:t>A</a:t>
            </a:r>
            <a:r>
              <a:rPr lang="en-US" dirty="0">
                <a:latin typeface="Courier" charset="0"/>
                <a:ea typeface="Courier" charset="0"/>
                <a:cs typeface="Courier" charset="0"/>
              </a:rPr>
              <a:t>[</a:t>
            </a:r>
            <a:r>
              <a:rPr lang="en-US" dirty="0" err="1">
                <a:latin typeface="Courier" charset="0"/>
                <a:ea typeface="Courier" charset="0"/>
                <a:cs typeface="Courier" charset="0"/>
              </a:rPr>
              <a:t>j</a:t>
            </a:r>
            <a:r>
              <a:rPr lang="en-US" dirty="0">
                <a:latin typeface="Courier" charset="0"/>
                <a:ea typeface="Courier" charset="0"/>
                <a:cs typeface="Courier" charset="0"/>
              </a:rPr>
              <a:t>]</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dirty="0" err="1">
                <a:latin typeface="Courier" charset="0"/>
                <a:ea typeface="Courier" charset="0"/>
                <a:cs typeface="Courier" charset="0"/>
              </a:rPr>
              <a:t>j</a:t>
            </a:r>
            <a:r>
              <a:rPr lang="en-US" dirty="0">
                <a:latin typeface="Courier" charset="0"/>
                <a:ea typeface="Courier" charset="0"/>
                <a:cs typeface="Courier" charset="0"/>
              </a:rPr>
              <a:t> -= 1</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dirty="0" err="1">
                <a:latin typeface="Courier" charset="0"/>
                <a:ea typeface="Courier" charset="0"/>
                <a:cs typeface="Courier" charset="0"/>
              </a:rPr>
              <a:t>A</a:t>
            </a:r>
            <a:r>
              <a:rPr lang="en-US" dirty="0">
                <a:latin typeface="Courier" charset="0"/>
                <a:ea typeface="Courier" charset="0"/>
                <a:cs typeface="Courier" charset="0"/>
              </a:rPr>
              <a:t>[j+1] = </a:t>
            </a:r>
            <a:r>
              <a:rPr lang="en-US" dirty="0" err="1">
                <a:latin typeface="Courier" charset="0"/>
                <a:ea typeface="Courier" charset="0"/>
                <a:cs typeface="Courier" charset="0"/>
              </a:rPr>
              <a:t>current</a:t>
            </a:r>
            <a:endParaRPr lang="en-US" dirty="0">
              <a:latin typeface="Courier" charset="0"/>
              <a:ea typeface="Courier" charset="0"/>
              <a:cs typeface="Courier" charset="0"/>
            </a:endParaRPr>
          </a:p>
        </p:txBody>
      </p:sp>
      <p:pic>
        <p:nvPicPr>
          <p:cNvPr id="5" name="Picture 4"/>
          <p:cNvPicPr>
            <a:picLocks noChangeAspect="1"/>
          </p:cNvPicPr>
          <p:nvPr/>
        </p:nvPicPr>
        <p:blipFill>
          <a:blip r:embed="rId1" cstate="email"/>
          <a:stretch>
            <a:fillRect/>
          </a:stretch>
        </p:blipFill>
        <p:spPr>
          <a:xfrm>
            <a:off x="7461303" y="1024877"/>
            <a:ext cx="778715" cy="1089561"/>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324090" y="5038719"/>
                <a:ext cx="6846959" cy="1938992"/>
              </a:xfrm>
              <a:prstGeom prst="rect">
                <a:avLst/>
              </a:prstGeom>
              <a:noFill/>
            </p:spPr>
            <p:txBody>
              <a:bodyPr wrap="square" rtlCol="0">
                <a:spAutoFit/>
              </a:bodyPr>
              <a:lstStyle/>
              <a:p>
                <a:r>
                  <a:rPr lang="en-US" sz="2000" dirty="0"/>
                  <a:t>By my count*…</a:t>
                </a:r>
                <a:endParaRPr lang="en-US" sz="2000" b="0" dirty="0"/>
              </a:p>
              <a:p>
                <a:pPr marL="285750" indent="-285750">
                  <a:buFont typeface="Arial" panose="020B0604020202090204" pitchFamily="34" charset="0"/>
                  <a:buChar char="•"/>
                </a:pPr>
                <a14:m>
                  <m:oMath xmlns:m="http://schemas.openxmlformats.org/officeDocument/2006/math">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1</m:t>
                    </m:r>
                  </m:oMath>
                </a14:m>
                <a:r>
                  <a:rPr lang="en-US" sz="2000" dirty="0"/>
                  <a:t> variable assignments</a:t>
                </a:r>
                <a:endParaRPr lang="en-US" sz="2000" dirty="0"/>
              </a:p>
              <a:p>
                <a:pPr marL="285750" indent="-285750">
                  <a:buFont typeface="Arial" panose="020B0604020202090204" pitchFamily="34" charset="0"/>
                  <a:buChar char="•"/>
                </a:pPr>
                <a14:m>
                  <m:oMath xmlns:m="http://schemas.openxmlformats.org/officeDocument/2006/math">
                    <m:r>
                      <a:rPr lang="en-US" sz="2000" i="1">
                        <a:latin typeface="Cambria Math" panose="02040503050406030204" pitchFamily="18" charset="0"/>
                      </a:rPr>
                      <m:t>2</m:t>
                    </m:r>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1</m:t>
                    </m:r>
                  </m:oMath>
                </a14:m>
                <a:r>
                  <a:rPr lang="en-US" sz="2000" dirty="0"/>
                  <a:t> increments/decrements</a:t>
                </a:r>
                <a:endParaRPr lang="en-US" sz="2000" dirty="0"/>
              </a:p>
              <a:p>
                <a:pPr marL="285750" indent="-285750">
                  <a:buFont typeface="Arial" panose="020B0604020202090204" pitchFamily="34" charset="0"/>
                  <a:buChar char="•"/>
                </a:pPr>
                <a14:m>
                  <m:oMath xmlns:m="http://schemas.openxmlformats.org/officeDocument/2006/math">
                    <m:r>
                      <a:rPr lang="en-US" sz="2000" i="1">
                        <a:latin typeface="Cambria Math" panose="02040503050406030204" pitchFamily="18" charset="0"/>
                      </a:rPr>
                      <m:t>2</m:t>
                    </m:r>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b="0" i="1" smtClean="0">
                        <a:latin typeface="Cambria Math" panose="02040503050406030204" pitchFamily="18" charset="0"/>
                      </a:rPr>
                      <m:t>4</m:t>
                    </m:r>
                    <m:r>
                      <a:rPr lang="en-US" sz="2000" i="1">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1</m:t>
                    </m:r>
                  </m:oMath>
                </a14:m>
                <a:r>
                  <a:rPr lang="en-US" sz="2000" dirty="0"/>
                  <a:t> comparisons</a:t>
                </a:r>
                <a:endParaRPr lang="en-US" sz="2000" dirty="0"/>
              </a:p>
              <a:p>
                <a:pPr marL="285750" indent="-285750">
                  <a:buFont typeface="Arial" panose="020B0604020202090204" pitchFamily="34" charset="0"/>
                  <a:buChar char="•"/>
                </a:pPr>
                <a:r>
                  <a:rPr lang="en-US" sz="2000" dirty="0"/>
                  <a:t>…</a:t>
                </a:r>
                <a:endParaRPr lang="en-US" sz="2000" dirty="0"/>
              </a:p>
              <a:p>
                <a:pPr marL="285750" indent="-285750">
                  <a:buFont typeface="Arial" panose="020B0604020202090204" pitchFamily="34" charset="0"/>
                  <a:buChar char="•"/>
                </a:pPr>
                <a:endParaRPr lang="en-US" sz="2000" dirty="0"/>
              </a:p>
            </p:txBody>
          </p:sp>
        </mc:Choice>
        <mc:Fallback>
          <p:sp>
            <p:nvSpPr>
              <p:cNvPr id="6" name="TextBox 5"/>
              <p:cNvSpPr txBox="1">
                <a:spLocks noRot="1" noChangeAspect="1" noMove="1" noResize="1" noEditPoints="1" noAdjustHandles="1" noChangeArrowheads="1" noChangeShapeType="1" noTextEdit="1"/>
              </p:cNvSpPr>
              <p:nvPr/>
            </p:nvSpPr>
            <p:spPr>
              <a:xfrm>
                <a:off x="324090" y="5038719"/>
                <a:ext cx="6846959" cy="1938992"/>
              </a:xfrm>
              <a:prstGeom prst="rect">
                <a:avLst/>
              </a:prstGeom>
              <a:blipFill rotWithShape="1">
                <a:blip r:embed="rId2"/>
                <a:stretch>
                  <a:fillRect l="-4" t="-32" r="9" b="-4699"/>
                </a:stretch>
              </a:blipFill>
            </p:spPr>
            <p:txBody>
              <a:bodyPr/>
              <a:lstStyle/>
              <a:p>
                <a:r>
                  <a:rPr lang="zh-CN" altLang="en-US">
                    <a:noFill/>
                  </a:rPr>
                  <a:t> </a:t>
                </a:r>
              </a:p>
            </p:txBody>
          </p:sp>
        </mc:Fallback>
      </mc:AlternateContent>
      <p:sp>
        <p:nvSpPr>
          <p:cNvPr id="7" name="TextBox 6"/>
          <p:cNvSpPr txBox="1"/>
          <p:nvPr/>
        </p:nvSpPr>
        <p:spPr>
          <a:xfrm>
            <a:off x="3437681" y="6251307"/>
            <a:ext cx="5706319" cy="584775"/>
          </a:xfrm>
          <a:prstGeom prst="rect">
            <a:avLst/>
          </a:prstGeom>
          <a:noFill/>
        </p:spPr>
        <p:txBody>
          <a:bodyPr wrap="square" rtlCol="0">
            <a:spAutoFit/>
          </a:bodyPr>
          <a:lstStyle/>
          <a:p>
            <a:pPr lvl="1" algn="r"/>
            <a:r>
              <a:rPr lang="en-US" sz="1600" dirty="0">
                <a:solidFill>
                  <a:srgbClr val="7030A0"/>
                </a:solidFill>
              </a:rPr>
              <a:t>*Do not pay attention to these formulas, they do not matter.  Also not valid for bug bounty points.</a:t>
            </a:r>
            <a:endParaRPr lang="en-US" sz="1600"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uiExpand="1" build="p"/>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754" y="138812"/>
            <a:ext cx="7886700" cy="1325563"/>
          </a:xfrm>
        </p:spPr>
        <p:txBody>
          <a:bodyPr>
            <a:normAutofit/>
          </a:bodyPr>
          <a:lstStyle/>
          <a:p>
            <a:r>
              <a:rPr lang="en-US" sz="3200" dirty="0" err="1"/>
              <a:t>这种方法的问题</a:t>
            </a:r>
            <a:r>
              <a:rPr lang="en-US" sz="3200" dirty="0"/>
              <a:t>?</a:t>
            </a:r>
            <a:endParaRPr lang="en-US" sz="3200" dirty="0"/>
          </a:p>
        </p:txBody>
      </p:sp>
      <p:sp>
        <p:nvSpPr>
          <p:cNvPr id="3" name="Content Placeholder 2"/>
          <p:cNvSpPr>
            <a:spLocks noGrp="1"/>
          </p:cNvSpPr>
          <p:nvPr>
            <p:ph idx="1"/>
          </p:nvPr>
        </p:nvSpPr>
        <p:spPr>
          <a:xfrm>
            <a:off x="471858" y="1707302"/>
            <a:ext cx="4082246" cy="4351338"/>
          </a:xfrm>
        </p:spPr>
        <p:txBody>
          <a:bodyPr/>
          <a:lstStyle/>
          <a:p>
            <a:r>
              <a:rPr lang="en-US" sz="2800" dirty="0" err="1"/>
              <a:t>这太麻烦了也太乏味了</a:t>
            </a:r>
            <a:endParaRPr lang="en-US" sz="2800" dirty="0"/>
          </a:p>
          <a:p>
            <a:r>
              <a:rPr lang="en-US" sz="2800" dirty="0"/>
              <a:t>In order to use this to understand running time, I need to know how long each operation takes, plus a whole bunch of other stuff…</a:t>
            </a:r>
            <a:endParaRPr lang="en-US" sz="2800" dirty="0"/>
          </a:p>
        </p:txBody>
      </p:sp>
      <p:pic>
        <p:nvPicPr>
          <p:cNvPr id="4" name="Picture 3"/>
          <p:cNvPicPr>
            <a:picLocks noChangeAspect="1"/>
          </p:cNvPicPr>
          <p:nvPr/>
        </p:nvPicPr>
        <p:blipFill>
          <a:blip r:embed="rId1" cstate="email"/>
          <a:stretch>
            <a:fillRect/>
          </a:stretch>
        </p:blipFill>
        <p:spPr>
          <a:xfrm>
            <a:off x="6574420" y="4605820"/>
            <a:ext cx="1855047" cy="2048176"/>
          </a:xfrm>
          <a:prstGeom prst="rect">
            <a:avLst/>
          </a:prstGeom>
        </p:spPr>
      </p:pic>
      <p:sp>
        <p:nvSpPr>
          <p:cNvPr id="5" name="TextBox 4"/>
          <p:cNvSpPr txBox="1"/>
          <p:nvPr/>
        </p:nvSpPr>
        <p:spPr>
          <a:xfrm>
            <a:off x="3098800" y="4692747"/>
            <a:ext cx="3475620" cy="1015663"/>
          </a:xfrm>
          <a:prstGeom prst="rect">
            <a:avLst/>
          </a:prstGeom>
          <a:noFill/>
        </p:spPr>
        <p:txBody>
          <a:bodyPr wrap="square" rtlCol="0">
            <a:spAutoFit/>
          </a:bodyPr>
          <a:lstStyle/>
          <a:p>
            <a:pPr algn="ctr"/>
            <a:r>
              <a:rPr lang="en-US" sz="2000" dirty="0">
                <a:solidFill>
                  <a:schemeClr val="accent1"/>
                </a:solidFill>
              </a:rPr>
              <a:t>Counting individual </a:t>
            </a:r>
            <a:endParaRPr lang="en-US" sz="2000" dirty="0">
              <a:solidFill>
                <a:schemeClr val="accent1"/>
              </a:solidFill>
            </a:endParaRPr>
          </a:p>
          <a:p>
            <a:pPr algn="ctr"/>
            <a:r>
              <a:rPr lang="en-US" sz="2000" dirty="0">
                <a:solidFill>
                  <a:schemeClr val="accent1"/>
                </a:solidFill>
              </a:rPr>
              <a:t>operations is a lot of work and doesn’t seem very helpful!</a:t>
            </a:r>
            <a:endParaRPr lang="en-US" sz="2000" dirty="0">
              <a:solidFill>
                <a:schemeClr val="accent1"/>
              </a:solidFill>
            </a:endParaRPr>
          </a:p>
        </p:txBody>
      </p:sp>
      <p:sp>
        <p:nvSpPr>
          <p:cNvPr id="7" name="TextBox 6"/>
          <p:cNvSpPr txBox="1"/>
          <p:nvPr/>
        </p:nvSpPr>
        <p:spPr>
          <a:xfrm>
            <a:off x="4554104" y="1464375"/>
            <a:ext cx="4404701" cy="1815882"/>
          </a:xfrm>
          <a:prstGeom prst="rect">
            <a:avLst/>
          </a:prstGeom>
          <a:noFill/>
          <a:ln>
            <a:solidFill>
              <a:schemeClr val="accent2"/>
            </a:solidFill>
          </a:ln>
        </p:spPr>
        <p:txBody>
          <a:bodyPr wrap="square" rtlCol="0">
            <a:spAutoFit/>
          </a:bodyPr>
          <a:lstStyle/>
          <a:p>
            <a:r>
              <a:rPr lang="en-US" sz="1400" b="1" dirty="0" err="1">
                <a:latin typeface="Courier" charset="0"/>
                <a:ea typeface="Courier" charset="0"/>
                <a:cs typeface="Courier" charset="0"/>
              </a:rPr>
              <a:t>def</a:t>
            </a:r>
            <a:r>
              <a:rPr lang="en-US" sz="1400" dirty="0">
                <a:latin typeface="Courier" charset="0"/>
                <a:ea typeface="Courier" charset="0"/>
                <a:cs typeface="Courier" charset="0"/>
              </a:rPr>
              <a:t> </a:t>
            </a:r>
            <a:r>
              <a:rPr lang="en-US" sz="1400" dirty="0" err="1">
                <a:latin typeface="Courier" charset="0"/>
                <a:ea typeface="Courier" charset="0"/>
                <a:cs typeface="Courier" charset="0"/>
              </a:rPr>
              <a:t>InsertionSort</a:t>
            </a:r>
            <a:r>
              <a:rPr lang="en-US" sz="1400" dirty="0">
                <a:latin typeface="Courier" charset="0"/>
                <a:ea typeface="Courier" charset="0"/>
                <a:cs typeface="Courier" charset="0"/>
              </a:rPr>
              <a:t>(</a:t>
            </a:r>
            <a:r>
              <a:rPr lang="en-US" sz="1400" dirty="0" err="1">
                <a:latin typeface="Courier" charset="0"/>
                <a:ea typeface="Courier" charset="0"/>
                <a:cs typeface="Courier" charset="0"/>
              </a:rPr>
              <a:t>A</a:t>
            </a:r>
            <a:r>
              <a:rPr lang="en-US" sz="1400" dirty="0">
                <a:latin typeface="Courier" charset="0"/>
                <a:ea typeface="Courier" charset="0"/>
                <a:cs typeface="Courier" charset="0"/>
              </a:rPr>
              <a:t>):    </a:t>
            </a:r>
            <a:endParaRPr lang="en-US" sz="1400" dirty="0">
              <a:latin typeface="Courier" charset="0"/>
              <a:ea typeface="Courier" charset="0"/>
              <a:cs typeface="Courier" charset="0"/>
            </a:endParaRPr>
          </a:p>
          <a:p>
            <a:r>
              <a:rPr lang="en-US" sz="1400" dirty="0">
                <a:latin typeface="Courier" charset="0"/>
                <a:ea typeface="Courier" charset="0"/>
                <a:cs typeface="Courier" charset="0"/>
              </a:rPr>
              <a:t>   </a:t>
            </a:r>
            <a:r>
              <a:rPr lang="en-US" sz="1400" b="1" dirty="0" err="1">
                <a:latin typeface="Courier" charset="0"/>
                <a:ea typeface="Courier" charset="0"/>
                <a:cs typeface="Courier" charset="0"/>
              </a:rPr>
              <a:t>for</a:t>
            </a:r>
            <a:r>
              <a:rPr lang="en-US" sz="1400" dirty="0">
                <a:latin typeface="Courier" charset="0"/>
                <a:ea typeface="Courier" charset="0"/>
                <a:cs typeface="Courier" charset="0"/>
              </a:rPr>
              <a:t> </a:t>
            </a:r>
            <a:r>
              <a:rPr lang="en-US" sz="1400" dirty="0" err="1">
                <a:latin typeface="Courier" charset="0"/>
                <a:ea typeface="Courier" charset="0"/>
                <a:cs typeface="Courier" charset="0"/>
              </a:rPr>
              <a:t>i</a:t>
            </a:r>
            <a:r>
              <a:rPr lang="en-US" sz="1400" dirty="0">
                <a:latin typeface="Courier" charset="0"/>
                <a:ea typeface="Courier" charset="0"/>
                <a:cs typeface="Courier" charset="0"/>
              </a:rPr>
              <a:t> </a:t>
            </a:r>
            <a:r>
              <a:rPr lang="en-US" sz="1400" dirty="0" err="1">
                <a:latin typeface="Courier" charset="0"/>
                <a:ea typeface="Courier" charset="0"/>
                <a:cs typeface="Courier" charset="0"/>
              </a:rPr>
              <a:t>in</a:t>
            </a:r>
            <a:r>
              <a:rPr lang="en-US" sz="1400" dirty="0">
                <a:latin typeface="Courier" charset="0"/>
                <a:ea typeface="Courier" charset="0"/>
                <a:cs typeface="Courier" charset="0"/>
              </a:rPr>
              <a:t> </a:t>
            </a:r>
            <a:r>
              <a:rPr lang="en-US" sz="1400" dirty="0" err="1">
                <a:latin typeface="Courier" charset="0"/>
                <a:ea typeface="Courier" charset="0"/>
                <a:cs typeface="Courier" charset="0"/>
              </a:rPr>
              <a:t>range</a:t>
            </a:r>
            <a:r>
              <a:rPr lang="en-US" sz="1400" dirty="0">
                <a:latin typeface="Courier" charset="0"/>
                <a:ea typeface="Courier" charset="0"/>
                <a:cs typeface="Courier" charset="0"/>
              </a:rPr>
              <a:t>(1,len(</a:t>
            </a:r>
            <a:r>
              <a:rPr lang="en-US" sz="1400" dirty="0" err="1">
                <a:latin typeface="Courier" charset="0"/>
                <a:ea typeface="Courier" charset="0"/>
                <a:cs typeface="Courier" charset="0"/>
              </a:rPr>
              <a:t>A</a:t>
            </a:r>
            <a:r>
              <a:rPr lang="en-US" sz="1400" dirty="0">
                <a:latin typeface="Courier" charset="0"/>
                <a:ea typeface="Courier" charset="0"/>
                <a:cs typeface="Courier" charset="0"/>
              </a:rPr>
              <a:t>)):  </a:t>
            </a:r>
            <a:endParaRPr lang="en-US" sz="1400" dirty="0">
              <a:latin typeface="Courier" charset="0"/>
              <a:ea typeface="Courier" charset="0"/>
              <a:cs typeface="Courier" charset="0"/>
            </a:endParaRPr>
          </a:p>
          <a:p>
            <a:r>
              <a:rPr lang="en-US" sz="1400" dirty="0">
                <a:latin typeface="Courier" charset="0"/>
                <a:ea typeface="Courier" charset="0"/>
                <a:cs typeface="Courier" charset="0"/>
              </a:rPr>
              <a:t>   </a:t>
            </a:r>
            <a:r>
              <a:rPr lang="en-US" sz="1400" dirty="0">
                <a:latin typeface="Courier" charset="0"/>
                <a:ea typeface="Courier" charset="0"/>
                <a:cs typeface="Courier" charset="0"/>
              </a:rPr>
              <a:t>   </a:t>
            </a:r>
            <a:r>
              <a:rPr lang="en-US" sz="1400" dirty="0" err="1">
                <a:latin typeface="Courier" charset="0"/>
                <a:ea typeface="Courier" charset="0"/>
                <a:cs typeface="Courier" charset="0"/>
              </a:rPr>
              <a:t>current</a:t>
            </a:r>
            <a:r>
              <a:rPr lang="en-US" sz="1400" dirty="0">
                <a:latin typeface="Courier" charset="0"/>
                <a:ea typeface="Courier" charset="0"/>
                <a:cs typeface="Courier" charset="0"/>
              </a:rPr>
              <a:t> = </a:t>
            </a:r>
            <a:r>
              <a:rPr lang="en-US" sz="1400" dirty="0" err="1">
                <a:latin typeface="Courier" charset="0"/>
                <a:ea typeface="Courier" charset="0"/>
                <a:cs typeface="Courier" charset="0"/>
              </a:rPr>
              <a:t>A</a:t>
            </a:r>
            <a:r>
              <a:rPr lang="en-US" sz="1400" dirty="0">
                <a:latin typeface="Courier" charset="0"/>
                <a:ea typeface="Courier" charset="0"/>
                <a:cs typeface="Courier" charset="0"/>
              </a:rPr>
              <a:t>[</a:t>
            </a:r>
            <a:r>
              <a:rPr lang="en-US" sz="1400" dirty="0" err="1">
                <a:latin typeface="Courier" charset="0"/>
                <a:ea typeface="Courier" charset="0"/>
                <a:cs typeface="Courier" charset="0"/>
              </a:rPr>
              <a:t>i</a:t>
            </a:r>
            <a:r>
              <a:rPr lang="en-US" sz="1400" dirty="0">
                <a:latin typeface="Courier" charset="0"/>
                <a:ea typeface="Courier" charset="0"/>
                <a:cs typeface="Courier" charset="0"/>
              </a:rPr>
              <a:t>]</a:t>
            </a:r>
            <a:endParaRPr lang="en-US" sz="1400" dirty="0">
              <a:latin typeface="Courier" charset="0"/>
              <a:ea typeface="Courier" charset="0"/>
              <a:cs typeface="Courier" charset="0"/>
            </a:endParaRPr>
          </a:p>
          <a:p>
            <a:r>
              <a:rPr lang="en-US" sz="1400" dirty="0">
                <a:latin typeface="Courier" charset="0"/>
                <a:ea typeface="Courier" charset="0"/>
                <a:cs typeface="Courier" charset="0"/>
              </a:rPr>
              <a:t>     </a:t>
            </a:r>
            <a:r>
              <a:rPr lang="en-US" sz="1400" dirty="0">
                <a:latin typeface="Courier" charset="0"/>
                <a:ea typeface="Courier" charset="0"/>
                <a:cs typeface="Courier" charset="0"/>
              </a:rPr>
              <a:t> </a:t>
            </a:r>
            <a:r>
              <a:rPr lang="en-US" sz="1400" dirty="0" err="1">
                <a:latin typeface="Courier" charset="0"/>
                <a:ea typeface="Courier" charset="0"/>
                <a:cs typeface="Courier" charset="0"/>
              </a:rPr>
              <a:t>j</a:t>
            </a:r>
            <a:r>
              <a:rPr lang="en-US" sz="1400" dirty="0">
                <a:latin typeface="Courier" charset="0"/>
                <a:ea typeface="Courier" charset="0"/>
                <a:cs typeface="Courier" charset="0"/>
              </a:rPr>
              <a:t> = i-1</a:t>
            </a:r>
            <a:endParaRPr lang="en-US" sz="1400" dirty="0">
              <a:latin typeface="Courier" charset="0"/>
              <a:ea typeface="Courier" charset="0"/>
              <a:cs typeface="Courier" charset="0"/>
            </a:endParaRPr>
          </a:p>
          <a:p>
            <a:r>
              <a:rPr lang="en-US" sz="1400" dirty="0">
                <a:latin typeface="Courier" charset="0"/>
                <a:ea typeface="Courier" charset="0"/>
                <a:cs typeface="Courier" charset="0"/>
              </a:rPr>
              <a:t>      </a:t>
            </a:r>
            <a:r>
              <a:rPr lang="en-US" sz="1400" b="1" dirty="0" err="1">
                <a:latin typeface="Courier" charset="0"/>
                <a:ea typeface="Courier" charset="0"/>
                <a:cs typeface="Courier" charset="0"/>
              </a:rPr>
              <a:t>while</a:t>
            </a:r>
            <a:r>
              <a:rPr lang="en-US" sz="1400" dirty="0">
                <a:latin typeface="Courier" charset="0"/>
                <a:ea typeface="Courier" charset="0"/>
                <a:cs typeface="Courier" charset="0"/>
              </a:rPr>
              <a:t> </a:t>
            </a:r>
            <a:r>
              <a:rPr lang="en-US" sz="1400" dirty="0" err="1">
                <a:latin typeface="Courier" charset="0"/>
                <a:ea typeface="Courier" charset="0"/>
                <a:cs typeface="Courier" charset="0"/>
              </a:rPr>
              <a:t>j</a:t>
            </a:r>
            <a:r>
              <a:rPr lang="en-US" sz="1400" dirty="0">
                <a:latin typeface="Courier" charset="0"/>
                <a:ea typeface="Courier" charset="0"/>
                <a:cs typeface="Courier" charset="0"/>
              </a:rPr>
              <a:t> &gt;= 0 </a:t>
            </a:r>
            <a:r>
              <a:rPr lang="en-US" sz="1400" dirty="0" err="1">
                <a:latin typeface="Courier" charset="0"/>
                <a:ea typeface="Courier" charset="0"/>
                <a:cs typeface="Courier" charset="0"/>
              </a:rPr>
              <a:t>and</a:t>
            </a:r>
            <a:r>
              <a:rPr lang="en-US" sz="1400" dirty="0">
                <a:latin typeface="Courier" charset="0"/>
                <a:ea typeface="Courier" charset="0"/>
                <a:cs typeface="Courier" charset="0"/>
              </a:rPr>
              <a:t> </a:t>
            </a:r>
            <a:r>
              <a:rPr lang="en-US" sz="1400" dirty="0" err="1">
                <a:latin typeface="Courier" charset="0"/>
                <a:ea typeface="Courier" charset="0"/>
                <a:cs typeface="Courier" charset="0"/>
              </a:rPr>
              <a:t>A</a:t>
            </a:r>
            <a:r>
              <a:rPr lang="en-US" sz="1400" dirty="0">
                <a:latin typeface="Courier" charset="0"/>
                <a:ea typeface="Courier" charset="0"/>
                <a:cs typeface="Courier" charset="0"/>
              </a:rPr>
              <a:t>[</a:t>
            </a:r>
            <a:r>
              <a:rPr lang="en-US" sz="1400" dirty="0" err="1">
                <a:latin typeface="Courier" charset="0"/>
                <a:ea typeface="Courier" charset="0"/>
                <a:cs typeface="Courier" charset="0"/>
              </a:rPr>
              <a:t>j</a:t>
            </a:r>
            <a:r>
              <a:rPr lang="en-US" sz="1400" dirty="0">
                <a:latin typeface="Courier" charset="0"/>
                <a:ea typeface="Courier" charset="0"/>
                <a:cs typeface="Courier" charset="0"/>
              </a:rPr>
              <a:t>] &gt; </a:t>
            </a:r>
            <a:r>
              <a:rPr lang="en-US" sz="1400" dirty="0" err="1">
                <a:latin typeface="Courier" charset="0"/>
                <a:ea typeface="Courier" charset="0"/>
                <a:cs typeface="Courier" charset="0"/>
              </a:rPr>
              <a:t>current</a:t>
            </a:r>
            <a:r>
              <a:rPr lang="en-US" sz="1400" dirty="0">
                <a:latin typeface="Courier" charset="0"/>
                <a:ea typeface="Courier" charset="0"/>
                <a:cs typeface="Courier" charset="0"/>
              </a:rPr>
              <a:t>:</a:t>
            </a:r>
            <a:endParaRPr lang="en-US" sz="1400" dirty="0">
              <a:latin typeface="Courier" charset="0"/>
              <a:ea typeface="Courier" charset="0"/>
              <a:cs typeface="Courier" charset="0"/>
            </a:endParaRPr>
          </a:p>
          <a:p>
            <a:r>
              <a:rPr lang="en-US" sz="1400" dirty="0">
                <a:latin typeface="Courier" charset="0"/>
                <a:ea typeface="Courier" charset="0"/>
                <a:cs typeface="Courier" charset="0"/>
              </a:rPr>
              <a:t>         </a:t>
            </a:r>
            <a:r>
              <a:rPr lang="en-US" sz="1400" dirty="0" err="1">
                <a:latin typeface="Courier" charset="0"/>
                <a:ea typeface="Courier" charset="0"/>
                <a:cs typeface="Courier" charset="0"/>
              </a:rPr>
              <a:t>A</a:t>
            </a:r>
            <a:r>
              <a:rPr lang="en-US" sz="1400" dirty="0">
                <a:latin typeface="Courier" charset="0"/>
                <a:ea typeface="Courier" charset="0"/>
                <a:cs typeface="Courier" charset="0"/>
              </a:rPr>
              <a:t>[j+1] = </a:t>
            </a:r>
            <a:r>
              <a:rPr lang="en-US" sz="1400" dirty="0" err="1">
                <a:latin typeface="Courier" charset="0"/>
                <a:ea typeface="Courier" charset="0"/>
                <a:cs typeface="Courier" charset="0"/>
              </a:rPr>
              <a:t>A</a:t>
            </a:r>
            <a:r>
              <a:rPr lang="en-US" sz="1400" dirty="0">
                <a:latin typeface="Courier" charset="0"/>
                <a:ea typeface="Courier" charset="0"/>
                <a:cs typeface="Courier" charset="0"/>
              </a:rPr>
              <a:t>[</a:t>
            </a:r>
            <a:r>
              <a:rPr lang="en-US" sz="1400" dirty="0" err="1">
                <a:latin typeface="Courier" charset="0"/>
                <a:ea typeface="Courier" charset="0"/>
                <a:cs typeface="Courier" charset="0"/>
              </a:rPr>
              <a:t>j</a:t>
            </a:r>
            <a:r>
              <a:rPr lang="en-US" sz="1400" dirty="0">
                <a:latin typeface="Courier" charset="0"/>
                <a:ea typeface="Courier" charset="0"/>
                <a:cs typeface="Courier" charset="0"/>
              </a:rPr>
              <a:t>]</a:t>
            </a:r>
            <a:endParaRPr lang="en-US" sz="1400" dirty="0">
              <a:latin typeface="Courier" charset="0"/>
              <a:ea typeface="Courier" charset="0"/>
              <a:cs typeface="Courier" charset="0"/>
            </a:endParaRPr>
          </a:p>
          <a:p>
            <a:r>
              <a:rPr lang="en-US" sz="1400" dirty="0">
                <a:latin typeface="Courier" charset="0"/>
                <a:ea typeface="Courier" charset="0"/>
                <a:cs typeface="Courier" charset="0"/>
              </a:rPr>
              <a:t>         </a:t>
            </a:r>
            <a:r>
              <a:rPr lang="en-US" sz="1400" dirty="0" err="1">
                <a:latin typeface="Courier" charset="0"/>
                <a:ea typeface="Courier" charset="0"/>
                <a:cs typeface="Courier" charset="0"/>
              </a:rPr>
              <a:t>j</a:t>
            </a:r>
            <a:r>
              <a:rPr lang="en-US" sz="1400" dirty="0">
                <a:latin typeface="Courier" charset="0"/>
                <a:ea typeface="Courier" charset="0"/>
                <a:cs typeface="Courier" charset="0"/>
              </a:rPr>
              <a:t> -= 1</a:t>
            </a:r>
            <a:endParaRPr lang="en-US" sz="1400" dirty="0">
              <a:latin typeface="Courier" charset="0"/>
              <a:ea typeface="Courier" charset="0"/>
              <a:cs typeface="Courier" charset="0"/>
            </a:endParaRPr>
          </a:p>
          <a:p>
            <a:r>
              <a:rPr lang="en-US" sz="1400" dirty="0">
                <a:latin typeface="Courier" charset="0"/>
                <a:ea typeface="Courier" charset="0"/>
                <a:cs typeface="Courier" charset="0"/>
              </a:rPr>
              <a:t>      </a:t>
            </a:r>
            <a:r>
              <a:rPr lang="en-US" sz="1400" dirty="0" err="1">
                <a:latin typeface="Courier" charset="0"/>
                <a:ea typeface="Courier" charset="0"/>
                <a:cs typeface="Courier" charset="0"/>
              </a:rPr>
              <a:t>A</a:t>
            </a:r>
            <a:r>
              <a:rPr lang="en-US" sz="1400" dirty="0">
                <a:latin typeface="Courier" charset="0"/>
                <a:ea typeface="Courier" charset="0"/>
                <a:cs typeface="Courier" charset="0"/>
              </a:rPr>
              <a:t>[j+1] = </a:t>
            </a:r>
            <a:r>
              <a:rPr lang="en-US" sz="1400" dirty="0" err="1">
                <a:latin typeface="Courier" charset="0"/>
                <a:ea typeface="Courier" charset="0"/>
                <a:cs typeface="Courier" charset="0"/>
              </a:rPr>
              <a:t>current</a:t>
            </a:r>
            <a:endParaRPr lang="en-US" sz="1400" dirty="0">
              <a:latin typeface="Courier" charset="0"/>
              <a:ea typeface="Courier" charset="0"/>
              <a:cs typeface="Courier"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6443482" cy="1325563"/>
          </a:xfrm>
        </p:spPr>
        <p:txBody>
          <a:bodyPr>
            <a:normAutofit/>
          </a:bodyPr>
          <a:lstStyle/>
          <a:p>
            <a:r>
              <a:rPr lang="en-US" sz="3200" dirty="0" err="1"/>
              <a:t>在算法分析中</a:t>
            </a:r>
            <a:r>
              <a:rPr lang="zh-CN" altLang="en-US" sz="3200" dirty="0"/>
              <a:t>，我们使用</a:t>
            </a:r>
            <a:r>
              <a:rPr lang="zh-CN" altLang="en-US" sz="3200" b="1" dirty="0">
                <a:solidFill>
                  <a:srgbClr val="00B050"/>
                </a:solidFill>
              </a:rPr>
              <a:t>渐进复杂度分析方法</a:t>
            </a:r>
            <a:r>
              <a:rPr lang="en-US" sz="3200" dirty="0"/>
              <a:t>…</a:t>
            </a:r>
            <a:endParaRPr lang="en-US" sz="3200" dirty="0"/>
          </a:p>
        </p:txBody>
      </p:sp>
      <p:sp>
        <p:nvSpPr>
          <p:cNvPr id="3" name="Content Placeholder 2"/>
          <p:cNvSpPr>
            <a:spLocks noGrp="1"/>
          </p:cNvSpPr>
          <p:nvPr>
            <p:ph idx="1"/>
          </p:nvPr>
        </p:nvSpPr>
        <p:spPr>
          <a:xfrm>
            <a:off x="659049" y="1408936"/>
            <a:ext cx="7786146" cy="4813714"/>
          </a:xfrm>
        </p:spPr>
        <p:txBody>
          <a:bodyPr>
            <a:normAutofit/>
          </a:bodyPr>
          <a:lstStyle/>
          <a:p>
            <a:pPr marL="457200" lvl="1" indent="0">
              <a:buNone/>
            </a:pPr>
            <a:endParaRPr lang="en-US" sz="2400" dirty="0">
              <a:solidFill>
                <a:schemeClr val="accent4"/>
              </a:solidFill>
            </a:endParaRPr>
          </a:p>
          <a:p>
            <a:r>
              <a:rPr lang="en-US" sz="2400" b="1" dirty="0"/>
              <a:t>Big-Oh notation!</a:t>
            </a:r>
            <a:endParaRPr lang="en-US" sz="2400" b="1" dirty="0"/>
          </a:p>
          <a:p>
            <a:r>
              <a:rPr lang="zh-CN" altLang="en-US" sz="2000" b="0" i="0" dirty="0">
                <a:solidFill>
                  <a:srgbClr val="000000"/>
                </a:solidFill>
                <a:effectLst/>
                <a:latin typeface="PingFang SC" panose="020B0400000000000000" pitchFamily="34" charset="-122"/>
                <a:ea typeface="PingFang SC" panose="020B0400000000000000" pitchFamily="34" charset="-122"/>
              </a:rPr>
              <a:t>为我们提供了一种有意义的方法来讨论算法的运行时间，</a:t>
            </a:r>
            <a:endParaRPr lang="en-US" altLang="zh-CN" sz="2000" b="0" i="0" dirty="0">
              <a:solidFill>
                <a:srgbClr val="000000"/>
              </a:solidFill>
              <a:effectLst/>
              <a:latin typeface="PingFang SC" panose="020B0400000000000000" pitchFamily="34" charset="-122"/>
              <a:ea typeface="PingFang SC" panose="020B0400000000000000" pitchFamily="34" charset="-122"/>
            </a:endParaRPr>
          </a:p>
          <a:p>
            <a:r>
              <a:rPr lang="zh-CN" altLang="en-US" sz="2000" b="0" i="0" dirty="0">
                <a:solidFill>
                  <a:srgbClr val="000000"/>
                </a:solidFill>
                <a:effectLst/>
                <a:latin typeface="PingFang SC" panose="020B0400000000000000" pitchFamily="34" charset="-122"/>
                <a:ea typeface="PingFang SC" panose="020B0400000000000000" pitchFamily="34" charset="-122"/>
              </a:rPr>
              <a:t>它与编程语言、计算平台等无关，而无需计算所有操作。</a:t>
            </a:r>
            <a:endParaRPr lang="en-US" altLang="zh-CN" sz="2000" b="0" i="0" dirty="0">
              <a:solidFill>
                <a:srgbClr val="000000"/>
              </a:solidFill>
              <a:effectLst/>
              <a:latin typeface="PingFang SC" panose="020B0400000000000000" pitchFamily="34" charset="-122"/>
              <a:ea typeface="PingFang SC" panose="020B0400000000000000" pitchFamily="34" charset="-122"/>
            </a:endParaRPr>
          </a:p>
          <a:p>
            <a:endParaRPr lang="en-US" altLang="zh-CN" sz="2000" b="0" i="0" dirty="0">
              <a:solidFill>
                <a:srgbClr val="000000"/>
              </a:solidFill>
              <a:effectLst/>
              <a:latin typeface="PingFang SC" panose="020B0400000000000000" pitchFamily="34" charset="-122"/>
              <a:ea typeface="PingFang SC" panose="020B0400000000000000" pitchFamily="34" charset="-122"/>
            </a:endParaRPr>
          </a:p>
          <a:p>
            <a:r>
              <a:rPr lang="zh-CN" altLang="en-US" sz="2400" b="1" dirty="0"/>
              <a:t>主要思路</a:t>
            </a:r>
            <a:endParaRPr lang="en-US" altLang="zh-CN" sz="2400" b="1" dirty="0"/>
          </a:p>
          <a:p>
            <a:r>
              <a:rPr lang="zh-CN" altLang="en-US" sz="2000" b="0" i="0" dirty="0">
                <a:solidFill>
                  <a:srgbClr val="000000"/>
                </a:solidFill>
                <a:effectLst/>
                <a:latin typeface="PingFang SC" panose="020B0400000000000000" pitchFamily="34" charset="-122"/>
                <a:ea typeface="PingFang SC" panose="020B0400000000000000" pitchFamily="34" charset="-122"/>
              </a:rPr>
              <a:t>关注运行时如何随</a:t>
            </a:r>
            <a:r>
              <a:rPr lang="en-US" altLang="zh-CN" sz="2000" b="0" i="0" dirty="0">
                <a:solidFill>
                  <a:srgbClr val="000000"/>
                </a:solidFill>
                <a:effectLst/>
                <a:latin typeface="PingFang SC" panose="020B0400000000000000" pitchFamily="34" charset="-122"/>
                <a:ea typeface="PingFang SC" panose="020B0400000000000000" pitchFamily="34" charset="-122"/>
              </a:rPr>
              <a:t>n</a:t>
            </a:r>
            <a:r>
              <a:rPr lang="zh-CN" altLang="en-US" sz="2000" b="0" i="0" dirty="0">
                <a:solidFill>
                  <a:srgbClr val="000000"/>
                </a:solidFill>
                <a:effectLst/>
                <a:latin typeface="PingFang SC" panose="020B0400000000000000" pitchFamily="34" charset="-122"/>
                <a:ea typeface="PingFang SC" panose="020B0400000000000000" pitchFamily="34" charset="-122"/>
              </a:rPr>
              <a:t>（输入的大小）进行变化。</a:t>
            </a:r>
            <a:endParaRPr lang="en-US" sz="32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98" y="109104"/>
            <a:ext cx="7886700" cy="790832"/>
          </a:xfrm>
        </p:spPr>
        <p:txBody>
          <a:bodyPr>
            <a:normAutofit/>
          </a:bodyPr>
          <a:lstStyle/>
          <a:p>
            <a:r>
              <a:rPr lang="en-US" sz="3200" dirty="0" err="1"/>
              <a:t>一些例子</a:t>
            </a:r>
            <a:endParaRPr lang="en-US" sz="5400" dirty="0">
              <a:solidFill>
                <a:srgbClr val="F26021"/>
              </a:solidFill>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536557" y="1717525"/>
              <a:ext cx="5753966" cy="3422949"/>
            </p:xfrm>
            <a:graphic>
              <a:graphicData uri="http://schemas.openxmlformats.org/drawingml/2006/table">
                <a:tbl>
                  <a:tblPr firstRow="1" bandRow="1">
                    <a:tableStyleId>{5C22544A-7EE6-4342-B048-85BDC9FD1C3A}</a:tableStyleId>
                  </a:tblPr>
                  <a:tblGrid>
                    <a:gridCol w="3440257"/>
                    <a:gridCol w="2313709"/>
                  </a:tblGrid>
                  <a:tr h="505563">
                    <a:tc>
                      <a:txBody>
                        <a:bodyPr/>
                        <a:lstStyle/>
                        <a:p>
                          <a:pPr algn="ctr"/>
                          <a:r>
                            <a:rPr lang="en-US" sz="2000" dirty="0">
                              <a:solidFill>
                                <a:schemeClr val="bg1"/>
                              </a:solidFill>
                            </a:rPr>
                            <a:t>Number of operations</a:t>
                          </a:r>
                          <a:endParaRPr lang="en-US" sz="2000" dirty="0">
                            <a:solidFill>
                              <a:schemeClr val="bg1"/>
                            </a:solidFill>
                          </a:endParaRPr>
                        </a:p>
                      </a:txBody>
                      <a:tcPr anchor="ctr"/>
                    </a:tc>
                    <a:tc>
                      <a:txBody>
                        <a:bodyPr/>
                        <a:lstStyle/>
                        <a:p>
                          <a:pPr algn="ctr"/>
                          <a:r>
                            <a:rPr lang="en-US" sz="2000" dirty="0">
                              <a:solidFill>
                                <a:schemeClr val="bg1"/>
                              </a:solidFill>
                            </a:rPr>
                            <a:t>Asymptotic Running Time</a:t>
                          </a:r>
                          <a:endParaRPr lang="en-US" sz="2000" dirty="0">
                            <a:solidFill>
                              <a:schemeClr val="bg1"/>
                            </a:solidFill>
                          </a:endParaRPr>
                        </a:p>
                      </a:txBody>
                      <a:tcPr anchor="ctr"/>
                    </a:tc>
                  </a:tr>
                  <a:tr h="634677">
                    <a:tc>
                      <a:txBody>
                        <a:bodyPr/>
                        <a:lstStyle/>
                        <a:p>
                          <a:pPr algn="ctr"/>
                          <a14:m>
                            <m:oMath xmlns:m="http://schemas.openxmlformats.org/officeDocument/2006/math">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10</m:t>
                                  </m:r>
                                </m:den>
                              </m:f>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100</m:t>
                              </m:r>
                            </m:oMath>
                          </a14:m>
                          <a:r>
                            <a:rPr lang="en-US" sz="2000" dirty="0">
                              <a:solidFill>
                                <a:schemeClr val="tx1"/>
                              </a:solidFill>
                            </a:rPr>
                            <a:t> </a:t>
                          </a:r>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tr>
                  <a:tr h="602468">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063</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5</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12</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7</m:t>
                                </m:r>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tr>
                  <a:tr h="680030">
                    <a:tc>
                      <a:txBody>
                        <a:bodyPr/>
                        <a:lstStyle/>
                        <a:p>
                          <a:pPr algn="ctr"/>
                          <a14:m>
                            <m:oMath xmlns:m="http://schemas.openxmlformats.org/officeDocument/2006/math">
                              <m:r>
                                <a:rPr lang="en-US" sz="2000" b="0" i="1" smtClean="0">
                                  <a:solidFill>
                                    <a:schemeClr val="tx1"/>
                                  </a:solidFill>
                                  <a:latin typeface="Cambria Math" panose="02040503050406030204" pitchFamily="18" charset="0"/>
                                </a:rPr>
                                <m:t>100</m:t>
                              </m:r>
                              <m:r>
                                <a:rPr lang="en-US" sz="2000" i="1">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5</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10000</m:t>
                                  </m:r>
                                </m:sup>
                              </m:sSup>
                              <m:rad>
                                <m:radPr>
                                  <m:degHide m:val="on"/>
                                  <m:ctrlPr>
                                    <a:rPr lang="en-US" sz="2000" b="0" i="1" smtClean="0">
                                      <a:solidFill>
                                        <a:schemeClr val="tx1"/>
                                      </a:solidFill>
                                      <a:latin typeface="Cambria Math" panose="02040503050406030204" pitchFamily="18" charset="0"/>
                                    </a:rPr>
                                  </m:ctrlPr>
                                </m:radPr>
                                <m:deg/>
                                <m:e>
                                  <m:r>
                                    <a:rPr lang="en-US" sz="2000" b="0" i="1" smtClean="0">
                                      <a:solidFill>
                                        <a:schemeClr val="tx1"/>
                                      </a:solidFill>
                                      <a:latin typeface="Cambria Math" panose="02040503050406030204" pitchFamily="18" charset="0"/>
                                    </a:rPr>
                                    <m:t>𝑛</m:t>
                                  </m:r>
                                </m:e>
                              </m:rad>
                            </m:oMath>
                          </a14:m>
                          <a:r>
                            <a:rPr lang="en-US" sz="2000" dirty="0">
                              <a:solidFill>
                                <a:schemeClr val="tx1"/>
                              </a:solidFill>
                            </a:rPr>
                            <a:t> </a:t>
                          </a:r>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5</m:t>
                                        </m:r>
                                      </m:sup>
                                    </m:sSup>
                                  </m:e>
                                </m:d>
                              </m:oMath>
                            </m:oMathPara>
                          </a14:m>
                          <a:endParaRPr lang="en-US" sz="2000" dirty="0">
                            <a:solidFill>
                              <a:schemeClr val="tx1"/>
                            </a:solidFill>
                          </a:endParaRPr>
                        </a:p>
                      </a:txBody>
                      <a:tcPr anchor="ctr"/>
                    </a:tc>
                  </a:tr>
                  <a:tr h="804734">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11</m:t>
                                </m:r>
                                <m:r>
                                  <a:rPr lang="en-US" sz="2000" i="1">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1</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e>
                                </m:d>
                              </m:oMath>
                            </m:oMathPara>
                          </a14:m>
                          <a:endParaRPr lang="en-US" sz="2000" dirty="0">
                            <a:solidFill>
                              <a:schemeClr val="tx1"/>
                            </a:solidFill>
                          </a:endParaRPr>
                        </a:p>
                      </a:txBody>
                      <a:tcPr anchor="ctr"/>
                    </a:tc>
                  </a:tr>
                </a:tbl>
              </a:graphicData>
            </a:graphic>
          </p:graphicFrame>
        </mc:Choice>
        <mc:Fallback xmlns="">
          <p:graphicFrame>
            <p:nvGraphicFramePr>
              <p:cNvPr id="6" name="Table 5"/>
              <p:cNvGraphicFramePr>
                <a:graphicFrameLocks noGrp="1"/>
              </p:cNvGraphicFramePr>
              <p:nvPr/>
            </p:nvGraphicFramePr>
            <p:xfrm>
              <a:off x="536557" y="1717525"/>
              <a:ext cx="5753966" cy="3422949"/>
            </p:xfrm>
            <a:graphic>
              <a:graphicData uri="http://schemas.openxmlformats.org/drawingml/2006/table">
                <a:tbl>
                  <a:tblPr firstRow="1" bandRow="1">
                    <a:tableStyleId>{5C22544A-7EE6-4342-B048-85BDC9FD1C3A}</a:tableStyleId>
                  </a:tblPr>
                  <a:tblGrid>
                    <a:gridCol w="3440257"/>
                    <a:gridCol w="2313709"/>
                  </a:tblGrid>
                  <a:tr h="505563">
                    <a:tc>
                      <a:txBody>
                        <a:bodyPr/>
                        <a:lstStyle/>
                        <a:p>
                          <a:pPr algn="ctr"/>
                          <a:r>
                            <a:rPr lang="en-US" sz="2000" dirty="0">
                              <a:solidFill>
                                <a:schemeClr val="bg1"/>
                              </a:solidFill>
                            </a:rPr>
                            <a:t>Number of operations</a:t>
                          </a:r>
                          <a:endParaRPr lang="en-US" sz="2000" dirty="0">
                            <a:solidFill>
                              <a:schemeClr val="bg1"/>
                            </a:solidFill>
                          </a:endParaRPr>
                        </a:p>
                      </a:txBody>
                      <a:tcPr anchor="ctr"/>
                    </a:tc>
                    <a:tc>
                      <a:txBody>
                        <a:bodyPr/>
                        <a:lstStyle/>
                        <a:p>
                          <a:pPr algn="ctr"/>
                          <a:r>
                            <a:rPr lang="en-US" sz="2000" dirty="0">
                              <a:solidFill>
                                <a:schemeClr val="bg1"/>
                              </a:solidFill>
                            </a:rPr>
                            <a:t>Asymptotic Running Time</a:t>
                          </a:r>
                          <a:endParaRPr lang="en-US" sz="2000" dirty="0">
                            <a:solidFill>
                              <a:schemeClr val="bg1"/>
                            </a:solidFill>
                          </a:endParaRPr>
                        </a:p>
                      </a:txBody>
                      <a:tcPr anchor="ctr"/>
                    </a:tc>
                  </a:tr>
                  <a:tr h="635000">
                    <a:tc>
                      <a:txBody>
                        <a:bodyPr/>
                        <a:lstStyle/>
                        <a:p>
                          <a:endParaRPr lang="zh-CN"/>
                        </a:p>
                      </a:txBody>
                      <a:tcPr anchor="ctr">
                        <a:blipFill>
                          <a:blip r:embed="rId1"/>
                        </a:blipFill>
                      </a:tcPr>
                    </a:tc>
                    <a:tc>
                      <a:txBody>
                        <a:bodyPr/>
                        <a:lstStyle/>
                        <a:p>
                          <a:endParaRPr lang="zh-CN"/>
                        </a:p>
                      </a:txBody>
                      <a:tcPr anchor="ctr">
                        <a:blipFill>
                          <a:blip r:embed="rId1"/>
                        </a:blipFill>
                      </a:tcPr>
                    </a:tc>
                  </a:tr>
                  <a:tr h="601980">
                    <a:tc>
                      <a:txBody>
                        <a:bodyPr/>
                        <a:lstStyle/>
                        <a:p>
                          <a:endParaRPr lang="zh-CN"/>
                        </a:p>
                      </a:txBody>
                      <a:tcPr anchor="ctr">
                        <a:blipFill>
                          <a:blip r:embed="rId1"/>
                        </a:blipFill>
                      </a:tcPr>
                    </a:tc>
                    <a:tc>
                      <a:txBody>
                        <a:bodyPr/>
                        <a:lstStyle/>
                        <a:p>
                          <a:endParaRPr lang="zh-CN"/>
                        </a:p>
                      </a:txBody>
                      <a:tcPr anchor="ctr">
                        <a:blipFill>
                          <a:blip r:embed="rId1"/>
                        </a:blipFill>
                      </a:tcPr>
                    </a:tc>
                  </a:tr>
                  <a:tr h="680085">
                    <a:tc>
                      <a:txBody>
                        <a:bodyPr/>
                        <a:lstStyle/>
                        <a:p>
                          <a:endParaRPr lang="zh-CN"/>
                        </a:p>
                      </a:txBody>
                      <a:tcPr anchor="ctr">
                        <a:blipFill>
                          <a:blip r:embed="rId1"/>
                        </a:blipFill>
                      </a:tcPr>
                    </a:tc>
                    <a:tc>
                      <a:txBody>
                        <a:bodyPr/>
                        <a:lstStyle/>
                        <a:p>
                          <a:endParaRPr lang="zh-CN"/>
                        </a:p>
                      </a:txBody>
                      <a:tcPr anchor="ctr">
                        <a:blipFill>
                          <a:blip r:embed="rId1"/>
                        </a:blipFill>
                      </a:tcPr>
                    </a:tc>
                  </a:tr>
                  <a:tr h="805180">
                    <a:tc>
                      <a:txBody>
                        <a:bodyPr/>
                        <a:lstStyle/>
                        <a:p>
                          <a:endParaRPr lang="zh-CN"/>
                        </a:p>
                      </a:txBody>
                      <a:tcPr anchor="ctr">
                        <a:blipFill>
                          <a:blip r:embed="rId1"/>
                        </a:blipFill>
                      </a:tcPr>
                    </a:tc>
                    <a:tc>
                      <a:txBody>
                        <a:bodyPr/>
                        <a:lstStyle/>
                        <a:p>
                          <a:endParaRPr lang="zh-CN"/>
                        </a:p>
                      </a:txBody>
                      <a:tcPr anchor="ctr">
                        <a:blipFill>
                          <a:blip r:embed="rId1"/>
                        </a:blipFill>
                      </a:tcPr>
                    </a:tc>
                  </a:tr>
                </a:tbl>
              </a:graphicData>
            </a:graphic>
          </p:graphicFrame>
        </mc:Fallback>
      </mc:AlternateContent>
      <p:sp>
        <p:nvSpPr>
          <p:cNvPr id="7" name="TextBox 6"/>
          <p:cNvSpPr txBox="1"/>
          <p:nvPr/>
        </p:nvSpPr>
        <p:spPr>
          <a:xfrm>
            <a:off x="5762216" y="5247892"/>
            <a:ext cx="2382982" cy="1200329"/>
          </a:xfrm>
          <a:prstGeom prst="rect">
            <a:avLst/>
          </a:prstGeom>
          <a:noFill/>
        </p:spPr>
        <p:txBody>
          <a:bodyPr wrap="square" rtlCol="0">
            <a:spAutoFit/>
          </a:bodyPr>
          <a:lstStyle/>
          <a:p>
            <a:pPr algn="r"/>
            <a:r>
              <a:rPr lang="zh-CN" altLang="en-US" sz="2400" dirty="0">
                <a:solidFill>
                  <a:srgbClr val="00B050"/>
                </a:solidFill>
              </a:rPr>
              <a:t>我们说这个算法比其他算法“渐近更快”。</a:t>
            </a:r>
            <a:endParaRPr lang="en-US" sz="2400" dirty="0">
              <a:solidFill>
                <a:srgbClr val="00B050"/>
              </a:solidFill>
            </a:endParaRPr>
          </a:p>
        </p:txBody>
      </p:sp>
      <p:cxnSp>
        <p:nvCxnSpPr>
          <p:cNvPr id="8" name="Straight Arrow Connector 7"/>
          <p:cNvCxnSpPr/>
          <p:nvPr/>
        </p:nvCxnSpPr>
        <p:spPr>
          <a:xfrm flipH="1" flipV="1">
            <a:off x="5308051" y="5024465"/>
            <a:ext cx="475981" cy="439827"/>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768262" y="2452076"/>
            <a:ext cx="52647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6769"/>
              </a:solidFill>
            </a:endParaRPr>
          </a:p>
        </p:txBody>
      </p:sp>
      <p:sp>
        <p:nvSpPr>
          <p:cNvPr id="10" name="Oval 9"/>
          <p:cNvSpPr/>
          <p:nvPr/>
        </p:nvSpPr>
        <p:spPr>
          <a:xfrm>
            <a:off x="1533107" y="3069384"/>
            <a:ext cx="52647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484865" y="3678652"/>
            <a:ext cx="77804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675612" y="4477267"/>
            <a:ext cx="1151773" cy="582506"/>
          </a:xfrm>
          <a:prstGeom prst="ellipse">
            <a:avLst/>
          </a:prstGeom>
          <a:noFill/>
          <a:ln w="57150">
            <a:solidFill>
              <a:srgbClr val="DE6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758533" y="733596"/>
            <a:ext cx="4126969" cy="830997"/>
          </a:xfrm>
          <a:prstGeom prst="rect">
            <a:avLst/>
          </a:prstGeom>
          <a:noFill/>
        </p:spPr>
        <p:txBody>
          <a:bodyPr wrap="square" rtlCol="0">
            <a:spAutoFit/>
          </a:bodyPr>
          <a:lstStyle/>
          <a:p>
            <a:pPr algn="ctr"/>
            <a:r>
              <a:rPr lang="en-US" sz="2400" dirty="0">
                <a:solidFill>
                  <a:srgbClr val="DE6769"/>
                </a:solidFill>
              </a:rPr>
              <a:t>(</a:t>
            </a:r>
            <a:r>
              <a:rPr lang="en-US" sz="2400" dirty="0" err="1">
                <a:solidFill>
                  <a:srgbClr val="DE6769"/>
                </a:solidFill>
              </a:rPr>
              <a:t>只考虑</a:t>
            </a:r>
            <a:r>
              <a:rPr lang="en-US" altLang="zh-CN" sz="2400" dirty="0" err="1">
                <a:solidFill>
                  <a:srgbClr val="DE6769"/>
                </a:solidFill>
              </a:rPr>
              <a:t>n</a:t>
            </a:r>
            <a:r>
              <a:rPr lang="zh-CN" altLang="en-US" sz="2400" dirty="0">
                <a:solidFill>
                  <a:srgbClr val="DE6769"/>
                </a:solidFill>
              </a:rPr>
              <a:t>的最高阶项，忽略低阶项，也忽略常数项和系数</a:t>
            </a:r>
            <a:r>
              <a:rPr lang="en-US" sz="2400" dirty="0">
                <a:solidFill>
                  <a:srgbClr val="DE6769"/>
                </a:solidFill>
              </a:rPr>
              <a:t>.)</a:t>
            </a:r>
            <a:endParaRPr lang="en-US" sz="2400" dirty="0">
              <a:solidFill>
                <a:srgbClr val="DE676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为什么这是一个好的方法呢</a:t>
            </a:r>
            <a:r>
              <a:rPr lang="en-US" sz="2800" dirty="0"/>
              <a:t>?</a:t>
            </a:r>
            <a:endParaRPr lang="en-US" sz="2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err="1"/>
                  <a:t>假设一个算法关于输入大小</a:t>
                </a:r>
                <a:r>
                  <a:rPr lang="en-US" altLang="zh-CN" sz="2800" dirty="0" err="1"/>
                  <a:t>n</a:t>
                </a:r>
                <a:r>
                  <a:rPr lang="zh-CN" altLang="en-US" sz="2800" dirty="0"/>
                  <a:t>的</a:t>
                </a:r>
                <a:r>
                  <a:rPr lang="en-US" sz="2800" dirty="0" err="1"/>
                  <a:t>运行时间表达式</a:t>
                </a:r>
                <a:r>
                  <a:rPr lang="en-US" sz="2800" dirty="0"/>
                  <a:t>:</a:t>
                </a:r>
                <a:endParaRPr lang="en-US" sz="2800" dirty="0"/>
              </a:p>
              <a:p>
                <a:endParaRPr lang="en-US" sz="1050" dirty="0"/>
              </a:p>
              <a:p>
                <a:pPr marL="0" indent="0" algn="ctr">
                  <a:buNone/>
                </a:pPr>
                <a14:m>
                  <m:oMath xmlns:m="http://schemas.openxmlformats.org/officeDocument/2006/math">
                    <m:r>
                      <a:rPr lang="en-US" sz="2800" b="0" i="1" smtClean="0">
                        <a:latin typeface="Cambria Math" panose="02040503050406030204" pitchFamily="18" charset="0"/>
                      </a:rPr>
                      <m:t>𝑇</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𝑛</m:t>
                        </m:r>
                      </m:e>
                    </m:d>
                    <m:r>
                      <a:rPr lang="en-US" sz="2800" b="0" i="1" smtClean="0">
                        <a:latin typeface="Cambria Math" panose="02040503050406030204" pitchFamily="18" charset="0"/>
                      </a:rPr>
                      <m:t>=</m:t>
                    </m:r>
                    <m:r>
                      <a:rPr lang="en-US" sz="2800" b="0" i="1" smtClean="0">
                        <a:latin typeface="Cambria Math" panose="02040503050406030204" pitchFamily="18" charset="0"/>
                      </a:rPr>
                      <m:t>10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rPr>
                      <m:t>3</m:t>
                    </m:r>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7</m:t>
                    </m:r>
                  </m:oMath>
                </a14:m>
                <a:r>
                  <a:rPr lang="en-US" sz="2800" dirty="0"/>
                  <a:t>   ms</a:t>
                </a:r>
                <a:endParaRPr lang="en-US" sz="28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4" name="TextBox 3"/>
          <p:cNvSpPr txBox="1"/>
          <p:nvPr/>
        </p:nvSpPr>
        <p:spPr>
          <a:xfrm>
            <a:off x="1006997" y="4001294"/>
            <a:ext cx="2870522" cy="646331"/>
          </a:xfrm>
          <a:prstGeom prst="rect">
            <a:avLst/>
          </a:prstGeom>
          <a:noFill/>
        </p:spPr>
        <p:txBody>
          <a:bodyPr wrap="square" rtlCol="0">
            <a:spAutoFit/>
          </a:bodyPr>
          <a:lstStyle/>
          <a:p>
            <a:pPr algn="ctr"/>
            <a:r>
              <a:rPr lang="zh-CN" altLang="en-US" dirty="0">
                <a:solidFill>
                  <a:schemeClr val="accent4"/>
                </a:solidFill>
              </a:rPr>
              <a:t>这个常数因子</a:t>
            </a:r>
            <a:r>
              <a:rPr lang="en-US" altLang="zh-CN" dirty="0">
                <a:solidFill>
                  <a:schemeClr val="accent4"/>
                </a:solidFill>
              </a:rPr>
              <a:t>10</a:t>
            </a:r>
            <a:r>
              <a:rPr lang="zh-CN" altLang="en-US" dirty="0">
                <a:solidFill>
                  <a:schemeClr val="accent4"/>
                </a:solidFill>
              </a:rPr>
              <a:t>很大程度上取决于我的计算平台</a:t>
            </a:r>
            <a:r>
              <a:rPr lang="en-US" altLang="zh-CN" dirty="0">
                <a:solidFill>
                  <a:schemeClr val="accent4"/>
                </a:solidFill>
              </a:rPr>
              <a:t>…</a:t>
            </a:r>
            <a:endParaRPr lang="en-US" dirty="0">
              <a:solidFill>
                <a:schemeClr val="accent4"/>
              </a:solidFill>
            </a:endParaRPr>
          </a:p>
        </p:txBody>
      </p:sp>
      <p:cxnSp>
        <p:nvCxnSpPr>
          <p:cNvPr id="6" name="Straight Arrow Connector 5"/>
          <p:cNvCxnSpPr/>
          <p:nvPr/>
        </p:nvCxnSpPr>
        <p:spPr>
          <a:xfrm flipV="1">
            <a:off x="2581154" y="3009418"/>
            <a:ext cx="1203768" cy="9918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44828" y="4462959"/>
            <a:ext cx="2295405" cy="923330"/>
          </a:xfrm>
          <a:prstGeom prst="rect">
            <a:avLst/>
          </a:prstGeom>
          <a:noFill/>
        </p:spPr>
        <p:txBody>
          <a:bodyPr wrap="square" rtlCol="0">
            <a:spAutoFit/>
          </a:bodyPr>
          <a:lstStyle/>
          <a:p>
            <a:pPr algn="ctr"/>
            <a:r>
              <a:rPr lang="zh-CN" altLang="en-US" dirty="0">
                <a:solidFill>
                  <a:schemeClr val="accent1"/>
                </a:solidFill>
              </a:rPr>
              <a:t>当</a:t>
            </a:r>
            <a:r>
              <a:rPr lang="en-US" altLang="zh-CN" dirty="0">
                <a:solidFill>
                  <a:schemeClr val="accent1"/>
                </a:solidFill>
              </a:rPr>
              <a:t>n</a:t>
            </a:r>
            <a:r>
              <a:rPr lang="zh-CN" altLang="en-US" dirty="0">
                <a:solidFill>
                  <a:schemeClr val="accent1"/>
                </a:solidFill>
              </a:rPr>
              <a:t>变大时，这些低阶项对总时间影响甚微。</a:t>
            </a:r>
            <a:endParaRPr lang="en-US" dirty="0">
              <a:solidFill>
                <a:schemeClr val="accent1"/>
              </a:solidFill>
            </a:endParaRPr>
          </a:p>
        </p:txBody>
      </p:sp>
      <p:cxnSp>
        <p:nvCxnSpPr>
          <p:cNvPr id="9" name="Straight Arrow Connector 8"/>
          <p:cNvCxnSpPr>
            <a:stCxn id="7" idx="0"/>
          </p:cNvCxnSpPr>
          <p:nvPr/>
        </p:nvCxnSpPr>
        <p:spPr>
          <a:xfrm flipH="1" flipV="1">
            <a:off x="5798917" y="3009419"/>
            <a:ext cx="993614" cy="1453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p:cNvCxnSpPr>
          <p:nvPr/>
        </p:nvCxnSpPr>
        <p:spPr>
          <a:xfrm flipH="1" flipV="1">
            <a:off x="5148021" y="3009419"/>
            <a:ext cx="1644510" cy="1453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42258" y="5665568"/>
            <a:ext cx="3356658" cy="646331"/>
          </a:xfrm>
          <a:prstGeom prst="rect">
            <a:avLst/>
          </a:prstGeom>
          <a:noFill/>
        </p:spPr>
        <p:txBody>
          <a:bodyPr wrap="square" rtlCol="0">
            <a:spAutoFit/>
          </a:bodyPr>
          <a:lstStyle/>
          <a:p>
            <a:pPr algn="ctr"/>
            <a:r>
              <a:rPr lang="zh-CN" altLang="en-US" dirty="0">
                <a:solidFill>
                  <a:srgbClr val="DE6769"/>
                </a:solidFill>
              </a:rPr>
              <a:t>我们只剩下</a:t>
            </a:r>
            <a:r>
              <a:rPr lang="en-US" altLang="zh-CN" dirty="0">
                <a:solidFill>
                  <a:srgbClr val="DE6769"/>
                </a:solidFill>
              </a:rPr>
              <a:t>n</a:t>
            </a:r>
            <a:r>
              <a:rPr lang="en-US" altLang="zh-CN" baseline="30000" dirty="0">
                <a:solidFill>
                  <a:srgbClr val="DE6769"/>
                </a:solidFill>
              </a:rPr>
              <a:t>2</a:t>
            </a:r>
            <a:r>
              <a:rPr lang="zh-CN" altLang="en-US" dirty="0">
                <a:solidFill>
                  <a:srgbClr val="DE6769"/>
                </a:solidFill>
              </a:rPr>
              <a:t>项了！这才是有意义的</a:t>
            </a:r>
            <a:r>
              <a:rPr lang="zh-CN" altLang="en-US" dirty="0"/>
              <a:t>。</a:t>
            </a:r>
            <a:endParaRPr lang="en-US" dirty="0">
              <a:solidFill>
                <a:srgbClr val="DE6769"/>
              </a:solidFill>
            </a:endParaRPr>
          </a:p>
        </p:txBody>
      </p:sp>
      <p:cxnSp>
        <p:nvCxnSpPr>
          <p:cNvPr id="13" name="Straight Arrow Connector 12"/>
          <p:cNvCxnSpPr/>
          <p:nvPr/>
        </p:nvCxnSpPr>
        <p:spPr>
          <a:xfrm flipV="1">
            <a:off x="3877519" y="3009418"/>
            <a:ext cx="279149" cy="2571683"/>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b="0" i="0" dirty="0">
                <a:solidFill>
                  <a:srgbClr val="000000"/>
                </a:solidFill>
                <a:effectLst/>
                <a:latin typeface="PingFang SC" panose="020B0400000000000000" pitchFamily="34" charset="-122"/>
                <a:ea typeface="PingFang SC" panose="020B0400000000000000" pitchFamily="34" charset="-122"/>
              </a:rPr>
              <a:t>渐近分析的优缺点</a:t>
            </a:r>
            <a:endParaRPr lang="en-US" sz="7200" dirty="0"/>
          </a:p>
        </p:txBody>
      </p:sp>
      <p:sp>
        <p:nvSpPr>
          <p:cNvPr id="3" name="Content Placeholder 2"/>
          <p:cNvSpPr>
            <a:spLocks noGrp="1"/>
          </p:cNvSpPr>
          <p:nvPr>
            <p:ph idx="1"/>
          </p:nvPr>
        </p:nvSpPr>
        <p:spPr>
          <a:xfrm>
            <a:off x="906947" y="2421016"/>
            <a:ext cx="4002984" cy="2903336"/>
          </a:xfrm>
        </p:spPr>
        <p:txBody>
          <a:bodyPr>
            <a:normAutofit/>
          </a:bodyPr>
          <a:lstStyle/>
          <a:p>
            <a:r>
              <a:rPr lang="zh-CN" altLang="en-US" dirty="0"/>
              <a:t>从硬件和语言特定问题中抽象出来。</a:t>
            </a:r>
            <a:endParaRPr lang="zh-CN" altLang="en-US" dirty="0"/>
          </a:p>
          <a:p>
            <a:r>
              <a:rPr lang="zh-CN" altLang="en-US" dirty="0"/>
              <a:t>使算法分析更容易处理。</a:t>
            </a:r>
            <a:endParaRPr lang="zh-CN" altLang="en-US" dirty="0"/>
          </a:p>
          <a:p>
            <a:r>
              <a:rPr lang="zh-CN" altLang="en-US" dirty="0"/>
              <a:t>允许我们有意义地比较算法在大型输入上的性能。</a:t>
            </a:r>
            <a:endParaRPr lang="zh-CN" altLang="en-US" dirty="0"/>
          </a:p>
        </p:txBody>
      </p:sp>
      <p:sp>
        <p:nvSpPr>
          <p:cNvPr id="4" name="Content Placeholder 2"/>
          <p:cNvSpPr txBox="1"/>
          <p:nvPr/>
        </p:nvSpPr>
        <p:spPr>
          <a:xfrm>
            <a:off x="5347252" y="2421016"/>
            <a:ext cx="3611217" cy="13480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dirty="0"/>
              <a:t>只有当</a:t>
            </a:r>
            <a:r>
              <a:rPr lang="en-US" altLang="zh-CN" dirty="0"/>
              <a:t>n</a:t>
            </a:r>
            <a:r>
              <a:rPr lang="zh-CN" altLang="en-US" dirty="0"/>
              <a:t>较大（与常数因子相比）时才有意义。</a:t>
            </a:r>
            <a:endParaRPr lang="en-US" sz="2600" dirty="0"/>
          </a:p>
        </p:txBody>
      </p:sp>
      <p:sp>
        <p:nvSpPr>
          <p:cNvPr id="5" name="TextBox 4"/>
          <p:cNvSpPr txBox="1"/>
          <p:nvPr/>
        </p:nvSpPr>
        <p:spPr>
          <a:xfrm>
            <a:off x="628650" y="1815245"/>
            <a:ext cx="2233820" cy="584775"/>
          </a:xfrm>
          <a:prstGeom prst="rect">
            <a:avLst/>
          </a:prstGeom>
          <a:noFill/>
        </p:spPr>
        <p:txBody>
          <a:bodyPr wrap="square" rtlCol="0">
            <a:spAutoFit/>
          </a:bodyPr>
          <a:lstStyle/>
          <a:p>
            <a:r>
              <a:rPr lang="en-US" sz="3200" dirty="0">
                <a:solidFill>
                  <a:schemeClr val="accent1"/>
                </a:solidFill>
              </a:rPr>
              <a:t>Pros:</a:t>
            </a:r>
            <a:endParaRPr lang="en-US" sz="3200" dirty="0">
              <a:solidFill>
                <a:schemeClr val="accent1"/>
              </a:solidFill>
            </a:endParaRPr>
          </a:p>
        </p:txBody>
      </p:sp>
      <p:sp>
        <p:nvSpPr>
          <p:cNvPr id="6" name="TextBox 5"/>
          <p:cNvSpPr txBox="1"/>
          <p:nvPr/>
        </p:nvSpPr>
        <p:spPr>
          <a:xfrm>
            <a:off x="4919041" y="1808939"/>
            <a:ext cx="2233820" cy="584775"/>
          </a:xfrm>
          <a:prstGeom prst="rect">
            <a:avLst/>
          </a:prstGeom>
          <a:noFill/>
        </p:spPr>
        <p:txBody>
          <a:bodyPr wrap="square" rtlCol="0">
            <a:spAutoFit/>
          </a:bodyPr>
          <a:lstStyle/>
          <a:p>
            <a:r>
              <a:rPr lang="en-US" sz="3200" dirty="0">
                <a:solidFill>
                  <a:srgbClr val="DE6769"/>
                </a:solidFill>
              </a:rPr>
              <a:t>Cons:</a:t>
            </a:r>
            <a:endParaRPr lang="en-US" sz="3200" dirty="0">
              <a:solidFill>
                <a:srgbClr val="DE6769"/>
              </a:solidFill>
            </a:endParaRPr>
          </a:p>
        </p:txBody>
      </p:sp>
      <p:sp>
        <p:nvSpPr>
          <p:cNvPr id="8" name="TextBox 7"/>
          <p:cNvSpPr txBox="1"/>
          <p:nvPr/>
        </p:nvSpPr>
        <p:spPr>
          <a:xfrm>
            <a:off x="5753846" y="3872684"/>
            <a:ext cx="3204623" cy="830997"/>
          </a:xfrm>
          <a:prstGeom prst="rect">
            <a:avLst/>
          </a:prstGeom>
          <a:noFill/>
        </p:spPr>
        <p:txBody>
          <a:bodyPr wrap="square" rtlCol="0">
            <a:spAutoFit/>
          </a:bodyPr>
          <a:lstStyle/>
          <a:p>
            <a:pPr algn="ctr"/>
            <a:r>
              <a:rPr lang="en-US" sz="2400" dirty="0">
                <a:solidFill>
                  <a:schemeClr val="accent4"/>
                </a:solidFill>
              </a:rPr>
              <a:t>1000000000 n </a:t>
            </a:r>
            <a:endParaRPr lang="en-US" sz="2400" dirty="0">
              <a:solidFill>
                <a:schemeClr val="accent4"/>
              </a:solidFill>
            </a:endParaRPr>
          </a:p>
          <a:p>
            <a:pPr algn="ctr"/>
            <a:r>
              <a:rPr lang="en-US" sz="2400" dirty="0">
                <a:solidFill>
                  <a:schemeClr val="accent4"/>
                </a:solidFill>
              </a:rPr>
              <a:t>is “better” than n</a:t>
            </a:r>
            <a:r>
              <a:rPr lang="en-US" sz="2400" baseline="30000" dirty="0">
                <a:solidFill>
                  <a:schemeClr val="accent4"/>
                </a:solidFill>
              </a:rPr>
              <a:t>2</a:t>
            </a:r>
            <a:r>
              <a:rPr lang="en-US" sz="2400" dirty="0">
                <a:solidFill>
                  <a:schemeClr val="accent4"/>
                </a:solidFill>
              </a:rPr>
              <a:t> ?!?!</a:t>
            </a:r>
            <a:endParaRPr lang="en-US" sz="2400"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Informal definition for O(…)</a:t>
            </a:r>
            <a:endParaRPr lang="en-US" sz="40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Let </a:t>
                </a:r>
                <a14:m>
                  <m:oMath xmlns:m="http://schemas.openxmlformats.org/officeDocument/2006/math">
                    <m:r>
                      <a:rPr lang="en-US" sz="2800" i="1">
                        <a:latin typeface="Cambria Math" panose="02040503050406030204" pitchFamily="18" charset="0"/>
                      </a:rPr>
                      <m:t>𝑇</m:t>
                    </m:r>
                    <m:d>
                      <m:dPr>
                        <m:ctrlPr>
                          <a:rPr lang="en-US" sz="2800" i="1">
                            <a:latin typeface="Cambria Math" panose="02040503050406030204" pitchFamily="18" charset="0"/>
                          </a:rPr>
                        </m:ctrlPr>
                      </m:dPr>
                      <m:e>
                        <m:r>
                          <a:rPr lang="en-US" sz="2800" i="1">
                            <a:latin typeface="Cambria Math" panose="02040503050406030204" pitchFamily="18" charset="0"/>
                          </a:rPr>
                          <m:t>𝑛</m:t>
                        </m:r>
                      </m:e>
                    </m:d>
                  </m:oMath>
                </a14:m>
                <a:r>
                  <a:rPr lang="en-US" sz="2800" dirty="0"/>
                  <a:t>, </a:t>
                </a:r>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𝑛</m:t>
                        </m:r>
                      </m:e>
                    </m:d>
                  </m:oMath>
                </a14:m>
                <a:r>
                  <a:rPr lang="en-US" sz="2800" dirty="0"/>
                  <a:t> be functions of positive integers.</a:t>
                </a:r>
                <a:endParaRPr lang="en-US" sz="2800" dirty="0"/>
              </a:p>
              <a:p>
                <a:pPr lvl="1"/>
                <a:r>
                  <a:rPr lang="en-US" sz="2800" dirty="0">
                    <a:solidFill>
                      <a:schemeClr val="accent4"/>
                    </a:solidFill>
                  </a:rPr>
                  <a:t>Think of </a:t>
                </a:r>
                <a14:m>
                  <m:oMath xmlns:m="http://schemas.openxmlformats.org/officeDocument/2006/math">
                    <m:r>
                      <a:rPr lang="en-US" sz="2800" i="1">
                        <a:solidFill>
                          <a:schemeClr val="accent4"/>
                        </a:solidFill>
                        <a:latin typeface="Cambria Math" panose="02040503050406030204" pitchFamily="18" charset="0"/>
                      </a:rPr>
                      <m:t>𝑇</m:t>
                    </m:r>
                    <m:d>
                      <m:dPr>
                        <m:ctrlPr>
                          <a:rPr lang="en-US" sz="2800" i="1">
                            <a:solidFill>
                              <a:schemeClr val="accent4"/>
                            </a:solidFill>
                            <a:latin typeface="Cambria Math" panose="02040503050406030204" pitchFamily="18" charset="0"/>
                          </a:rPr>
                        </m:ctrlPr>
                      </m:dPr>
                      <m:e>
                        <m:r>
                          <a:rPr lang="en-US" sz="2800" i="1">
                            <a:solidFill>
                              <a:schemeClr val="accent4"/>
                            </a:solidFill>
                            <a:latin typeface="Cambria Math" panose="02040503050406030204" pitchFamily="18" charset="0"/>
                          </a:rPr>
                          <m:t>𝑛</m:t>
                        </m:r>
                      </m:e>
                    </m:d>
                  </m:oMath>
                </a14:m>
                <a:r>
                  <a:rPr lang="en-US" sz="2800" dirty="0">
                    <a:solidFill>
                      <a:schemeClr val="accent4"/>
                    </a:solidFill>
                  </a:rPr>
                  <a:t> as  a runtime: </a:t>
                </a:r>
                <a:r>
                  <a:rPr lang="en-US" sz="2800" dirty="0">
                    <a:solidFill>
                      <a:srgbClr val="00B050"/>
                    </a:solidFill>
                  </a:rPr>
                  <a:t>positive and increasing in n.</a:t>
                </a:r>
                <a:endParaRPr lang="en-US" sz="2800" dirty="0">
                  <a:solidFill>
                    <a:srgbClr val="00B050"/>
                  </a:solidFill>
                </a:endParaRPr>
              </a:p>
              <a:p>
                <a:endParaRPr lang="en-US" sz="2800" dirty="0"/>
              </a:p>
              <a:p>
                <a:r>
                  <a:rPr lang="en-US" sz="2800" dirty="0"/>
                  <a:t>We say “</a:t>
                </a:r>
                <a14:m>
                  <m:oMath xmlns:m="http://schemas.openxmlformats.org/officeDocument/2006/math">
                    <m:r>
                      <a:rPr lang="en-US" sz="2800" i="1">
                        <a:latin typeface="Cambria Math" panose="02040503050406030204" pitchFamily="18" charset="0"/>
                      </a:rPr>
                      <m:t>𝑇</m:t>
                    </m:r>
                    <m:d>
                      <m:dPr>
                        <m:ctrlPr>
                          <a:rPr lang="en-US" sz="2800" i="1">
                            <a:latin typeface="Cambria Math" panose="02040503050406030204" pitchFamily="18" charset="0"/>
                          </a:rPr>
                        </m:ctrlPr>
                      </m:dPr>
                      <m:e>
                        <m:r>
                          <a:rPr lang="en-US" sz="2800" i="1">
                            <a:latin typeface="Cambria Math" panose="02040503050406030204" pitchFamily="18" charset="0"/>
                          </a:rPr>
                          <m:t>𝑛</m:t>
                        </m:r>
                      </m:e>
                    </m:d>
                  </m:oMath>
                </a14:m>
                <a:r>
                  <a:rPr lang="en-US" sz="2800" dirty="0"/>
                  <a:t> is </a:t>
                </a:r>
                <a14:m>
                  <m:oMath xmlns:m="http://schemas.openxmlformats.org/officeDocument/2006/math">
                    <m:r>
                      <a:rPr lang="en-US" sz="2800" i="1">
                        <a:latin typeface="Cambria Math" panose="02040503050406030204" pitchFamily="18" charset="0"/>
                      </a:rPr>
                      <m:t>𝑂</m:t>
                    </m:r>
                    <m:d>
                      <m:dPr>
                        <m:ctrlPr>
                          <a:rPr lang="en-US" sz="2800" i="1">
                            <a:latin typeface="Cambria Math" panose="02040503050406030204" pitchFamily="18" charset="0"/>
                          </a:rPr>
                        </m:ctrlPr>
                      </m:dPr>
                      <m:e>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𝑛</m:t>
                            </m:r>
                          </m:e>
                        </m:d>
                      </m:e>
                    </m:d>
                  </m:oMath>
                </a14:m>
                <a:r>
                  <a:rPr lang="en-US" sz="2800" dirty="0"/>
                  <a:t>” if: </a:t>
                </a:r>
                <a:endParaRPr lang="en-US" sz="2800" dirty="0"/>
              </a:p>
              <a:p>
                <a:pPr marL="0" indent="0" algn="ctr">
                  <a:buNone/>
                </a:pPr>
                <a:r>
                  <a:rPr lang="en-US" sz="2800" dirty="0"/>
                  <a:t>for </a:t>
                </a:r>
                <a:r>
                  <a:rPr lang="en-US" sz="2800" dirty="0">
                    <a:solidFill>
                      <a:srgbClr val="00B050"/>
                    </a:solidFill>
                  </a:rPr>
                  <a:t>large enough n</a:t>
                </a:r>
                <a:r>
                  <a:rPr lang="en-US" sz="2800" dirty="0"/>
                  <a:t>,  </a:t>
                </a:r>
                <a:endParaRPr lang="en-US" sz="2800" dirty="0"/>
              </a:p>
              <a:p>
                <a:pPr marL="0" indent="0" algn="ctr">
                  <a:buNone/>
                </a:pPr>
                <a14:m>
                  <m:oMath xmlns:m="http://schemas.openxmlformats.org/officeDocument/2006/math">
                    <m:r>
                      <a:rPr lang="en-US" sz="2800" i="1">
                        <a:latin typeface="Cambria Math" panose="02040503050406030204" pitchFamily="18" charset="0"/>
                      </a:rPr>
                      <m:t>𝑇</m:t>
                    </m:r>
                    <m:d>
                      <m:dPr>
                        <m:ctrlPr>
                          <a:rPr lang="en-US" sz="2800" i="1">
                            <a:latin typeface="Cambria Math" panose="02040503050406030204" pitchFamily="18" charset="0"/>
                          </a:rPr>
                        </m:ctrlPr>
                      </m:dPr>
                      <m:e>
                        <m:r>
                          <a:rPr lang="en-US" sz="2800" i="1">
                            <a:latin typeface="Cambria Math" panose="02040503050406030204" pitchFamily="18" charset="0"/>
                          </a:rPr>
                          <m:t>𝑛</m:t>
                        </m:r>
                      </m:e>
                    </m:d>
                  </m:oMath>
                </a14:m>
                <a:r>
                  <a:rPr lang="en-US" sz="2800" dirty="0"/>
                  <a:t> is </a:t>
                </a:r>
                <a:r>
                  <a:rPr lang="en-US" sz="2800" b="1" dirty="0">
                    <a:solidFill>
                      <a:srgbClr val="FF0000"/>
                    </a:solidFill>
                  </a:rPr>
                  <a:t>at most </a:t>
                </a:r>
                <a:r>
                  <a:rPr lang="en-US" sz="2800" dirty="0"/>
                  <a:t>some </a:t>
                </a:r>
                <a:r>
                  <a:rPr lang="en-US" sz="2800" dirty="0">
                    <a:solidFill>
                      <a:srgbClr val="00B050"/>
                    </a:solidFill>
                  </a:rPr>
                  <a:t>constant multiple </a:t>
                </a:r>
                <a:r>
                  <a:rPr lang="en-US" sz="2800" dirty="0"/>
                  <a:t>of </a:t>
                </a:r>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𝑛</m:t>
                        </m:r>
                      </m:e>
                    </m:d>
                  </m:oMath>
                </a14:m>
                <a:r>
                  <a:rPr lang="en-US" sz="2800" dirty="0"/>
                  <a:t>.</a:t>
                </a:r>
                <a:endParaRPr lang="en-US" sz="2800" dirty="0"/>
              </a:p>
              <a:p>
                <a:endParaRPr lang="en-US" sz="28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4" name="Picture 3"/>
          <p:cNvPicPr>
            <a:picLocks noChangeAspect="1"/>
          </p:cNvPicPr>
          <p:nvPr/>
        </p:nvPicPr>
        <p:blipFill>
          <a:blip r:embed="rId2" cstate="email"/>
          <a:stretch>
            <a:fillRect/>
          </a:stretch>
        </p:blipFill>
        <p:spPr>
          <a:xfrm>
            <a:off x="7586278" y="230190"/>
            <a:ext cx="1189403" cy="1313232"/>
          </a:xfrm>
          <a:prstGeom prst="rect">
            <a:avLst/>
          </a:prstGeom>
        </p:spPr>
      </p:pic>
      <p:sp>
        <p:nvSpPr>
          <p:cNvPr id="5" name="TextBox 4"/>
          <p:cNvSpPr txBox="1"/>
          <p:nvPr/>
        </p:nvSpPr>
        <p:spPr>
          <a:xfrm>
            <a:off x="4710896" y="5995686"/>
            <a:ext cx="3958542" cy="646331"/>
          </a:xfrm>
          <a:prstGeom prst="rect">
            <a:avLst/>
          </a:prstGeom>
          <a:noFill/>
        </p:spPr>
        <p:txBody>
          <a:bodyPr wrap="square" rtlCol="0">
            <a:spAutoFit/>
          </a:bodyPr>
          <a:lstStyle/>
          <a:p>
            <a:pPr algn="ctr"/>
            <a:r>
              <a:rPr lang="en-US" dirty="0">
                <a:solidFill>
                  <a:schemeClr val="accent4"/>
                </a:solidFill>
              </a:rPr>
              <a:t>Here, “constant” means “some number that doesn’t depend on n.”</a:t>
            </a:r>
            <a:endParaRPr lang="en-US" dirty="0">
              <a:solidFill>
                <a:schemeClr val="accent4"/>
              </a:solidFill>
            </a:endParaRPr>
          </a:p>
        </p:txBody>
      </p:sp>
      <p:cxnSp>
        <p:nvCxnSpPr>
          <p:cNvPr id="7" name="Straight Arrow Connector 6"/>
          <p:cNvCxnSpPr>
            <a:stCxn id="5" idx="0"/>
          </p:cNvCxnSpPr>
          <p:nvPr/>
        </p:nvCxnSpPr>
        <p:spPr>
          <a:xfrm flipH="1" flipV="1">
            <a:off x="5143500" y="5130800"/>
            <a:ext cx="1546667" cy="86488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33935" y="168231"/>
            <a:ext cx="6420682" cy="369332"/>
          </a:xfrm>
          <a:prstGeom prst="rect">
            <a:avLst/>
          </a:prstGeom>
          <a:noFill/>
        </p:spPr>
        <p:txBody>
          <a:bodyPr wrap="square" rtlCol="0">
            <a:spAutoFit/>
          </a:bodyPr>
          <a:lstStyle/>
          <a:p>
            <a:r>
              <a:rPr lang="en-US" dirty="0">
                <a:solidFill>
                  <a:srgbClr val="DE6769"/>
                </a:solidFill>
              </a:rPr>
              <a:t>pronounced “big-oh of </a:t>
            </a:r>
            <a:r>
              <a:rPr lang="en-US" dirty="0">
                <a:solidFill>
                  <a:srgbClr val="DE6769"/>
                </a:solidFill>
              </a:rPr>
              <a:t>…</a:t>
            </a:r>
            <a:r>
              <a:rPr lang="en-US" dirty="0">
                <a:solidFill>
                  <a:srgbClr val="DE6769"/>
                </a:solidFill>
              </a:rPr>
              <a:t>” or sometimes “oh of </a:t>
            </a:r>
            <a:r>
              <a:rPr lang="en-US" dirty="0">
                <a:solidFill>
                  <a:srgbClr val="DE6769"/>
                </a:solidFill>
              </a:rPr>
              <a:t>…</a:t>
            </a:r>
            <a:r>
              <a:rPr lang="en-US" dirty="0">
                <a:solidFill>
                  <a:srgbClr val="DE6769"/>
                </a:solidFill>
              </a:rPr>
              <a:t>”</a:t>
            </a:r>
            <a:endParaRPr lang="en-US" dirty="0">
              <a:solidFill>
                <a:srgbClr val="DE6769"/>
              </a:solidFill>
            </a:endParaRPr>
          </a:p>
        </p:txBody>
      </p:sp>
      <p:cxnSp>
        <p:nvCxnSpPr>
          <p:cNvPr id="9" name="Straight Arrow Connector 8"/>
          <p:cNvCxnSpPr/>
          <p:nvPr/>
        </p:nvCxnSpPr>
        <p:spPr>
          <a:xfrm>
            <a:off x="6155465" y="551290"/>
            <a:ext cx="118014" cy="328331"/>
          </a:xfrm>
          <a:prstGeom prst="straightConnector1">
            <a:avLst/>
          </a:prstGeom>
          <a:ln>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1006720" y="1787105"/>
            <a:ext cx="7263199" cy="5070895"/>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a:xfrm>
                <a:off x="360636" y="164282"/>
                <a:ext cx="7886700" cy="1325563"/>
              </a:xfrm>
            </p:spPr>
            <p:txBody>
              <a:bodyPr/>
              <a:lstStyle/>
              <a:p>
                <a:r>
                  <a:rPr lang="en-US" sz="2800" dirty="0"/>
                  <a:t>Example</a:t>
                </a:r>
                <a:br>
                  <a:rPr lang="en-US" sz="2800" dirty="0"/>
                </a:br>
                <a14:m>
                  <m:oMathPara xmlns:m="http://schemas.openxmlformats.org/officeDocument/2006/math">
                    <m:oMathParaPr>
                      <m:jc m:val="left"/>
                    </m:oMathParaPr>
                    <m:oMath xmlns:m="http://schemas.openxmlformats.org/officeDocument/2006/math">
                      <m:r>
                        <a:rPr lang="en-US" sz="4800" b="0" i="1" smtClean="0">
                          <a:solidFill>
                            <a:schemeClr val="accent1"/>
                          </a:solidFill>
                          <a:latin typeface="Cambria Math" panose="02040503050406030204" pitchFamily="18" charset="0"/>
                        </a:rPr>
                        <m:t>2</m:t>
                      </m:r>
                      <m:sSup>
                        <m:sSupPr>
                          <m:ctrlPr>
                            <a:rPr lang="en-US" sz="4800" b="0" i="1" smtClean="0">
                              <a:solidFill>
                                <a:schemeClr val="accent1"/>
                              </a:solidFill>
                              <a:latin typeface="Cambria Math" panose="02040503050406030204" pitchFamily="18" charset="0"/>
                            </a:rPr>
                          </m:ctrlPr>
                        </m:sSupPr>
                        <m:e>
                          <m:r>
                            <a:rPr lang="en-US" sz="4800" b="0" i="1" smtClean="0">
                              <a:solidFill>
                                <a:schemeClr val="accent1"/>
                              </a:solidFill>
                              <a:latin typeface="Cambria Math" panose="02040503050406030204" pitchFamily="18" charset="0"/>
                            </a:rPr>
                            <m:t>𝑛</m:t>
                          </m:r>
                        </m:e>
                        <m:sup>
                          <m:r>
                            <a:rPr lang="en-US" sz="4800" b="0" i="1" smtClean="0">
                              <a:solidFill>
                                <a:schemeClr val="accent1"/>
                              </a:solidFill>
                              <a:latin typeface="Cambria Math" panose="02040503050406030204" pitchFamily="18" charset="0"/>
                            </a:rPr>
                            <m:t>2</m:t>
                          </m:r>
                        </m:sup>
                      </m:sSup>
                      <m:r>
                        <a:rPr lang="en-US" sz="4800" b="0" i="1" smtClean="0">
                          <a:solidFill>
                            <a:schemeClr val="accent1"/>
                          </a:solidFill>
                          <a:latin typeface="Cambria Math" panose="02040503050406030204" pitchFamily="18" charset="0"/>
                        </a:rPr>
                        <m:t>+</m:t>
                      </m:r>
                      <m:r>
                        <a:rPr lang="en-US" sz="4800" b="0" i="1" smtClean="0">
                          <a:solidFill>
                            <a:schemeClr val="accent1"/>
                          </a:solidFill>
                          <a:latin typeface="Cambria Math" panose="02040503050406030204" pitchFamily="18" charset="0"/>
                        </a:rPr>
                        <m:t>10</m:t>
                      </m:r>
                      <m:r>
                        <a:rPr lang="en-US" sz="4800" b="0" i="1" smtClean="0">
                          <a:solidFill>
                            <a:schemeClr val="accent1"/>
                          </a:solidFill>
                          <a:latin typeface="Cambria Math" panose="02040503050406030204" pitchFamily="18" charset="0"/>
                        </a:rPr>
                        <m:t>=</m:t>
                      </m:r>
                      <m:r>
                        <a:rPr lang="en-US" sz="4800" b="0" i="1" smtClean="0">
                          <a:solidFill>
                            <a:schemeClr val="accent1"/>
                          </a:solidFill>
                          <a:latin typeface="Cambria Math" panose="02040503050406030204" pitchFamily="18" charset="0"/>
                        </a:rPr>
                        <m:t>𝑂</m:t>
                      </m:r>
                      <m:d>
                        <m:dPr>
                          <m:ctrlPr>
                            <a:rPr lang="en-US" sz="4800" b="0" i="1" smtClean="0">
                              <a:solidFill>
                                <a:schemeClr val="accent1"/>
                              </a:solidFill>
                              <a:latin typeface="Cambria Math" panose="02040503050406030204" pitchFamily="18" charset="0"/>
                            </a:rPr>
                          </m:ctrlPr>
                        </m:dPr>
                        <m:e>
                          <m:sSup>
                            <m:sSupPr>
                              <m:ctrlPr>
                                <a:rPr lang="en-US" sz="4800" b="0" i="1" smtClean="0">
                                  <a:solidFill>
                                    <a:schemeClr val="accent1"/>
                                  </a:solidFill>
                                  <a:latin typeface="Cambria Math" panose="02040503050406030204" pitchFamily="18" charset="0"/>
                                </a:rPr>
                              </m:ctrlPr>
                            </m:sSupPr>
                            <m:e>
                              <m:r>
                                <a:rPr lang="en-US" sz="4800" b="0" i="1" smtClean="0">
                                  <a:solidFill>
                                    <a:schemeClr val="accent1"/>
                                  </a:solidFill>
                                  <a:latin typeface="Cambria Math" panose="02040503050406030204" pitchFamily="18" charset="0"/>
                                </a:rPr>
                                <m:t>𝑛</m:t>
                              </m:r>
                            </m:e>
                            <m:sup>
                              <m:r>
                                <a:rPr lang="en-US" sz="4800" b="0" i="1" smtClean="0">
                                  <a:solidFill>
                                    <a:schemeClr val="accent1"/>
                                  </a:solidFill>
                                  <a:latin typeface="Cambria Math" panose="02040503050406030204" pitchFamily="18" charset="0"/>
                                </a:rPr>
                                <m:t>2</m:t>
                              </m:r>
                            </m:sup>
                          </m:sSup>
                        </m:e>
                      </m:d>
                    </m:oMath>
                  </m:oMathPara>
                </a14:m>
                <a:endParaRPr lang="en-US" sz="2800"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360636" y="164282"/>
                <a:ext cx="7886700" cy="1325563"/>
              </a:xfrm>
              <a:blipFill rotWithShape="1">
                <a:blip r:embed="rId2"/>
                <a:stretch>
                  <a:fillRect l="-7" t="-34" r="7" b="10"/>
                </a:stretch>
              </a:blipFill>
            </p:spPr>
            <p:txBody>
              <a:bodyPr/>
              <a:lstStyle/>
              <a:p>
                <a:r>
                  <a:rPr lang="zh-CN" altLang="en-US">
                    <a:noFill/>
                  </a:rPr>
                  <a:t> </a:t>
                </a:r>
              </a:p>
            </p:txBody>
          </p:sp>
        </mc:Fallback>
      </mc:AlternateContent>
      <p:sp>
        <p:nvSpPr>
          <p:cNvPr id="12" name="TextBox 11"/>
          <p:cNvSpPr txBox="1"/>
          <p:nvPr/>
        </p:nvSpPr>
        <p:spPr>
          <a:xfrm rot="19435169">
            <a:off x="5694336" y="4022292"/>
            <a:ext cx="2000942" cy="400110"/>
          </a:xfrm>
          <a:prstGeom prst="rect">
            <a:avLst/>
          </a:prstGeom>
          <a:noFill/>
        </p:spPr>
        <p:txBody>
          <a:bodyPr wrap="square" rtlCol="0">
            <a:spAutoFit/>
          </a:bodyPr>
          <a:lstStyle/>
          <a:p>
            <a:r>
              <a:rPr lang="en-US" sz="2000" dirty="0">
                <a:solidFill>
                  <a:srgbClr val="DE6769"/>
                </a:solidFill>
              </a:rPr>
              <a:t>T(n) = 2n</a:t>
            </a:r>
            <a:r>
              <a:rPr lang="en-US" sz="2000" baseline="30000" dirty="0">
                <a:solidFill>
                  <a:srgbClr val="DE6769"/>
                </a:solidFill>
              </a:rPr>
              <a:t>2 </a:t>
            </a:r>
            <a:r>
              <a:rPr lang="en-US" sz="2000" dirty="0">
                <a:solidFill>
                  <a:srgbClr val="DE6769"/>
                </a:solidFill>
              </a:rPr>
              <a:t>+ 10</a:t>
            </a:r>
            <a:endParaRPr lang="en-US" sz="2000" dirty="0">
              <a:solidFill>
                <a:srgbClr val="DE6769"/>
              </a:solidFill>
            </a:endParaRP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mc:AlternateContent xmlns:mc="http://schemas.openxmlformats.org/markup-compatibility/2006">
        <mc:Choice xmlns:a14="http://schemas.microsoft.com/office/drawing/2010/main" Requires="a14">
          <p:sp>
            <p:nvSpPr>
              <p:cNvPr id="3" name="Rectangle 2"/>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endParaRPr lang="en-US" dirty="0">
                  <a:solidFill>
                    <a:schemeClr val="accent4"/>
                  </a:solidFill>
                </a:endParaRP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panose="02040503050406030204" pitchFamily="18"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oMath>
                </a14:m>
                <a:r>
                  <a:rPr lang="en-US" dirty="0">
                    <a:solidFill>
                      <a:schemeClr val="accent4"/>
                    </a:solidFill>
                  </a:rPr>
                  <a:t>.</a:t>
                </a:r>
                <a:endParaRPr lang="en-US" dirty="0">
                  <a:solidFill>
                    <a:schemeClr val="accent4"/>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5762090" y="253480"/>
                <a:ext cx="3339296" cy="923330"/>
              </a:xfrm>
              <a:prstGeom prst="rect">
                <a:avLst/>
              </a:prstGeom>
              <a:blipFill rotWithShape="1">
                <a:blip r:embed="rId3"/>
                <a:stretch>
                  <a:fillRect l="-3" t="-12" r="17" b="-4247"/>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052567" y="1825598"/>
            <a:ext cx="7207126" cy="5031747"/>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a:xfrm>
                <a:off x="360636" y="164282"/>
                <a:ext cx="7886700" cy="1325563"/>
              </a:xfrm>
            </p:spPr>
            <p:txBody>
              <a:bodyPr/>
              <a:lstStyle/>
              <a:p>
                <a:r>
                  <a:rPr lang="en-US" sz="2400" dirty="0"/>
                  <a:t>Example</a:t>
                </a:r>
                <a:br>
                  <a:rPr lang="en-US" sz="2400" dirty="0"/>
                </a:br>
                <a14:m>
                  <m:oMathPara xmlns:m="http://schemas.openxmlformats.org/officeDocument/2006/math">
                    <m:oMathParaPr>
                      <m:jc m:val="left"/>
                    </m:oMathParaPr>
                    <m:oMath xmlns:m="http://schemas.openxmlformats.org/officeDocument/2006/math">
                      <m:r>
                        <a:rPr lang="en-US" sz="4400" b="0" i="1" smtClean="0">
                          <a:solidFill>
                            <a:schemeClr val="accent1"/>
                          </a:solidFill>
                          <a:latin typeface="Cambria Math" panose="02040503050406030204" pitchFamily="18" charset="0"/>
                        </a:rPr>
                        <m:t>2</m:t>
                      </m:r>
                      <m:sSup>
                        <m:sSupPr>
                          <m:ctrlPr>
                            <a:rPr lang="en-US" sz="4400" b="0" i="1" smtClean="0">
                              <a:solidFill>
                                <a:schemeClr val="accent1"/>
                              </a:solidFill>
                              <a:latin typeface="Cambria Math" panose="02040503050406030204" pitchFamily="18" charset="0"/>
                            </a:rPr>
                          </m:ctrlPr>
                        </m:sSupPr>
                        <m:e>
                          <m:r>
                            <a:rPr lang="en-US" sz="4400" b="0" i="1" smtClean="0">
                              <a:solidFill>
                                <a:schemeClr val="accent1"/>
                              </a:solidFill>
                              <a:latin typeface="Cambria Math" panose="02040503050406030204" pitchFamily="18" charset="0"/>
                            </a:rPr>
                            <m:t>𝑛</m:t>
                          </m:r>
                        </m:e>
                        <m:sup>
                          <m:r>
                            <a:rPr lang="en-US" sz="4400" b="0" i="1" smtClean="0">
                              <a:solidFill>
                                <a:schemeClr val="accent1"/>
                              </a:solidFill>
                              <a:latin typeface="Cambria Math" panose="02040503050406030204" pitchFamily="18" charset="0"/>
                            </a:rPr>
                            <m:t>2</m:t>
                          </m:r>
                        </m:sup>
                      </m:sSup>
                      <m:r>
                        <a:rPr lang="en-US" sz="4400" b="0" i="1" smtClean="0">
                          <a:solidFill>
                            <a:schemeClr val="accent1"/>
                          </a:solidFill>
                          <a:latin typeface="Cambria Math" panose="02040503050406030204" pitchFamily="18" charset="0"/>
                        </a:rPr>
                        <m:t>+</m:t>
                      </m:r>
                      <m:r>
                        <a:rPr lang="en-US" sz="4400" b="0" i="1" smtClean="0">
                          <a:solidFill>
                            <a:schemeClr val="accent1"/>
                          </a:solidFill>
                          <a:latin typeface="Cambria Math" panose="02040503050406030204" pitchFamily="18" charset="0"/>
                        </a:rPr>
                        <m:t>10</m:t>
                      </m:r>
                      <m:r>
                        <a:rPr lang="en-US" sz="4400" b="0" i="1" smtClean="0">
                          <a:solidFill>
                            <a:schemeClr val="accent1"/>
                          </a:solidFill>
                          <a:latin typeface="Cambria Math" panose="02040503050406030204" pitchFamily="18" charset="0"/>
                        </a:rPr>
                        <m:t>=</m:t>
                      </m:r>
                      <m:r>
                        <a:rPr lang="en-US" sz="4400" b="0" i="1" smtClean="0">
                          <a:solidFill>
                            <a:schemeClr val="accent1"/>
                          </a:solidFill>
                          <a:latin typeface="Cambria Math" panose="02040503050406030204" pitchFamily="18" charset="0"/>
                        </a:rPr>
                        <m:t>𝑂</m:t>
                      </m:r>
                      <m:d>
                        <m:dPr>
                          <m:ctrlPr>
                            <a:rPr lang="en-US" sz="4400" b="0" i="1" smtClean="0">
                              <a:solidFill>
                                <a:schemeClr val="accent1"/>
                              </a:solidFill>
                              <a:latin typeface="Cambria Math" panose="02040503050406030204" pitchFamily="18" charset="0"/>
                            </a:rPr>
                          </m:ctrlPr>
                        </m:dPr>
                        <m:e>
                          <m:sSup>
                            <m:sSupPr>
                              <m:ctrlPr>
                                <a:rPr lang="en-US" sz="4400" b="0" i="1" smtClean="0">
                                  <a:solidFill>
                                    <a:schemeClr val="accent1"/>
                                  </a:solidFill>
                                  <a:latin typeface="Cambria Math" panose="02040503050406030204" pitchFamily="18" charset="0"/>
                                </a:rPr>
                              </m:ctrlPr>
                            </m:sSupPr>
                            <m:e>
                              <m:r>
                                <a:rPr lang="en-US" sz="4400" b="0" i="1" smtClean="0">
                                  <a:solidFill>
                                    <a:schemeClr val="accent1"/>
                                  </a:solidFill>
                                  <a:latin typeface="Cambria Math" panose="02040503050406030204" pitchFamily="18" charset="0"/>
                                </a:rPr>
                                <m:t>𝑛</m:t>
                              </m:r>
                            </m:e>
                            <m:sup>
                              <m:r>
                                <a:rPr lang="en-US" sz="4400" b="0" i="1" smtClean="0">
                                  <a:solidFill>
                                    <a:schemeClr val="accent1"/>
                                  </a:solidFill>
                                  <a:latin typeface="Cambria Math" panose="02040503050406030204" pitchFamily="18" charset="0"/>
                                </a:rPr>
                                <m:t>2</m:t>
                              </m:r>
                            </m:sup>
                          </m:sSup>
                        </m:e>
                      </m:d>
                    </m:oMath>
                  </m:oMathPara>
                </a14:m>
                <a:endParaRPr lang="en-US" sz="2400"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360636" y="164282"/>
                <a:ext cx="7886700" cy="1325563"/>
              </a:xfrm>
              <a:blipFill rotWithShape="1">
                <a:blip r:embed="rId2"/>
                <a:stretch>
                  <a:fillRect l="-7" t="-34" r="7" b="10"/>
                </a:stretch>
              </a:blipFill>
            </p:spPr>
            <p:txBody>
              <a:bodyPr/>
              <a:lstStyle/>
              <a:p>
                <a:r>
                  <a:rPr lang="zh-CN" altLang="en-US">
                    <a:noFill/>
                  </a:rPr>
                  <a:t> </a:t>
                </a:r>
              </a:p>
            </p:txBody>
          </p:sp>
        </mc:Fallback>
      </mc:AlternateContent>
      <p:sp>
        <p:nvSpPr>
          <p:cNvPr id="10" name="TextBox 9"/>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endParaRPr lang="en-US" sz="2400" dirty="0">
              <a:solidFill>
                <a:srgbClr val="DE6769"/>
              </a:solidFill>
            </a:endParaRPr>
          </a:p>
        </p:txBody>
      </p:sp>
      <p:sp>
        <p:nvSpPr>
          <p:cNvPr id="11" name="TextBox 10"/>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mc:AlternateContent xmlns:mc="http://schemas.openxmlformats.org/markup-compatibility/2006">
        <mc:Choice xmlns:a14="http://schemas.microsoft.com/office/drawing/2010/main" Requires="a14">
          <p:sp>
            <p:nvSpPr>
              <p:cNvPr id="8" name="Rectangle 7"/>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endParaRPr lang="en-US" dirty="0">
                  <a:solidFill>
                    <a:schemeClr val="accent4"/>
                  </a:solidFill>
                </a:endParaRP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panose="02040503050406030204" pitchFamily="18"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oMath>
                </a14:m>
                <a:r>
                  <a:rPr lang="en-US" dirty="0">
                    <a:solidFill>
                      <a:schemeClr val="accent4"/>
                    </a:solidFill>
                  </a:rPr>
                  <a:t>.</a:t>
                </a:r>
                <a:endParaRPr lang="en-US" dirty="0">
                  <a:solidFill>
                    <a:schemeClr val="accent4"/>
                  </a:solidFill>
                </a:endParaRPr>
              </a:p>
            </p:txBody>
          </p:sp>
        </mc:Choice>
        <mc:Fallback>
          <p:sp>
            <p:nvSpPr>
              <p:cNvPr id="8" name="Rectangle 7"/>
              <p:cNvSpPr>
                <a:spLocks noRot="1" noChangeAspect="1" noMove="1" noResize="1" noEditPoints="1" noAdjustHandles="1" noChangeArrowheads="1" noChangeShapeType="1" noTextEdit="1"/>
              </p:cNvSpPr>
              <p:nvPr/>
            </p:nvSpPr>
            <p:spPr>
              <a:xfrm>
                <a:off x="5762090" y="253480"/>
                <a:ext cx="3339296" cy="923330"/>
              </a:xfrm>
              <a:prstGeom prst="rect">
                <a:avLst/>
              </a:prstGeom>
              <a:blipFill rotWithShape="1">
                <a:blip r:embed="rId3"/>
                <a:stretch>
                  <a:fillRect l="-3" t="-12" r="17" b="-4247"/>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050266" y="1825598"/>
            <a:ext cx="7193519" cy="5022247"/>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a:xfrm>
                <a:off x="360636" y="164282"/>
                <a:ext cx="7886700" cy="1325563"/>
              </a:xfrm>
            </p:spPr>
            <p:txBody>
              <a:bodyPr/>
              <a:lstStyle/>
              <a:p>
                <a:r>
                  <a:rPr lang="en-US" sz="2400" dirty="0"/>
                  <a:t>Example</a:t>
                </a:r>
                <a:br>
                  <a:rPr lang="en-US" sz="2400" dirty="0"/>
                </a:br>
                <a14:m>
                  <m:oMathPara xmlns:m="http://schemas.openxmlformats.org/officeDocument/2006/math">
                    <m:oMathParaPr>
                      <m:jc m:val="left"/>
                    </m:oMathParaPr>
                    <m:oMath xmlns:m="http://schemas.openxmlformats.org/officeDocument/2006/math">
                      <m:r>
                        <a:rPr lang="en-US" sz="4400" b="0" i="1" smtClean="0">
                          <a:solidFill>
                            <a:schemeClr val="accent1"/>
                          </a:solidFill>
                          <a:latin typeface="Cambria Math" panose="02040503050406030204" pitchFamily="18" charset="0"/>
                        </a:rPr>
                        <m:t>2</m:t>
                      </m:r>
                      <m:sSup>
                        <m:sSupPr>
                          <m:ctrlPr>
                            <a:rPr lang="en-US" sz="4400" b="0" i="1" smtClean="0">
                              <a:solidFill>
                                <a:schemeClr val="accent1"/>
                              </a:solidFill>
                              <a:latin typeface="Cambria Math" panose="02040503050406030204" pitchFamily="18" charset="0"/>
                            </a:rPr>
                          </m:ctrlPr>
                        </m:sSupPr>
                        <m:e>
                          <m:r>
                            <a:rPr lang="en-US" sz="4400" b="0" i="1" smtClean="0">
                              <a:solidFill>
                                <a:schemeClr val="accent1"/>
                              </a:solidFill>
                              <a:latin typeface="Cambria Math" panose="02040503050406030204" pitchFamily="18" charset="0"/>
                            </a:rPr>
                            <m:t>𝑛</m:t>
                          </m:r>
                        </m:e>
                        <m:sup>
                          <m:r>
                            <a:rPr lang="en-US" sz="4400" b="0" i="1" smtClean="0">
                              <a:solidFill>
                                <a:schemeClr val="accent1"/>
                              </a:solidFill>
                              <a:latin typeface="Cambria Math" panose="02040503050406030204" pitchFamily="18" charset="0"/>
                            </a:rPr>
                            <m:t>2</m:t>
                          </m:r>
                        </m:sup>
                      </m:sSup>
                      <m:r>
                        <a:rPr lang="en-US" sz="4400" b="0" i="1" smtClean="0">
                          <a:solidFill>
                            <a:schemeClr val="accent1"/>
                          </a:solidFill>
                          <a:latin typeface="Cambria Math" panose="02040503050406030204" pitchFamily="18" charset="0"/>
                        </a:rPr>
                        <m:t>+</m:t>
                      </m:r>
                      <m:r>
                        <a:rPr lang="en-US" sz="4400" b="0" i="1" smtClean="0">
                          <a:solidFill>
                            <a:schemeClr val="accent1"/>
                          </a:solidFill>
                          <a:latin typeface="Cambria Math" panose="02040503050406030204" pitchFamily="18" charset="0"/>
                        </a:rPr>
                        <m:t>10</m:t>
                      </m:r>
                      <m:r>
                        <a:rPr lang="en-US" sz="4400" b="0" i="1" smtClean="0">
                          <a:solidFill>
                            <a:schemeClr val="accent1"/>
                          </a:solidFill>
                          <a:latin typeface="Cambria Math" panose="02040503050406030204" pitchFamily="18" charset="0"/>
                        </a:rPr>
                        <m:t>=</m:t>
                      </m:r>
                      <m:r>
                        <a:rPr lang="en-US" sz="4400" b="0" i="1" smtClean="0">
                          <a:solidFill>
                            <a:schemeClr val="accent1"/>
                          </a:solidFill>
                          <a:latin typeface="Cambria Math" panose="02040503050406030204" pitchFamily="18" charset="0"/>
                        </a:rPr>
                        <m:t>𝑂</m:t>
                      </m:r>
                      <m:d>
                        <m:dPr>
                          <m:ctrlPr>
                            <a:rPr lang="en-US" sz="4400" b="0" i="1" smtClean="0">
                              <a:solidFill>
                                <a:schemeClr val="accent1"/>
                              </a:solidFill>
                              <a:latin typeface="Cambria Math" panose="02040503050406030204" pitchFamily="18" charset="0"/>
                            </a:rPr>
                          </m:ctrlPr>
                        </m:dPr>
                        <m:e>
                          <m:sSup>
                            <m:sSupPr>
                              <m:ctrlPr>
                                <a:rPr lang="en-US" sz="4400" b="0" i="1" smtClean="0">
                                  <a:solidFill>
                                    <a:schemeClr val="accent1"/>
                                  </a:solidFill>
                                  <a:latin typeface="Cambria Math" panose="02040503050406030204" pitchFamily="18" charset="0"/>
                                </a:rPr>
                              </m:ctrlPr>
                            </m:sSupPr>
                            <m:e>
                              <m:r>
                                <a:rPr lang="en-US" sz="4400" b="0" i="1" smtClean="0">
                                  <a:solidFill>
                                    <a:schemeClr val="accent1"/>
                                  </a:solidFill>
                                  <a:latin typeface="Cambria Math" panose="02040503050406030204" pitchFamily="18" charset="0"/>
                                </a:rPr>
                                <m:t>𝑛</m:t>
                              </m:r>
                            </m:e>
                            <m:sup>
                              <m:r>
                                <a:rPr lang="en-US" sz="4400" b="0" i="1" smtClean="0">
                                  <a:solidFill>
                                    <a:schemeClr val="accent1"/>
                                  </a:solidFill>
                                  <a:latin typeface="Cambria Math" panose="02040503050406030204" pitchFamily="18" charset="0"/>
                                </a:rPr>
                                <m:t>2</m:t>
                              </m:r>
                            </m:sup>
                          </m:sSup>
                        </m:e>
                      </m:d>
                    </m:oMath>
                  </m:oMathPara>
                </a14:m>
                <a:endParaRPr lang="en-US" sz="2400"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360636" y="164282"/>
                <a:ext cx="7886700" cy="1325563"/>
              </a:xfrm>
              <a:blipFill rotWithShape="1">
                <a:blip r:embed="rId2"/>
                <a:stretch>
                  <a:fillRect l="-7" t="-34" r="7" b="10"/>
                </a:stretch>
              </a:blipFill>
            </p:spPr>
            <p:txBody>
              <a:bodyPr/>
              <a:lstStyle/>
              <a:p>
                <a:r>
                  <a:rPr lang="zh-CN" altLang="en-US">
                    <a:noFill/>
                  </a:rPr>
                  <a:t> </a:t>
                </a:r>
              </a:p>
            </p:txBody>
          </p:sp>
        </mc:Fallback>
      </mc:AlternateContent>
      <p:sp>
        <p:nvSpPr>
          <p:cNvPr id="10" name="TextBox 9"/>
          <p:cNvSpPr txBox="1"/>
          <p:nvPr/>
        </p:nvSpPr>
        <p:spPr>
          <a:xfrm rot="19435169">
            <a:off x="5694336" y="3991515"/>
            <a:ext cx="2000942"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endParaRPr lang="en-US" sz="2400" dirty="0">
              <a:solidFill>
                <a:srgbClr val="DE6769"/>
              </a:solidFill>
            </a:endParaRPr>
          </a:p>
        </p:txBody>
      </p:sp>
      <p:sp>
        <p:nvSpPr>
          <p:cNvPr id="11" name="TextBox 10"/>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endParaRPr lang="en-US" dirty="0">
              <a:solidFill>
                <a:schemeClr val="accent6"/>
              </a:solidFill>
            </a:endParaRPr>
          </a:p>
        </p:txBody>
      </p:sp>
      <mc:AlternateContent xmlns:mc="http://schemas.openxmlformats.org/markup-compatibility/2006">
        <mc:Choice xmlns:a14="http://schemas.microsoft.com/office/drawing/2010/main" Requires="a14">
          <p:sp>
            <p:nvSpPr>
              <p:cNvPr id="9" name="Rectangle 8"/>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endParaRPr lang="en-US" dirty="0">
                  <a:solidFill>
                    <a:schemeClr val="accent4"/>
                  </a:solidFill>
                </a:endParaRP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panose="02040503050406030204" pitchFamily="18"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oMath>
                </a14:m>
                <a:r>
                  <a:rPr lang="en-US" dirty="0">
                    <a:solidFill>
                      <a:schemeClr val="accent4"/>
                    </a:solidFill>
                  </a:rPr>
                  <a:t>.</a:t>
                </a:r>
                <a:endParaRPr lang="en-US" dirty="0">
                  <a:solidFill>
                    <a:schemeClr val="accent4"/>
                  </a:solidFill>
                </a:endParaRPr>
              </a:p>
            </p:txBody>
          </p:sp>
        </mc:Choice>
        <mc:Fallback>
          <p:sp>
            <p:nvSpPr>
              <p:cNvPr id="9" name="Rectangle 8"/>
              <p:cNvSpPr>
                <a:spLocks noRot="1" noChangeAspect="1" noMove="1" noResize="1" noEditPoints="1" noAdjustHandles="1" noChangeArrowheads="1" noChangeShapeType="1" noTextEdit="1"/>
              </p:cNvSpPr>
              <p:nvPr/>
            </p:nvSpPr>
            <p:spPr>
              <a:xfrm>
                <a:off x="5762090" y="253480"/>
                <a:ext cx="3339296" cy="923330"/>
              </a:xfrm>
              <a:prstGeom prst="rect">
                <a:avLst/>
              </a:prstGeom>
              <a:blipFill rotWithShape="1">
                <a:blip r:embed="rId3"/>
                <a:stretch>
                  <a:fillRect l="-3" t="-12" r="17" b="-4247"/>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457380" y="125358"/>
            <a:ext cx="8229240" cy="761760"/>
          </a:xfrm>
          <a:prstGeom prst="rect">
            <a:avLst/>
          </a:prstGeom>
          <a:noFill/>
          <a:ln>
            <a:noFill/>
          </a:ln>
        </p:spPr>
        <p:txBody>
          <a:bodyPr>
            <a:normAutofit/>
          </a:bodyPr>
          <a:lstStyle/>
          <a:p>
            <a:pPr algn="just">
              <a:lnSpc>
                <a:spcPct val="100000"/>
              </a:lnSpc>
            </a:pPr>
            <a:r>
              <a:rPr lang="zh-CN" altLang="en-US" sz="4000" spc="-1" dirty="0">
                <a:solidFill>
                  <a:srgbClr val="000000"/>
                </a:solidFill>
                <a:latin typeface="Arial" panose="020B0604020202090204"/>
                <a:ea typeface="黑体"/>
              </a:rPr>
              <a:t>为什么要学习算法</a:t>
            </a:r>
            <a:r>
              <a:rPr lang="en-US" altLang="zh-CN" sz="4000" spc="-1" dirty="0">
                <a:solidFill>
                  <a:srgbClr val="000000"/>
                </a:solidFill>
                <a:latin typeface="Arial" panose="020B0604020202090204"/>
                <a:ea typeface="黑体"/>
              </a:rPr>
              <a:t>?</a:t>
            </a:r>
            <a:endParaRPr lang="zh-CN" sz="4000" b="0" strike="noStrike" spc="-1" dirty="0">
              <a:solidFill>
                <a:srgbClr val="000000"/>
              </a:solidFill>
              <a:latin typeface="Arial" panose="020B0604020202090204"/>
            </a:endParaRPr>
          </a:p>
        </p:txBody>
      </p:sp>
      <p:sp>
        <p:nvSpPr>
          <p:cNvPr id="11" name="内容占位符 10"/>
          <p:cNvSpPr>
            <a:spLocks noGrp="1"/>
          </p:cNvSpPr>
          <p:nvPr>
            <p:ph sz="quarter" idx="14"/>
          </p:nvPr>
        </p:nvSpPr>
        <p:spPr>
          <a:xfrm>
            <a:off x="457200" y="1230086"/>
            <a:ext cx="8159750" cy="5323114"/>
          </a:xfrm>
        </p:spPr>
        <p:txBody>
          <a:bodyPr>
            <a:normAutofit lnSpcReduction="10000"/>
          </a:bodyPr>
          <a:lstStyle/>
          <a:p>
            <a:r>
              <a:rPr lang="zh-CN" altLang="en-US" sz="2400" dirty="0"/>
              <a:t>在绝大多数计算机科学分支中，要完成任何实质性的工作，理解算法的基础知识并掌握与算法相关的数据结构都是必不可少的。</a:t>
            </a:r>
            <a:endParaRPr lang="en-US" altLang="zh-CN" sz="2000" dirty="0"/>
          </a:p>
          <a:p>
            <a:endParaRPr lang="en-US" altLang="zh-CN" sz="2000" dirty="0"/>
          </a:p>
          <a:p>
            <a:r>
              <a:rPr lang="zh-CN" altLang="en-US" sz="2000" dirty="0"/>
              <a:t>例如：</a:t>
            </a:r>
            <a:endParaRPr lang="en-US" altLang="zh-CN" sz="2000" dirty="0"/>
          </a:p>
          <a:p>
            <a:pPr marL="0" indent="0">
              <a:buNone/>
            </a:pPr>
            <a:endParaRPr lang="en-US" altLang="zh-CN" sz="2000" dirty="0"/>
          </a:p>
          <a:p>
            <a:pPr marL="628650" lvl="1" indent="-314325"/>
            <a:r>
              <a:rPr lang="zh-CN" altLang="en-US" sz="2000" dirty="0"/>
              <a:t>通讯网络中的最短路算法</a:t>
            </a:r>
            <a:endParaRPr lang="en-US" altLang="zh-CN" sz="2000" dirty="0"/>
          </a:p>
          <a:p>
            <a:pPr marL="628650" lvl="1" indent="-314325"/>
            <a:endParaRPr lang="en-US" altLang="zh-CN" sz="2000" dirty="0"/>
          </a:p>
          <a:p>
            <a:pPr marL="628650" lvl="1" indent="-314325"/>
            <a:r>
              <a:rPr lang="zh-CN" altLang="en-US" sz="2000" dirty="0"/>
              <a:t>公钥加密需要高效的数论算法</a:t>
            </a:r>
            <a:endParaRPr lang="en-US" altLang="zh-CN" sz="2000" dirty="0"/>
          </a:p>
          <a:p>
            <a:pPr marL="628650" lvl="1" indent="-314325"/>
            <a:endParaRPr lang="en-US" altLang="zh-CN" sz="2000" dirty="0"/>
          </a:p>
          <a:p>
            <a:pPr marL="628650" lvl="1" indent="-314325"/>
            <a:r>
              <a:rPr lang="zh-CN" altLang="en-US" sz="2000" dirty="0"/>
              <a:t>计算机图像学需要用到几何算法</a:t>
            </a:r>
            <a:endParaRPr lang="en-US" altLang="zh-CN" sz="2000" dirty="0"/>
          </a:p>
          <a:p>
            <a:pPr marL="628650" lvl="1" indent="-314325"/>
            <a:endParaRPr lang="en-US" altLang="zh-CN" sz="2000" dirty="0"/>
          </a:p>
          <a:p>
            <a:pPr marL="628650" lvl="1" indent="-314325"/>
            <a:r>
              <a:rPr lang="zh-CN" altLang="en-US" sz="2000" dirty="0"/>
              <a:t>数据库索引需要用到平衡搜索树这种数据结构</a:t>
            </a:r>
            <a:endParaRPr lang="en-US" altLang="zh-CN" sz="2000" dirty="0"/>
          </a:p>
          <a:p>
            <a:pPr marL="628650" lvl="1" indent="-314325"/>
            <a:endParaRPr lang="en-US" altLang="zh-CN" sz="2000" dirty="0"/>
          </a:p>
          <a:p>
            <a:pPr marL="628650" lvl="1" indent="-314325"/>
            <a:r>
              <a:rPr lang="zh-CN" altLang="en-US" sz="2000" dirty="0"/>
              <a:t>优化调度领域需要用到动态规划算法</a:t>
            </a:r>
            <a:endParaRPr lang="zh-CN" altLang="en-US" sz="20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Formal definition of O(…)</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789546"/>
                <a:ext cx="7886700" cy="4574186"/>
              </a:xfrm>
            </p:spPr>
            <p:txBody>
              <a:bodyPr>
                <a:noAutofit/>
              </a:bodyPr>
              <a:lstStyle/>
              <a:p>
                <a:r>
                  <a:rPr lang="en-US" sz="2800" dirty="0"/>
                  <a:t>Let </a:t>
                </a:r>
                <a14:m>
                  <m:oMath xmlns:m="http://schemas.openxmlformats.org/officeDocument/2006/math">
                    <m:r>
                      <a:rPr lang="en-US" sz="2800" i="1" smtClean="0">
                        <a:solidFill>
                          <a:schemeClr val="tx1"/>
                        </a:solidFill>
                        <a:latin typeface="Cambria Math" panose="02040503050406030204" pitchFamily="18" charset="0"/>
                      </a:rPr>
                      <m:t>𝑇</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𝑛</m:t>
                        </m:r>
                      </m:e>
                    </m:d>
                  </m:oMath>
                </a14:m>
                <a:r>
                  <a:rPr lang="en-US" sz="2800" dirty="0"/>
                  <a:t>, </a:t>
                </a:r>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𝑛</m:t>
                        </m:r>
                      </m:e>
                    </m:d>
                  </m:oMath>
                </a14:m>
                <a:r>
                  <a:rPr lang="en-US" sz="2800" dirty="0"/>
                  <a:t> be functions of positive integers.</a:t>
                </a:r>
                <a:endParaRPr lang="en-US" sz="2800" dirty="0"/>
              </a:p>
              <a:p>
                <a:pPr lvl="1"/>
                <a:r>
                  <a:rPr lang="en-US" sz="2800" dirty="0">
                    <a:solidFill>
                      <a:schemeClr val="accent4"/>
                    </a:solidFill>
                  </a:rPr>
                  <a:t>Think of </a:t>
                </a:r>
                <a14:m>
                  <m:oMath xmlns:m="http://schemas.openxmlformats.org/officeDocument/2006/math">
                    <m:r>
                      <a:rPr lang="en-US" sz="2800" i="1">
                        <a:solidFill>
                          <a:schemeClr val="accent4"/>
                        </a:solidFill>
                        <a:latin typeface="Cambria Math" panose="02040503050406030204" pitchFamily="18" charset="0"/>
                      </a:rPr>
                      <m:t>𝑇</m:t>
                    </m:r>
                    <m:d>
                      <m:dPr>
                        <m:ctrlPr>
                          <a:rPr lang="en-US" sz="2800" i="1">
                            <a:solidFill>
                              <a:schemeClr val="accent4"/>
                            </a:solidFill>
                            <a:latin typeface="Cambria Math" panose="02040503050406030204" pitchFamily="18" charset="0"/>
                          </a:rPr>
                        </m:ctrlPr>
                      </m:dPr>
                      <m:e>
                        <m:r>
                          <a:rPr lang="en-US" sz="2800" i="1">
                            <a:solidFill>
                              <a:schemeClr val="accent4"/>
                            </a:solidFill>
                            <a:latin typeface="Cambria Math" panose="02040503050406030204" pitchFamily="18" charset="0"/>
                          </a:rPr>
                          <m:t>𝑛</m:t>
                        </m:r>
                      </m:e>
                    </m:d>
                  </m:oMath>
                </a14:m>
                <a:r>
                  <a:rPr lang="en-US" sz="2800" dirty="0">
                    <a:solidFill>
                      <a:schemeClr val="accent4"/>
                    </a:solidFill>
                  </a:rPr>
                  <a:t> as  a runtime: positive and increasing in n.</a:t>
                </a:r>
                <a:endParaRPr lang="en-US" sz="2800" dirty="0"/>
              </a:p>
              <a:p>
                <a:endParaRPr lang="en-US" sz="2800" dirty="0"/>
              </a:p>
              <a:p>
                <a:r>
                  <a:rPr lang="en-US" sz="2800" dirty="0"/>
                  <a:t>Formally,</a:t>
                </a:r>
                <a:endParaRPr lang="en-US" sz="2800" dirty="0">
                  <a:solidFill>
                    <a:srgbClr val="005ECE"/>
                  </a:solidFill>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sz="2800" b="0" i="1" smtClean="0">
                          <a:solidFill>
                            <a:schemeClr val="accent4"/>
                          </a:solidFill>
                          <a:latin typeface="Cambria Math" panose="02040503050406030204" pitchFamily="18" charset="0"/>
                        </a:rPr>
                        <m:t>𝑇</m:t>
                      </m:r>
                      <m:d>
                        <m:dPr>
                          <m:ctrlPr>
                            <a:rPr lang="en-US" sz="2800" b="0" i="1" smtClean="0">
                              <a:solidFill>
                                <a:schemeClr val="accent4"/>
                              </a:solidFill>
                              <a:latin typeface="Cambria Math" panose="02040503050406030204" pitchFamily="18" charset="0"/>
                            </a:rPr>
                          </m:ctrlPr>
                        </m:dPr>
                        <m:e>
                          <m:r>
                            <a:rPr lang="en-US" sz="2800" b="0" i="1" smtClean="0">
                              <a:solidFill>
                                <a:schemeClr val="accent4"/>
                              </a:solidFill>
                              <a:latin typeface="Cambria Math" panose="02040503050406030204" pitchFamily="18" charset="0"/>
                            </a:rPr>
                            <m:t>𝑛</m:t>
                          </m:r>
                        </m:e>
                      </m:d>
                      <m:r>
                        <a:rPr lang="en-US" sz="2800" b="0" i="1" smtClean="0">
                          <a:solidFill>
                            <a:schemeClr val="accent4"/>
                          </a:solidFill>
                          <a:latin typeface="Cambria Math" panose="02040503050406030204" pitchFamily="18" charset="0"/>
                        </a:rPr>
                        <m:t>=</m:t>
                      </m:r>
                      <m:r>
                        <a:rPr lang="en-US" sz="2800" b="0" i="1" smtClean="0">
                          <a:solidFill>
                            <a:schemeClr val="accent4"/>
                          </a:solidFill>
                          <a:latin typeface="Cambria Math" panose="02040503050406030204" pitchFamily="18" charset="0"/>
                        </a:rPr>
                        <m:t>𝑂</m:t>
                      </m:r>
                      <m:d>
                        <m:dPr>
                          <m:ctrlPr>
                            <a:rPr lang="en-US" sz="2800" b="0" i="1" smtClean="0">
                              <a:solidFill>
                                <a:schemeClr val="accent4"/>
                              </a:solidFill>
                              <a:latin typeface="Cambria Math" panose="02040503050406030204" pitchFamily="18" charset="0"/>
                            </a:rPr>
                          </m:ctrlPr>
                        </m:dPr>
                        <m:e>
                          <m:r>
                            <a:rPr lang="en-US" sz="2800" b="0" i="1" smtClean="0">
                              <a:solidFill>
                                <a:schemeClr val="accent4"/>
                              </a:solidFill>
                              <a:latin typeface="Cambria Math" panose="02040503050406030204" pitchFamily="18" charset="0"/>
                            </a:rPr>
                            <m:t>𝑔</m:t>
                          </m:r>
                          <m:d>
                            <m:dPr>
                              <m:ctrlPr>
                                <a:rPr lang="en-US" sz="2800" b="0" i="1" smtClean="0">
                                  <a:solidFill>
                                    <a:schemeClr val="accent4"/>
                                  </a:solidFill>
                                  <a:latin typeface="Cambria Math" panose="02040503050406030204" pitchFamily="18" charset="0"/>
                                </a:rPr>
                              </m:ctrlPr>
                            </m:dPr>
                            <m:e>
                              <m:r>
                                <a:rPr lang="en-US" sz="2800" b="0" i="1" smtClean="0">
                                  <a:solidFill>
                                    <a:schemeClr val="accent4"/>
                                  </a:solidFill>
                                  <a:latin typeface="Cambria Math" panose="02040503050406030204" pitchFamily="18" charset="0"/>
                                </a:rPr>
                                <m:t>𝑛</m:t>
                              </m:r>
                            </m:e>
                          </m:d>
                        </m:e>
                      </m:d>
                      <m:r>
                        <a:rPr lang="en-US" sz="2800" b="0" i="1" smtClean="0">
                          <a:solidFill>
                            <a:schemeClr val="accent4"/>
                          </a:solidFill>
                          <a:latin typeface="Cambria Math" panose="02040503050406030204" pitchFamily="18" charset="0"/>
                        </a:rPr>
                        <m:t> </m:t>
                      </m:r>
                    </m:oMath>
                  </m:oMathPara>
                </a14:m>
                <a:endParaRPr lang="en-US" sz="700" b="0" i="1" dirty="0">
                  <a:solidFill>
                    <a:schemeClr val="accent4"/>
                  </a:solidFill>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sz="28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sz="900" b="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𝑐</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&gt;</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0</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  </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𝑠</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𝑡</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   ∀</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𝑛</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sz="2800" b="0" i="1" dirty="0">
                  <a:solidFill>
                    <a:srgbClr val="00B050"/>
                  </a:solidFill>
                  <a:latin typeface="Cambria Math" panose="02040503050406030204" pitchFamily="18" charset="0"/>
                  <a:ea typeface="Cambria Math" panose="02040503050406030204" pitchFamily="18" charset="0"/>
                  <a:cs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𝑇</m:t>
                      </m:r>
                      <m:d>
                        <m:dPr>
                          <m:ctrlP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ctrlPr>
                        </m:dPr>
                        <m:e>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𝑛</m:t>
                          </m:r>
                        </m:e>
                      </m:d>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𝑐</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𝑔</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𝑛</m:t>
                      </m:r>
                      <m:r>
                        <a:rPr lang="en-US" sz="2800" b="0" i="1" smtClean="0">
                          <a:solidFill>
                            <a:srgbClr val="00B050"/>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sz="2800" dirty="0">
                  <a:solidFill>
                    <a:srgbClr val="00B050"/>
                  </a:solidFill>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28650" y="1789546"/>
                <a:ext cx="7886700" cy="4574186"/>
              </a:xfrm>
              <a:blipFill rotWithShape="1">
                <a:blip r:embed="rId1"/>
                <a:stretch>
                  <a:fillRect t="-3" b="-5614"/>
                </a:stretch>
              </a:blipFill>
            </p:spPr>
            <p:txBody>
              <a:bodyPr/>
              <a:lstStyle/>
              <a:p>
                <a:r>
                  <a:rPr lang="zh-CN" altLang="en-US">
                    <a:noFill/>
                  </a:rPr>
                  <a:t> </a:t>
                </a:r>
              </a:p>
            </p:txBody>
          </p:sp>
        </mc:Fallback>
      </mc:AlternateContent>
      <p:pic>
        <p:nvPicPr>
          <p:cNvPr id="26" name="Picture 25"/>
          <p:cNvPicPr>
            <a:picLocks noChangeAspect="1"/>
          </p:cNvPicPr>
          <p:nvPr/>
        </p:nvPicPr>
        <p:blipFill>
          <a:blip r:embed="rId2" cstate="email"/>
          <a:stretch>
            <a:fillRect/>
          </a:stretch>
        </p:blipFill>
        <p:spPr>
          <a:xfrm>
            <a:off x="6760179" y="372931"/>
            <a:ext cx="778715" cy="1089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e>
                      </m:d>
                      <m:r>
                        <a:rPr lang="en-US" i="1">
                          <a:solidFill>
                            <a:schemeClr val="accent4"/>
                          </a:solidFill>
                          <a:latin typeface="Cambria Math" panose="02040503050406030204" pitchFamily="18" charset="0"/>
                        </a:rPr>
                        <m:t> </m:t>
                      </m:r>
                    </m:oMath>
                  </m:oMathPara>
                </a14:m>
                <a:endParaRPr lang="en-US" i="1" dirty="0">
                  <a:solidFill>
                    <a:schemeClr val="accent4"/>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sSub>
                        <m:sSub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&gt;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𝑠</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endParaRPr lang="en-US" sz="80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𝑇</m:t>
                      </m:r>
                      <m:d>
                        <m:d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d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d>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𝑔</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dirty="0">
                  <a:solidFill>
                    <a:schemeClr val="accent4"/>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1">
                <a:blip r:embed="rId1"/>
                <a:stretch>
                  <a:fillRect l="-7" t="12" r="7" b="-61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a:xfrm>
                <a:off x="360636" y="164282"/>
                <a:ext cx="7886700" cy="1325563"/>
              </a:xfrm>
            </p:spPr>
            <p:txBody>
              <a:bodyPr/>
              <a:lstStyle/>
              <a:p>
                <a:r>
                  <a:rPr lang="en-US" sz="2000" dirty="0"/>
                  <a:t>Example</a:t>
                </a:r>
                <a:br>
                  <a:rPr lang="en-US" sz="2000" dirty="0"/>
                </a:br>
                <a14:m>
                  <m:oMathPara xmlns:m="http://schemas.openxmlformats.org/officeDocument/2006/math">
                    <m:oMathParaPr>
                      <m:jc m:val="left"/>
                    </m:oMathParaPr>
                    <m:oMath xmlns:m="http://schemas.openxmlformats.org/officeDocument/2006/math">
                      <m:r>
                        <a:rPr lang="en-US" sz="4000" b="0" i="1" smtClean="0">
                          <a:solidFill>
                            <a:schemeClr val="accent1"/>
                          </a:solidFill>
                          <a:latin typeface="Cambria Math" panose="02040503050406030204" pitchFamily="18" charset="0"/>
                        </a:rPr>
                        <m:t>2</m:t>
                      </m:r>
                      <m:sSup>
                        <m:sSupPr>
                          <m:ctrlPr>
                            <a:rPr lang="en-US" sz="4000" b="0" i="1" smtClean="0">
                              <a:solidFill>
                                <a:schemeClr val="accent1"/>
                              </a:solidFill>
                              <a:latin typeface="Cambria Math" panose="02040503050406030204" pitchFamily="18" charset="0"/>
                            </a:rPr>
                          </m:ctrlPr>
                        </m:sSupPr>
                        <m:e>
                          <m:r>
                            <a:rPr lang="en-US" sz="4000" b="0" i="1" smtClean="0">
                              <a:solidFill>
                                <a:schemeClr val="accent1"/>
                              </a:solidFill>
                              <a:latin typeface="Cambria Math" panose="02040503050406030204" pitchFamily="18" charset="0"/>
                            </a:rPr>
                            <m:t>𝑛</m:t>
                          </m:r>
                        </m:e>
                        <m:sup>
                          <m:r>
                            <a:rPr lang="en-US" sz="4000" b="0" i="1" smtClean="0">
                              <a:solidFill>
                                <a:schemeClr val="accent1"/>
                              </a:solidFill>
                              <a:latin typeface="Cambria Math" panose="02040503050406030204" pitchFamily="18" charset="0"/>
                            </a:rPr>
                            <m:t>2</m:t>
                          </m:r>
                        </m:sup>
                      </m:sSup>
                      <m:r>
                        <a:rPr lang="en-US" sz="4000" b="0" i="1" smtClean="0">
                          <a:solidFill>
                            <a:schemeClr val="accent1"/>
                          </a:solidFill>
                          <a:latin typeface="Cambria Math" panose="02040503050406030204" pitchFamily="18" charset="0"/>
                        </a:rPr>
                        <m:t>+</m:t>
                      </m:r>
                      <m:r>
                        <a:rPr lang="en-US" sz="4000" b="0" i="1" smtClean="0">
                          <a:solidFill>
                            <a:schemeClr val="accent1"/>
                          </a:solidFill>
                          <a:latin typeface="Cambria Math" panose="02040503050406030204" pitchFamily="18" charset="0"/>
                        </a:rPr>
                        <m:t>10</m:t>
                      </m:r>
                      <m:r>
                        <a:rPr lang="en-US" sz="4000" b="0" i="1" smtClean="0">
                          <a:solidFill>
                            <a:schemeClr val="accent1"/>
                          </a:solidFill>
                          <a:latin typeface="Cambria Math" panose="02040503050406030204" pitchFamily="18" charset="0"/>
                        </a:rPr>
                        <m:t>=</m:t>
                      </m:r>
                      <m:r>
                        <a:rPr lang="en-US" sz="4000" b="0" i="1" smtClean="0">
                          <a:solidFill>
                            <a:schemeClr val="accent1"/>
                          </a:solidFill>
                          <a:latin typeface="Cambria Math" panose="02040503050406030204" pitchFamily="18" charset="0"/>
                        </a:rPr>
                        <m:t>𝑂</m:t>
                      </m:r>
                      <m:d>
                        <m:dPr>
                          <m:ctrlPr>
                            <a:rPr lang="en-US" sz="4000" b="0" i="1" smtClean="0">
                              <a:solidFill>
                                <a:schemeClr val="accent1"/>
                              </a:solidFill>
                              <a:latin typeface="Cambria Math" panose="02040503050406030204" pitchFamily="18" charset="0"/>
                            </a:rPr>
                          </m:ctrlPr>
                        </m:dPr>
                        <m:e>
                          <m:sSup>
                            <m:sSupPr>
                              <m:ctrlPr>
                                <a:rPr lang="en-US" sz="4000" b="0" i="1" smtClean="0">
                                  <a:solidFill>
                                    <a:schemeClr val="accent1"/>
                                  </a:solidFill>
                                  <a:latin typeface="Cambria Math" panose="02040503050406030204" pitchFamily="18" charset="0"/>
                                </a:rPr>
                              </m:ctrlPr>
                            </m:sSupPr>
                            <m:e>
                              <m:r>
                                <a:rPr lang="en-US" sz="4000" b="0" i="1" smtClean="0">
                                  <a:solidFill>
                                    <a:schemeClr val="accent1"/>
                                  </a:solidFill>
                                  <a:latin typeface="Cambria Math" panose="02040503050406030204" pitchFamily="18" charset="0"/>
                                </a:rPr>
                                <m:t>𝑛</m:t>
                              </m:r>
                            </m:e>
                            <m:sup>
                              <m:r>
                                <a:rPr lang="en-US" sz="4000" b="0" i="1" smtClean="0">
                                  <a:solidFill>
                                    <a:schemeClr val="accent1"/>
                                  </a:solidFill>
                                  <a:latin typeface="Cambria Math" panose="02040503050406030204" pitchFamily="18" charset="0"/>
                                </a:rPr>
                                <m:t>2</m:t>
                              </m:r>
                            </m:sup>
                          </m:sSup>
                        </m:e>
                      </m:d>
                    </m:oMath>
                  </m:oMathPara>
                </a14:m>
                <a:endParaRPr lang="en-US" sz="2000"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360636" y="164282"/>
                <a:ext cx="7886700" cy="1325563"/>
              </a:xfrm>
              <a:blipFill rotWithShape="1">
                <a:blip r:embed="rId2"/>
                <a:stretch>
                  <a:fillRect l="-7" t="-34" r="7" b="10"/>
                </a:stretch>
              </a:blipFill>
            </p:spPr>
            <p:txBody>
              <a:bodyPr/>
              <a:lstStyle/>
              <a:p>
                <a:r>
                  <a:rPr lang="zh-CN" alt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endParaRPr lang="en-US" sz="2800" dirty="0"/>
          </a:p>
          <a:p>
            <a:pPr marL="285750" indent="-285750">
              <a:buFont typeface="Arial" panose="020B0604020202090204" pitchFamily="34" charset="0"/>
              <a:buChar char="•"/>
            </a:pPr>
            <a:r>
              <a:rPr lang="en-US" sz="2400" dirty="0"/>
              <a:t>Choose c = 3</a:t>
            </a:r>
            <a:endParaRPr lang="en-US" sz="2400" dirty="0"/>
          </a:p>
          <a:p>
            <a:pPr marL="285750" indent="-285750">
              <a:buFont typeface="Arial" panose="020B0604020202090204" pitchFamily="34" charset="0"/>
              <a:buChar char="•"/>
            </a:pPr>
            <a:r>
              <a:rPr lang="en-US" sz="2400" dirty="0"/>
              <a:t>Choose n</a:t>
            </a:r>
            <a:r>
              <a:rPr lang="en-US" sz="2400" baseline="-25000" dirty="0"/>
              <a:t>0</a:t>
            </a:r>
            <a:r>
              <a:rPr lang="en-US" sz="2400" dirty="0"/>
              <a:t> = 4</a:t>
            </a:r>
            <a:endParaRPr lang="en-US" sz="2400" dirty="0"/>
          </a:p>
          <a:p>
            <a:pPr marL="285750" indent="-285750">
              <a:buFont typeface="Arial" panose="020B0604020202090204" pitchFamily="34" charset="0"/>
              <a:buChar char="•"/>
            </a:pPr>
            <a:r>
              <a:rPr lang="en-US" sz="2400" dirty="0"/>
              <a:t>Then:</a:t>
            </a:r>
            <a:endParaRPr lang="en-US" sz="2400" dirty="0"/>
          </a:p>
        </p:txBody>
      </p:sp>
      <mc:AlternateContent xmlns:mc="http://schemas.openxmlformats.org/markup-compatibility/2006">
        <mc:Choice xmlns:a14="http://schemas.microsoft.com/office/drawing/2010/main" Requires="a14">
          <p:sp>
            <p:nvSpPr>
              <p:cNvPr id="7" name="Rectangle 6"/>
              <p:cNvSpPr/>
              <p:nvPr/>
            </p:nvSpPr>
            <p:spPr>
              <a:xfrm>
                <a:off x="5323815" y="3796680"/>
                <a:ext cx="4572000" cy="984885"/>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4</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sz="2400"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endParaRPr lang="en-US" sz="1000"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sSup>
                        <m:sSupPr>
                          <m:ctrlP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e>
                        <m:sup>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sup>
                      </m:sSup>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10</m:t>
                      </m:r>
                      <m:r>
                        <a:rPr lang="en-US"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3</m:t>
                      </m:r>
                      <m:r>
                        <a:rPr lang="en-US"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sSup>
                        <m:sSupPr>
                          <m:ctrlP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e>
                        <m:sup>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sup>
                      </m:sSup>
                    </m:oMath>
                  </m:oMathPara>
                </a14:m>
                <a:endParaRPr lang="en-US" sz="1400" dirty="0">
                  <a:solidFill>
                    <a:schemeClr val="tx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rotWithShape="1">
                <a:blip r:embed="rId3"/>
                <a:stretch>
                  <a:fillRect l="-13" t="-2" r="13" b="-7155"/>
                </a:stretch>
              </a:blipFill>
            </p:spPr>
            <p:txBody>
              <a:bodyPr/>
              <a:lstStyle/>
              <a:p>
                <a:r>
                  <a:rPr lang="zh-CN" altLang="en-US">
                    <a:noFill/>
                  </a:rPr>
                  <a:t> </a:t>
                </a:r>
              </a:p>
            </p:txBody>
          </p:sp>
        </mc:Fallback>
      </mc:AlternateContent>
      <p:pic>
        <p:nvPicPr>
          <p:cNvPr id="22" name="Picture 21"/>
          <p:cNvPicPr>
            <a:picLocks noChangeAspect="1"/>
          </p:cNvPicPr>
          <p:nvPr/>
        </p:nvPicPr>
        <p:blipFill>
          <a:blip r:embed="rId4"/>
          <a:stretch>
            <a:fillRect/>
          </a:stretch>
        </p:blipFill>
        <p:spPr>
          <a:xfrm>
            <a:off x="197650" y="2073876"/>
            <a:ext cx="6052915" cy="4225920"/>
          </a:xfrm>
          <a:prstGeom prst="rect">
            <a:avLst/>
          </a:prstGeom>
        </p:spPr>
      </p:pic>
      <p:sp>
        <p:nvSpPr>
          <p:cNvPr id="23" name="TextBox 22"/>
          <p:cNvSpPr txBox="1"/>
          <p:nvPr/>
        </p:nvSpPr>
        <p:spPr>
          <a:xfrm rot="19435169">
            <a:off x="4029534" y="3619686"/>
            <a:ext cx="2588560"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endParaRPr lang="en-US" sz="2400" dirty="0">
              <a:solidFill>
                <a:srgbClr val="DE6769"/>
              </a:solidFill>
            </a:endParaRPr>
          </a:p>
        </p:txBody>
      </p:sp>
      <p:sp>
        <p:nvSpPr>
          <p:cNvPr id="24" name="TextBox 23"/>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p:cNvSpPr txBox="1"/>
          <p:nvPr/>
        </p:nvSpPr>
        <p:spPr>
          <a:xfrm>
            <a:off x="3608171" y="2343258"/>
            <a:ext cx="2158091"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26" name="TextBox 25"/>
          <p:cNvSpPr txBox="1"/>
          <p:nvPr/>
        </p:nvSpPr>
        <p:spPr>
          <a:xfrm>
            <a:off x="2533134" y="1844821"/>
            <a:ext cx="957875"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endParaRPr lang="en-US" dirty="0">
              <a:solidFill>
                <a:schemeClr val="accent6"/>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97650" y="2093130"/>
            <a:ext cx="6052915" cy="4225920"/>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e>
                      </m:d>
                      <m:r>
                        <a:rPr lang="en-US" i="1">
                          <a:solidFill>
                            <a:schemeClr val="accent4"/>
                          </a:solidFill>
                          <a:latin typeface="Cambria Math" panose="02040503050406030204" pitchFamily="18" charset="0"/>
                        </a:rPr>
                        <m:t> </m:t>
                      </m:r>
                    </m:oMath>
                  </m:oMathPara>
                </a14:m>
                <a:endParaRPr lang="en-US" i="1" dirty="0">
                  <a:solidFill>
                    <a:schemeClr val="accent4"/>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sSub>
                        <m:sSub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&gt;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𝑠</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endParaRPr lang="en-US" sz="80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𝑇</m:t>
                      </m:r>
                      <m:d>
                        <m:d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d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d>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𝑔</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dirty="0">
                  <a:solidFill>
                    <a:schemeClr val="accent4"/>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1">
                <a:blip r:embed="rId2"/>
                <a:stretch>
                  <a:fillRect l="-7" t="12" r="7" b="-61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Title 1"/>
              <p:cNvSpPr>
                <a:spLocks noGrp="1"/>
              </p:cNvSpPr>
              <p:nvPr>
                <p:ph type="title"/>
              </p:nvPr>
            </p:nvSpPr>
            <p:spPr>
              <a:xfrm>
                <a:off x="360636" y="164282"/>
                <a:ext cx="7886700" cy="1325563"/>
              </a:xfrm>
            </p:spPr>
            <p:txBody>
              <a:bodyPr/>
              <a:lstStyle/>
              <a:p>
                <a:r>
                  <a:rPr lang="en-US" sz="2000" dirty="0"/>
                  <a:t>Same example</a:t>
                </a:r>
                <a:br>
                  <a:rPr lang="en-US" sz="2000" dirty="0"/>
                </a:br>
                <a14:m>
                  <m:oMathPara xmlns:m="http://schemas.openxmlformats.org/officeDocument/2006/math">
                    <m:oMathParaPr>
                      <m:jc m:val="left"/>
                    </m:oMathParaPr>
                    <m:oMath xmlns:m="http://schemas.openxmlformats.org/officeDocument/2006/math">
                      <m:r>
                        <a:rPr lang="en-US" sz="4000" b="0" i="1" smtClean="0">
                          <a:solidFill>
                            <a:schemeClr val="accent1"/>
                          </a:solidFill>
                          <a:latin typeface="Cambria Math" panose="02040503050406030204" pitchFamily="18" charset="0"/>
                        </a:rPr>
                        <m:t>2</m:t>
                      </m:r>
                      <m:sSup>
                        <m:sSupPr>
                          <m:ctrlPr>
                            <a:rPr lang="en-US" sz="4000" b="0" i="1" smtClean="0">
                              <a:solidFill>
                                <a:schemeClr val="accent1"/>
                              </a:solidFill>
                              <a:latin typeface="Cambria Math" panose="02040503050406030204" pitchFamily="18" charset="0"/>
                            </a:rPr>
                          </m:ctrlPr>
                        </m:sSupPr>
                        <m:e>
                          <m:r>
                            <a:rPr lang="en-US" sz="4000" b="0" i="1" smtClean="0">
                              <a:solidFill>
                                <a:schemeClr val="accent1"/>
                              </a:solidFill>
                              <a:latin typeface="Cambria Math" panose="02040503050406030204" pitchFamily="18" charset="0"/>
                            </a:rPr>
                            <m:t>𝑛</m:t>
                          </m:r>
                        </m:e>
                        <m:sup>
                          <m:r>
                            <a:rPr lang="en-US" sz="4000" b="0" i="1" smtClean="0">
                              <a:solidFill>
                                <a:schemeClr val="accent1"/>
                              </a:solidFill>
                              <a:latin typeface="Cambria Math" panose="02040503050406030204" pitchFamily="18" charset="0"/>
                            </a:rPr>
                            <m:t>2</m:t>
                          </m:r>
                        </m:sup>
                      </m:sSup>
                      <m:r>
                        <a:rPr lang="en-US" sz="4000" b="0" i="1" smtClean="0">
                          <a:solidFill>
                            <a:schemeClr val="accent1"/>
                          </a:solidFill>
                          <a:latin typeface="Cambria Math" panose="02040503050406030204" pitchFamily="18" charset="0"/>
                        </a:rPr>
                        <m:t>+</m:t>
                      </m:r>
                      <m:r>
                        <a:rPr lang="en-US" sz="4000" b="0" i="1" smtClean="0">
                          <a:solidFill>
                            <a:schemeClr val="accent1"/>
                          </a:solidFill>
                          <a:latin typeface="Cambria Math" panose="02040503050406030204" pitchFamily="18" charset="0"/>
                        </a:rPr>
                        <m:t>10</m:t>
                      </m:r>
                      <m:r>
                        <a:rPr lang="en-US" sz="4000" b="0" i="1" smtClean="0">
                          <a:solidFill>
                            <a:schemeClr val="accent1"/>
                          </a:solidFill>
                          <a:latin typeface="Cambria Math" panose="02040503050406030204" pitchFamily="18" charset="0"/>
                        </a:rPr>
                        <m:t>=</m:t>
                      </m:r>
                      <m:r>
                        <a:rPr lang="en-US" sz="4000" b="0" i="1" smtClean="0">
                          <a:solidFill>
                            <a:schemeClr val="accent1"/>
                          </a:solidFill>
                          <a:latin typeface="Cambria Math" panose="02040503050406030204" pitchFamily="18" charset="0"/>
                        </a:rPr>
                        <m:t>𝑂</m:t>
                      </m:r>
                      <m:d>
                        <m:dPr>
                          <m:ctrlPr>
                            <a:rPr lang="en-US" sz="4000" b="0" i="1" smtClean="0">
                              <a:solidFill>
                                <a:schemeClr val="accent1"/>
                              </a:solidFill>
                              <a:latin typeface="Cambria Math" panose="02040503050406030204" pitchFamily="18" charset="0"/>
                            </a:rPr>
                          </m:ctrlPr>
                        </m:dPr>
                        <m:e>
                          <m:sSup>
                            <m:sSupPr>
                              <m:ctrlPr>
                                <a:rPr lang="en-US" sz="4000" b="0" i="1" smtClean="0">
                                  <a:solidFill>
                                    <a:schemeClr val="accent1"/>
                                  </a:solidFill>
                                  <a:latin typeface="Cambria Math" panose="02040503050406030204" pitchFamily="18" charset="0"/>
                                </a:rPr>
                              </m:ctrlPr>
                            </m:sSupPr>
                            <m:e>
                              <m:r>
                                <a:rPr lang="en-US" sz="4000" b="0" i="1" smtClean="0">
                                  <a:solidFill>
                                    <a:schemeClr val="accent1"/>
                                  </a:solidFill>
                                  <a:latin typeface="Cambria Math" panose="02040503050406030204" pitchFamily="18" charset="0"/>
                                </a:rPr>
                                <m:t>𝑛</m:t>
                              </m:r>
                            </m:e>
                            <m:sup>
                              <m:r>
                                <a:rPr lang="en-US" sz="4000" b="0" i="1" smtClean="0">
                                  <a:solidFill>
                                    <a:schemeClr val="accent1"/>
                                  </a:solidFill>
                                  <a:latin typeface="Cambria Math" panose="02040503050406030204" pitchFamily="18" charset="0"/>
                                </a:rPr>
                                <m:t>2</m:t>
                              </m:r>
                            </m:sup>
                          </m:sSup>
                        </m:e>
                      </m:d>
                    </m:oMath>
                  </m:oMathPara>
                </a14:m>
                <a:endParaRPr lang="en-US" sz="2000"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360636" y="164282"/>
                <a:ext cx="7886700" cy="1325563"/>
              </a:xfrm>
              <a:blipFill rotWithShape="1">
                <a:blip r:embed="rId3"/>
                <a:stretch>
                  <a:fillRect l="-7" t="-34" r="7" b="10"/>
                </a:stretch>
              </a:blipFill>
            </p:spPr>
            <p:txBody>
              <a:bodyPr/>
              <a:lstStyle/>
              <a:p>
                <a:r>
                  <a:rPr lang="zh-CN" alt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endParaRPr lang="en-US" sz="2800" dirty="0"/>
          </a:p>
          <a:p>
            <a:pPr marL="285750" indent="-285750">
              <a:buFont typeface="Arial" panose="020B0604020202090204" pitchFamily="34" charset="0"/>
              <a:buChar char="•"/>
            </a:pPr>
            <a:r>
              <a:rPr lang="en-US" sz="2400" dirty="0"/>
              <a:t>Choose c = 7</a:t>
            </a:r>
            <a:endParaRPr lang="en-US" sz="2400" dirty="0"/>
          </a:p>
          <a:p>
            <a:pPr marL="285750" indent="-285750">
              <a:buFont typeface="Arial" panose="020B0604020202090204" pitchFamily="34" charset="0"/>
              <a:buChar char="•"/>
            </a:pPr>
            <a:r>
              <a:rPr lang="en-US" sz="2400" dirty="0"/>
              <a:t>Choose n</a:t>
            </a:r>
            <a:r>
              <a:rPr lang="en-US" sz="2400" baseline="-25000" dirty="0"/>
              <a:t>0</a:t>
            </a:r>
            <a:r>
              <a:rPr lang="en-US" sz="2400" dirty="0"/>
              <a:t> = 2</a:t>
            </a:r>
            <a:endParaRPr lang="en-US" sz="2400" dirty="0"/>
          </a:p>
          <a:p>
            <a:pPr marL="285750" indent="-285750">
              <a:buFont typeface="Arial" panose="020B0604020202090204" pitchFamily="34" charset="0"/>
              <a:buChar char="•"/>
            </a:pPr>
            <a:r>
              <a:rPr lang="en-US" sz="2400" dirty="0"/>
              <a:t>Then:</a:t>
            </a:r>
            <a:endParaRPr lang="en-US" sz="2400" dirty="0"/>
          </a:p>
        </p:txBody>
      </p:sp>
      <mc:AlternateContent xmlns:mc="http://schemas.openxmlformats.org/markup-compatibility/2006">
        <mc:Choice xmlns:a14="http://schemas.microsoft.com/office/drawing/2010/main" Requires="a14">
          <p:sp>
            <p:nvSpPr>
              <p:cNvPr id="7" name="Rectangle 6"/>
              <p:cNvSpPr/>
              <p:nvPr/>
            </p:nvSpPr>
            <p:spPr>
              <a:xfrm>
                <a:off x="5323815" y="3796680"/>
                <a:ext cx="4572000" cy="984885"/>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sz="2400"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endParaRPr lang="en-US" sz="1000"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sSup>
                        <m:sSupPr>
                          <m:ctrlP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e>
                        <m:sup>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sup>
                      </m:sSup>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10</m:t>
                      </m:r>
                      <m:r>
                        <a:rPr lang="en-US"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7</m:t>
                      </m:r>
                      <m:r>
                        <a:rPr lang="en-US"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sSup>
                        <m:sSupPr>
                          <m:ctrlP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e>
                        <m:sup>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sup>
                      </m:sSup>
                    </m:oMath>
                  </m:oMathPara>
                </a14:m>
                <a:endParaRPr lang="en-US" sz="1400" dirty="0">
                  <a:solidFill>
                    <a:schemeClr val="tx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rotWithShape="1">
                <a:blip r:embed="rId4"/>
                <a:stretch>
                  <a:fillRect l="-13" t="-2" r="13" b="-7155"/>
                </a:stretch>
              </a:blipFill>
            </p:spPr>
            <p:txBody>
              <a:bodyPr/>
              <a:lstStyle/>
              <a:p>
                <a:r>
                  <a:rPr lang="zh-CN" altLang="en-US">
                    <a:noFill/>
                  </a:rPr>
                  <a:t> </a:t>
                </a:r>
              </a:p>
            </p:txBody>
          </p:sp>
        </mc:Fallback>
      </mc:AlternateContent>
      <p:sp>
        <p:nvSpPr>
          <p:cNvPr id="23" name="TextBox 22"/>
          <p:cNvSpPr txBox="1"/>
          <p:nvPr/>
        </p:nvSpPr>
        <p:spPr>
          <a:xfrm rot="19435169">
            <a:off x="4029534" y="3619686"/>
            <a:ext cx="2588560" cy="461665"/>
          </a:xfrm>
          <a:prstGeom prst="rect">
            <a:avLst/>
          </a:prstGeom>
          <a:noFill/>
        </p:spPr>
        <p:txBody>
          <a:bodyPr wrap="square" rtlCol="0">
            <a:spAutoFit/>
          </a:bodyPr>
          <a:lstStyle/>
          <a:p>
            <a:r>
              <a:rPr lang="en-US" sz="2400" dirty="0">
                <a:solidFill>
                  <a:srgbClr val="DE6769"/>
                </a:solidFill>
              </a:rPr>
              <a:t>T(n) = 2n</a:t>
            </a:r>
            <a:r>
              <a:rPr lang="en-US" sz="2400" baseline="30000" dirty="0">
                <a:solidFill>
                  <a:srgbClr val="DE6769"/>
                </a:solidFill>
              </a:rPr>
              <a:t>2 </a:t>
            </a:r>
            <a:r>
              <a:rPr lang="en-US" sz="2400" dirty="0">
                <a:solidFill>
                  <a:srgbClr val="DE6769"/>
                </a:solidFill>
              </a:rPr>
              <a:t>+ 10</a:t>
            </a:r>
            <a:endParaRPr lang="en-US" sz="2400" dirty="0">
              <a:solidFill>
                <a:srgbClr val="DE6769"/>
              </a:solidFill>
            </a:endParaRPr>
          </a:p>
        </p:txBody>
      </p:sp>
      <p:sp>
        <p:nvSpPr>
          <p:cNvPr id="24" name="TextBox 23"/>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p:cNvSpPr txBox="1"/>
          <p:nvPr/>
        </p:nvSpPr>
        <p:spPr>
          <a:xfrm>
            <a:off x="3755923" y="2629071"/>
            <a:ext cx="2158091" cy="461665"/>
          </a:xfrm>
          <a:prstGeom prst="rect">
            <a:avLst/>
          </a:prstGeom>
          <a:noFill/>
        </p:spPr>
        <p:txBody>
          <a:bodyPr wrap="square" rtlCol="0">
            <a:spAutoFit/>
          </a:bodyPr>
          <a:lstStyle/>
          <a:p>
            <a:r>
              <a:rPr lang="en-US" sz="2400" dirty="0">
                <a:solidFill>
                  <a:srgbClr val="00B050"/>
                </a:solidFill>
              </a:rPr>
              <a:t>7g(n) = 7n</a:t>
            </a:r>
            <a:r>
              <a:rPr lang="en-US" sz="2400" baseline="30000" dirty="0">
                <a:solidFill>
                  <a:srgbClr val="00B050"/>
                </a:solidFill>
              </a:rPr>
              <a:t>2</a:t>
            </a:r>
            <a:endParaRPr lang="en-US" sz="2400" dirty="0">
              <a:solidFill>
                <a:srgbClr val="00B050"/>
              </a:solidFill>
            </a:endParaRPr>
          </a:p>
        </p:txBody>
      </p:sp>
      <p:sp>
        <p:nvSpPr>
          <p:cNvPr id="26" name="TextBox 25"/>
          <p:cNvSpPr txBox="1"/>
          <p:nvPr/>
        </p:nvSpPr>
        <p:spPr>
          <a:xfrm>
            <a:off x="1482810" y="5949718"/>
            <a:ext cx="957875" cy="461665"/>
          </a:xfrm>
          <a:prstGeom prst="rect">
            <a:avLst/>
          </a:prstGeom>
          <a:noFill/>
        </p:spPr>
        <p:txBody>
          <a:bodyPr wrap="square" rtlCol="0">
            <a:spAutoFit/>
          </a:bodyPr>
          <a:lstStyle/>
          <a:p>
            <a:r>
              <a:rPr lang="en-US" sz="2400" dirty="0">
                <a:solidFill>
                  <a:schemeClr val="accent6"/>
                </a:solidFill>
              </a:rPr>
              <a:t>n</a:t>
            </a:r>
            <a:r>
              <a:rPr lang="en-US" sz="2400" baseline="-25000" dirty="0">
                <a:solidFill>
                  <a:schemeClr val="accent6"/>
                </a:solidFill>
              </a:rPr>
              <a:t>0</a:t>
            </a:r>
            <a:r>
              <a:rPr lang="en-US" sz="2400" dirty="0">
                <a:solidFill>
                  <a:schemeClr val="accent6"/>
                </a:solidFill>
              </a:rPr>
              <a:t>=2</a:t>
            </a:r>
            <a:endParaRPr lang="en-US" sz="2400" dirty="0">
              <a:solidFill>
                <a:schemeClr val="accent6"/>
              </a:solidFill>
            </a:endParaRPr>
          </a:p>
        </p:txBody>
      </p:sp>
      <p:sp>
        <p:nvSpPr>
          <p:cNvPr id="12" name="TextBox 11"/>
          <p:cNvSpPr txBox="1"/>
          <p:nvPr/>
        </p:nvSpPr>
        <p:spPr>
          <a:xfrm rot="21016284">
            <a:off x="6384538" y="4965141"/>
            <a:ext cx="2450553" cy="1015663"/>
          </a:xfrm>
          <a:prstGeom prst="rect">
            <a:avLst/>
          </a:prstGeom>
          <a:noFill/>
          <a:ln>
            <a:solidFill>
              <a:srgbClr val="DE6769"/>
            </a:solidFill>
          </a:ln>
        </p:spPr>
        <p:txBody>
          <a:bodyPr wrap="square" rtlCol="0">
            <a:spAutoFit/>
          </a:bodyPr>
          <a:lstStyle/>
          <a:p>
            <a:pPr algn="ctr"/>
            <a:r>
              <a:rPr lang="en-US" sz="2000" b="1" dirty="0">
                <a:solidFill>
                  <a:srgbClr val="DE6769"/>
                </a:solidFill>
              </a:rPr>
              <a:t>There is not a “correct” choice of c and n</a:t>
            </a:r>
            <a:r>
              <a:rPr lang="en-US" sz="2000" b="1" baseline="-25000" dirty="0">
                <a:solidFill>
                  <a:srgbClr val="DE6769"/>
                </a:solidFill>
              </a:rPr>
              <a:t>0</a:t>
            </a:r>
            <a:endParaRPr lang="en-US" sz="2000" b="1" dirty="0">
              <a:solidFill>
                <a:srgbClr val="DE6769"/>
              </a:solidFill>
            </a:endParaRPr>
          </a:p>
        </p:txBody>
      </p:sp>
      <p:sp>
        <p:nvSpPr>
          <p:cNvPr id="6" name="文本框 5"/>
          <p:cNvSpPr txBox="1"/>
          <p:nvPr/>
        </p:nvSpPr>
        <p:spPr>
          <a:xfrm>
            <a:off x="5152411" y="6300800"/>
            <a:ext cx="3429144" cy="400110"/>
          </a:xfrm>
          <a:prstGeom prst="rect">
            <a:avLst/>
          </a:prstGeom>
          <a:noFill/>
        </p:spPr>
        <p:txBody>
          <a:bodyPr wrap="none" rtlCol="0">
            <a:spAutoFit/>
          </a:bodyPr>
          <a:lstStyle/>
          <a:p>
            <a:r>
              <a:rPr lang="en-US" sz="2000" b="1" dirty="0" err="1">
                <a:solidFill>
                  <a:srgbClr val="DE6769"/>
                </a:solidFill>
              </a:rPr>
              <a:t>选择最紧</a:t>
            </a:r>
            <a:r>
              <a:rPr lang="zh-CN" altLang="en-US" sz="2000" b="1" dirty="0">
                <a:solidFill>
                  <a:srgbClr val="DE6769"/>
                </a:solidFill>
              </a:rPr>
              <a:t>的</a:t>
            </a:r>
            <a:r>
              <a:rPr lang="en-US" altLang="zh-CN" sz="2000" b="1" dirty="0">
                <a:solidFill>
                  <a:srgbClr val="DE6769"/>
                </a:solidFill>
              </a:rPr>
              <a:t>upper</a:t>
            </a:r>
            <a:r>
              <a:rPr lang="zh-CN" altLang="en-US" sz="2000" b="1" dirty="0">
                <a:solidFill>
                  <a:srgbClr val="DE6769"/>
                </a:solidFill>
              </a:rPr>
              <a:t> </a:t>
            </a:r>
            <a:r>
              <a:rPr lang="en-US" altLang="zh-CN" sz="2000" b="1" dirty="0">
                <a:solidFill>
                  <a:srgbClr val="DE6769"/>
                </a:solidFill>
              </a:rPr>
              <a:t>bound</a:t>
            </a:r>
            <a:r>
              <a:rPr lang="zh-CN" altLang="en-US" sz="2000" b="1" dirty="0">
                <a:solidFill>
                  <a:srgbClr val="DE6769"/>
                </a:solidFill>
              </a:rPr>
              <a:t> 倍数</a:t>
            </a:r>
            <a:endParaRPr lang="en-US" sz="2000" b="1" dirty="0">
              <a:solidFill>
                <a:srgbClr val="DE676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457380" y="290920"/>
                <a:ext cx="8229240" cy="761760"/>
              </a:xfrm>
            </p:spPr>
            <p:txBody>
              <a:bodyPr>
                <a:noAutofit/>
              </a:bodyPr>
              <a:lstStyle/>
              <a:p>
                <a:r>
                  <a:rPr lang="en-US" sz="2800" dirty="0"/>
                  <a:t>O(…) is an upper bound:</a:t>
                </a:r>
                <a:br>
                  <a:rPr lang="en-US" sz="2800" dirty="0"/>
                </a:br>
                <a14:m>
                  <m:oMathPara xmlns:m="http://schemas.openxmlformats.org/officeDocument/2006/math">
                    <m:oMathParaPr>
                      <m:jc m:val="left"/>
                    </m:oMathParaPr>
                    <m:oMath xmlns:m="http://schemas.openxmlformats.org/officeDocument/2006/math">
                      <m:r>
                        <a:rPr lang="en-US" sz="2800" i="1" dirty="0">
                          <a:solidFill>
                            <a:schemeClr val="accent1"/>
                          </a:solidFill>
                          <a:latin typeface="Cambria Math" panose="02040503050406030204" pitchFamily="18" charset="0"/>
                        </a:rPr>
                        <m:t>𝑛</m:t>
                      </m:r>
                      <m:r>
                        <a:rPr lang="en-US" sz="2800" i="1" dirty="0">
                          <a:solidFill>
                            <a:schemeClr val="accent1"/>
                          </a:solidFill>
                          <a:latin typeface="Cambria Math" panose="02040503050406030204" pitchFamily="18" charset="0"/>
                        </a:rPr>
                        <m:t> = </m:t>
                      </m:r>
                      <m:r>
                        <a:rPr lang="en-US" sz="2800" i="1" dirty="0">
                          <a:solidFill>
                            <a:schemeClr val="accent1"/>
                          </a:solidFill>
                          <a:latin typeface="Cambria Math" panose="02040503050406030204" pitchFamily="18" charset="0"/>
                        </a:rPr>
                        <m:t>𝑂</m:t>
                      </m:r>
                      <m:r>
                        <a:rPr lang="en-US" sz="2800" i="1" dirty="0">
                          <a:solidFill>
                            <a:schemeClr val="accent1"/>
                          </a:solidFill>
                          <a:latin typeface="Cambria Math" panose="02040503050406030204" pitchFamily="18" charset="0"/>
                        </a:rPr>
                        <m:t>(</m:t>
                      </m:r>
                      <m:r>
                        <a:rPr lang="en-US" sz="2800" i="1" dirty="0">
                          <a:solidFill>
                            <a:schemeClr val="accent1"/>
                          </a:solidFill>
                          <a:latin typeface="Cambria Math" panose="02040503050406030204" pitchFamily="18" charset="0"/>
                        </a:rPr>
                        <m:t>𝑛</m:t>
                      </m:r>
                      <m:r>
                        <a:rPr lang="en-US" sz="2800" i="1" baseline="30000" dirty="0">
                          <a:solidFill>
                            <a:schemeClr val="accent1"/>
                          </a:solidFill>
                          <a:latin typeface="Cambria Math" panose="02040503050406030204" pitchFamily="18" charset="0"/>
                        </a:rPr>
                        <m:t>2</m:t>
                      </m:r>
                      <m:r>
                        <a:rPr lang="en-US" sz="2800" i="1" dirty="0">
                          <a:solidFill>
                            <a:schemeClr val="accent1"/>
                          </a:solidFill>
                          <a:latin typeface="Cambria Math" panose="02040503050406030204" pitchFamily="18" charset="0"/>
                        </a:rPr>
                        <m:t>)</m:t>
                      </m:r>
                    </m:oMath>
                  </m:oMathPara>
                </a14:m>
                <a:br>
                  <a:rPr lang="en-US" sz="2800" dirty="0"/>
                </a:br>
                <a:endParaRPr lang="en-US" sz="2800" dirty="0">
                  <a:solidFill>
                    <a:schemeClr val="accent1"/>
                  </a:solidFill>
                </a:endParaRPr>
              </a:p>
            </p:txBody>
          </p:sp>
        </mc:Choice>
        <mc:Fallback>
          <p:sp>
            <p:nvSpPr>
              <p:cNvPr id="2" name="Title 1"/>
              <p:cNvSpPr>
                <a:spLocks noRot="1" noChangeAspect="1" noMove="1" noResize="1" noEditPoints="1" noAdjustHandles="1" noChangeArrowheads="1" noChangeShapeType="1" noTextEdit="1"/>
              </p:cNvSpPr>
              <p:nvPr>
                <p:ph type="title"/>
              </p:nvPr>
            </p:nvSpPr>
            <p:spPr>
              <a:xfrm>
                <a:off x="457380" y="290920"/>
                <a:ext cx="8229240" cy="761760"/>
              </a:xfrm>
              <a:blipFill rotWithShape="1">
                <a:blip r:embed="rId1"/>
                <a:stretch>
                  <a:fillRect l="-2" t="-35606" r="6" b="-279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e>
                      </m:d>
                      <m:r>
                        <a:rPr lang="en-US" i="1">
                          <a:solidFill>
                            <a:schemeClr val="accent4"/>
                          </a:solidFill>
                          <a:latin typeface="Cambria Math" panose="02040503050406030204" pitchFamily="18" charset="0"/>
                        </a:rPr>
                        <m:t> </m:t>
                      </m:r>
                    </m:oMath>
                  </m:oMathPara>
                </a14:m>
                <a:endParaRPr lang="en-US" i="1" dirty="0">
                  <a:solidFill>
                    <a:schemeClr val="accent4"/>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sSub>
                        <m:sSub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&gt;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𝑠</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endParaRPr lang="en-US" sz="80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𝑇</m:t>
                      </m:r>
                      <m:d>
                        <m:d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d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d>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𝑔</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dirty="0">
                  <a:solidFill>
                    <a:schemeClr val="accent4"/>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1">
                <a:blip r:embed="rId2"/>
                <a:stretch>
                  <a:fillRect l="-7" t="12" r="7" b="-6163"/>
                </a:stretch>
              </a:blipFill>
            </p:spPr>
            <p:txBody>
              <a:bodyPr/>
              <a:lstStyle/>
              <a:p>
                <a:r>
                  <a:rPr lang="zh-CN" altLang="en-US">
                    <a:noFill/>
                  </a:rPr>
                  <a:t> </a:t>
                </a:r>
              </a:p>
            </p:txBody>
          </p:sp>
        </mc:Fallback>
      </mc:AlternateContent>
      <p:pic>
        <p:nvPicPr>
          <p:cNvPr id="6" name="Picture 5"/>
          <p:cNvPicPr>
            <a:picLocks noChangeAspect="1"/>
          </p:cNvPicPr>
          <p:nvPr/>
        </p:nvPicPr>
        <p:blipFill>
          <a:blip r:embed="rId3"/>
          <a:stretch>
            <a:fillRect/>
          </a:stretch>
        </p:blipFill>
        <p:spPr>
          <a:xfrm>
            <a:off x="266043" y="1832579"/>
            <a:ext cx="6757739" cy="4505159"/>
          </a:xfrm>
          <a:prstGeom prst="rect">
            <a:avLst/>
          </a:prstGeom>
        </p:spPr>
      </p:pic>
      <p:pic>
        <p:nvPicPr>
          <p:cNvPr id="7" name="Picture 6"/>
          <p:cNvPicPr>
            <a:picLocks noChangeAspect="1"/>
          </p:cNvPicPr>
          <p:nvPr/>
        </p:nvPicPr>
        <p:blipFill>
          <a:blip r:embed="rId4"/>
          <a:stretch>
            <a:fillRect/>
          </a:stretch>
        </p:blipFill>
        <p:spPr>
          <a:xfrm>
            <a:off x="266043" y="1832579"/>
            <a:ext cx="6757739" cy="4505159"/>
          </a:xfrm>
          <a:prstGeom prst="rect">
            <a:avLst/>
          </a:prstGeom>
        </p:spPr>
      </p:pic>
      <p:sp>
        <p:nvSpPr>
          <p:cNvPr id="9" name="TextBox 8"/>
          <p:cNvSpPr txBox="1"/>
          <p:nvPr/>
        </p:nvSpPr>
        <p:spPr>
          <a:xfrm>
            <a:off x="6788040" y="2600738"/>
            <a:ext cx="3454619" cy="1200329"/>
          </a:xfrm>
          <a:prstGeom prst="rect">
            <a:avLst/>
          </a:prstGeom>
          <a:noFill/>
        </p:spPr>
        <p:txBody>
          <a:bodyPr wrap="square" rtlCol="0">
            <a:spAutoFit/>
          </a:bodyPr>
          <a:lstStyle/>
          <a:p>
            <a:pPr marL="285750" indent="-285750">
              <a:buFont typeface="Arial" panose="020B0604020202090204" pitchFamily="34" charset="0"/>
              <a:buChar char="•"/>
            </a:pPr>
            <a:r>
              <a:rPr lang="en-US" sz="2400" dirty="0"/>
              <a:t>Choose c = 1</a:t>
            </a:r>
            <a:endParaRPr lang="en-US" sz="2400" dirty="0"/>
          </a:p>
          <a:p>
            <a:pPr marL="285750" indent="-285750">
              <a:buFont typeface="Arial" panose="020B0604020202090204" pitchFamily="34" charset="0"/>
              <a:buChar char="•"/>
            </a:pPr>
            <a:r>
              <a:rPr lang="en-US" sz="2400" dirty="0"/>
              <a:t>Choose n</a:t>
            </a:r>
            <a:r>
              <a:rPr lang="en-US" sz="2400" baseline="-25000" dirty="0"/>
              <a:t>0</a:t>
            </a:r>
            <a:r>
              <a:rPr lang="en-US" sz="2400" dirty="0"/>
              <a:t> = 1</a:t>
            </a:r>
            <a:endParaRPr lang="en-US" sz="2400" dirty="0"/>
          </a:p>
          <a:p>
            <a:pPr marL="285750" indent="-285750">
              <a:buFont typeface="Arial" panose="020B0604020202090204" pitchFamily="34" charset="0"/>
              <a:buChar char="•"/>
            </a:pPr>
            <a:r>
              <a:rPr lang="en-US" sz="2400" dirty="0"/>
              <a:t>Then</a:t>
            </a:r>
            <a:endParaRPr lang="en-US" sz="2400" dirty="0"/>
          </a:p>
        </p:txBody>
      </p:sp>
      <mc:AlternateContent xmlns:mc="http://schemas.openxmlformats.org/markup-compatibility/2006">
        <mc:Choice xmlns:a14="http://schemas.microsoft.com/office/drawing/2010/main" Requires="a14">
          <p:sp>
            <p:nvSpPr>
              <p:cNvPr id="10" name="Rectangle 9"/>
              <p:cNvSpPr/>
              <p:nvPr/>
            </p:nvSpPr>
            <p:spPr>
              <a:xfrm>
                <a:off x="5670659" y="3916842"/>
                <a:ext cx="4572000" cy="1152560"/>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r>
                        <a:rPr 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1</m:t>
                      </m:r>
                      <m:r>
                        <a:rPr 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sz="2800"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endParaRPr lang="en-US" sz="1050"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r>
                        <a:rPr lang="en-US" sz="28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e>
                        <m:sup>
                          <m:r>
                            <a:rPr lang="en-US" sz="28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sup>
                      </m:sSup>
                    </m:oMath>
                  </m:oMathPara>
                </a14:m>
                <a:endParaRPr lang="en-US" sz="1600" dirty="0">
                  <a:solidFill>
                    <a:schemeClr val="tx1"/>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5670659" y="3916842"/>
                <a:ext cx="4572000" cy="1152560"/>
              </a:xfrm>
              <a:prstGeom prst="rect">
                <a:avLst/>
              </a:prstGeom>
              <a:blipFill rotWithShape="1">
                <a:blip r:embed="rId5"/>
                <a:stretch>
                  <a:fillRect l="-2" t="-14" r="2" b="-4556"/>
                </a:stretch>
              </a:blipFill>
            </p:spPr>
            <p:txBody>
              <a:bodyPr/>
              <a:lstStyle/>
              <a:p>
                <a:r>
                  <a:rPr lang="zh-CN" altLang="en-US">
                    <a:noFill/>
                  </a:rPr>
                  <a:t> </a:t>
                </a:r>
              </a:p>
            </p:txBody>
          </p:sp>
        </mc:Fallback>
      </mc:AlternateContent>
      <p:sp>
        <p:nvSpPr>
          <p:cNvPr id="11" name="TextBox 10"/>
          <p:cNvSpPr txBox="1"/>
          <p:nvPr/>
        </p:nvSpPr>
        <p:spPr>
          <a:xfrm>
            <a:off x="4524702" y="2632740"/>
            <a:ext cx="1358789" cy="461665"/>
          </a:xfrm>
          <a:prstGeom prst="rect">
            <a:avLst/>
          </a:prstGeom>
          <a:noFill/>
        </p:spPr>
        <p:txBody>
          <a:bodyPr wrap="square" rtlCol="0">
            <a:spAutoFit/>
          </a:bodyPr>
          <a:lstStyle/>
          <a:p>
            <a:r>
              <a:rPr lang="en-US" sz="2400">
                <a:solidFill>
                  <a:srgbClr val="005ECE"/>
                </a:solidFill>
              </a:rPr>
              <a:t>g(n) = n</a:t>
            </a:r>
            <a:r>
              <a:rPr lang="en-US" sz="2400" baseline="30000">
                <a:solidFill>
                  <a:srgbClr val="005ECE"/>
                </a:solidFill>
              </a:rPr>
              <a:t>2</a:t>
            </a:r>
            <a:endParaRPr lang="en-US" sz="2400" dirty="0">
              <a:solidFill>
                <a:srgbClr val="005ECE"/>
              </a:solidFill>
            </a:endParaRPr>
          </a:p>
        </p:txBody>
      </p:sp>
      <p:sp>
        <p:nvSpPr>
          <p:cNvPr id="12" name="TextBox 11"/>
          <p:cNvSpPr txBox="1"/>
          <p:nvPr/>
        </p:nvSpPr>
        <p:spPr>
          <a:xfrm>
            <a:off x="4980918" y="4493122"/>
            <a:ext cx="1379482" cy="461665"/>
          </a:xfrm>
          <a:prstGeom prst="rect">
            <a:avLst/>
          </a:prstGeom>
          <a:noFill/>
        </p:spPr>
        <p:txBody>
          <a:bodyPr wrap="square" rtlCol="0">
            <a:spAutoFit/>
          </a:bodyPr>
          <a:lstStyle/>
          <a:p>
            <a:r>
              <a:rPr lang="en-US" sz="2400">
                <a:solidFill>
                  <a:srgbClr val="DE6769"/>
                </a:solidFill>
              </a:rPr>
              <a:t>T(n) = n</a:t>
            </a:r>
            <a:endParaRPr lang="en-US" sz="2400" dirty="0">
              <a:solidFill>
                <a:srgbClr val="DE676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Ω</a:t>
            </a:r>
            <a:r>
              <a:rPr lang="en-US" sz="3200" dirty="0"/>
              <a:t>(</a:t>
            </a:r>
            <a:r>
              <a:rPr lang="en-US" sz="3200" dirty="0"/>
              <a:t>…</a:t>
            </a:r>
            <a:r>
              <a:rPr lang="en-US" sz="3200" dirty="0"/>
              <a:t>) means a lower bound</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1480" y="1667874"/>
                <a:ext cx="8144960" cy="4351338"/>
              </a:xfrm>
            </p:spPr>
            <p:txBody>
              <a:bodyPr>
                <a:noAutofit/>
              </a:bodyPr>
              <a:lstStyle/>
              <a:p>
                <a:r>
                  <a:rPr lang="en-US" sz="2400" dirty="0"/>
                  <a:t>We say </a:t>
                </a:r>
                <a:r>
                  <a:rPr lang="en-US" sz="2400" dirty="0">
                    <a:solidFill>
                      <a:schemeClr val="accent4"/>
                    </a:solidFill>
                  </a:rPr>
                  <a:t>“</a:t>
                </a:r>
                <a14:m>
                  <m:oMath xmlns:m="http://schemas.openxmlformats.org/officeDocument/2006/math">
                    <m:r>
                      <a:rPr lang="en-US" sz="2400" i="1">
                        <a:solidFill>
                          <a:schemeClr val="accent4"/>
                        </a:solidFill>
                        <a:latin typeface="Cambria Math" panose="02040503050406030204" pitchFamily="18" charset="0"/>
                      </a:rPr>
                      <m:t>𝑇</m:t>
                    </m:r>
                    <m:d>
                      <m:dPr>
                        <m:ctrlPr>
                          <a:rPr lang="en-US" sz="2400" i="1">
                            <a:solidFill>
                              <a:schemeClr val="accent4"/>
                            </a:solidFill>
                            <a:latin typeface="Cambria Math" panose="02040503050406030204" pitchFamily="18" charset="0"/>
                          </a:rPr>
                        </m:ctrlPr>
                      </m:dPr>
                      <m:e>
                        <m:r>
                          <a:rPr lang="en-US" sz="2400" i="1">
                            <a:solidFill>
                              <a:schemeClr val="accent4"/>
                            </a:solidFill>
                            <a:latin typeface="Cambria Math" panose="02040503050406030204" pitchFamily="18" charset="0"/>
                          </a:rPr>
                          <m:t>𝑛</m:t>
                        </m:r>
                      </m:e>
                    </m:d>
                  </m:oMath>
                </a14:m>
                <a:r>
                  <a:rPr lang="en-US" sz="2400" dirty="0">
                    <a:solidFill>
                      <a:schemeClr val="accent4"/>
                    </a:solidFill>
                  </a:rPr>
                  <a:t> is </a:t>
                </a:r>
                <a14:m>
                  <m:oMath xmlns:m="http://schemas.openxmlformats.org/officeDocument/2006/math">
                    <m:r>
                      <m:rPr>
                        <m:sty m:val="p"/>
                      </m:rPr>
                      <a:rPr lang="en-US" sz="2400">
                        <a:solidFill>
                          <a:schemeClr val="accent4"/>
                        </a:solidFill>
                        <a:latin typeface="Cambria Math" panose="02040503050406030204" pitchFamily="18" charset="0"/>
                      </a:rPr>
                      <m:t>Ω</m:t>
                    </m:r>
                    <m:d>
                      <m:dPr>
                        <m:ctrlPr>
                          <a:rPr lang="en-US" sz="2400" i="1">
                            <a:solidFill>
                              <a:schemeClr val="accent4"/>
                            </a:solidFill>
                            <a:latin typeface="Cambria Math" panose="02040503050406030204" pitchFamily="18" charset="0"/>
                          </a:rPr>
                        </m:ctrlPr>
                      </m:dPr>
                      <m:e>
                        <m:r>
                          <a:rPr lang="en-US" sz="2400" i="1">
                            <a:solidFill>
                              <a:schemeClr val="accent4"/>
                            </a:solidFill>
                            <a:latin typeface="Cambria Math" panose="02040503050406030204" pitchFamily="18" charset="0"/>
                          </a:rPr>
                          <m:t>𝑔</m:t>
                        </m:r>
                        <m:d>
                          <m:dPr>
                            <m:ctrlPr>
                              <a:rPr lang="en-US" sz="2400" i="1">
                                <a:solidFill>
                                  <a:schemeClr val="accent4"/>
                                </a:solidFill>
                                <a:latin typeface="Cambria Math" panose="02040503050406030204" pitchFamily="18" charset="0"/>
                              </a:rPr>
                            </m:ctrlPr>
                          </m:dPr>
                          <m:e>
                            <m:r>
                              <a:rPr lang="en-US" sz="2400" i="1">
                                <a:solidFill>
                                  <a:schemeClr val="accent4"/>
                                </a:solidFill>
                                <a:latin typeface="Cambria Math" panose="02040503050406030204" pitchFamily="18" charset="0"/>
                              </a:rPr>
                              <m:t>𝑛</m:t>
                            </m:r>
                          </m:e>
                        </m:d>
                      </m:e>
                    </m:d>
                  </m:oMath>
                </a14:m>
                <a:r>
                  <a:rPr lang="en-US" sz="2400" dirty="0">
                    <a:solidFill>
                      <a:schemeClr val="accent4"/>
                    </a:solidFill>
                  </a:rPr>
                  <a:t>”</a:t>
                </a:r>
                <a:r>
                  <a:rPr lang="en-US" sz="2400" dirty="0"/>
                  <a:t> if, for large enough n, </a:t>
                </a:r>
                <a14:m>
                  <m:oMath xmlns:m="http://schemas.openxmlformats.org/officeDocument/2006/math">
                    <m:r>
                      <a:rPr lang="en-US" sz="2400" b="0" i="1" smtClean="0">
                        <a:latin typeface="Cambria Math" panose="02040503050406030204" pitchFamily="18" charset="0"/>
                      </a:rPr>
                      <m:t>𝑇</m:t>
                    </m:r>
                    <m:d>
                      <m:dPr>
                        <m:ctrlPr>
                          <a:rPr lang="en-US" sz="2400" i="1">
                            <a:latin typeface="Cambria Math" panose="02040503050406030204" pitchFamily="18" charset="0"/>
                          </a:rPr>
                        </m:ctrlPr>
                      </m:dPr>
                      <m:e>
                        <m:r>
                          <a:rPr lang="en-US" sz="2400" i="1">
                            <a:latin typeface="Cambria Math" panose="02040503050406030204" pitchFamily="18" charset="0"/>
                          </a:rPr>
                          <m:t>𝑛</m:t>
                        </m:r>
                      </m:e>
                    </m:d>
                  </m:oMath>
                </a14:m>
                <a:r>
                  <a:rPr lang="en-US" sz="2400" dirty="0"/>
                  <a:t> is at least as big as a constant multiple of </a:t>
                </a:r>
                <a14:m>
                  <m:oMath xmlns:m="http://schemas.openxmlformats.org/officeDocument/2006/math">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𝑛</m:t>
                        </m:r>
                      </m:e>
                    </m:d>
                  </m:oMath>
                </a14:m>
                <a:r>
                  <a:rPr lang="en-US" sz="2400" dirty="0"/>
                  <a:t>.</a:t>
                </a:r>
                <a:endParaRPr lang="en-US" sz="2400" dirty="0"/>
              </a:p>
              <a:p>
                <a:endParaRPr lang="en-US" sz="3200" dirty="0"/>
              </a:p>
              <a:p>
                <a:r>
                  <a:rPr lang="en-US" sz="2400" dirty="0"/>
                  <a:t>Formally,</a:t>
                </a:r>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sz="3600" b="0" i="1" smtClean="0">
                          <a:solidFill>
                            <a:schemeClr val="accent4"/>
                          </a:solidFill>
                          <a:latin typeface="Cambria Math" panose="02040503050406030204" pitchFamily="18" charset="0"/>
                        </a:rPr>
                        <m:t>𝑇</m:t>
                      </m:r>
                      <m:d>
                        <m:dPr>
                          <m:ctrlPr>
                            <a:rPr lang="en-US" sz="3600" b="0" i="1" smtClean="0">
                              <a:solidFill>
                                <a:schemeClr val="accent4"/>
                              </a:solidFill>
                              <a:latin typeface="Cambria Math" panose="02040503050406030204" pitchFamily="18" charset="0"/>
                            </a:rPr>
                          </m:ctrlPr>
                        </m:dPr>
                        <m:e>
                          <m:r>
                            <a:rPr lang="en-US" sz="3600" b="0" i="1" smtClean="0">
                              <a:solidFill>
                                <a:schemeClr val="accent4"/>
                              </a:solidFill>
                              <a:latin typeface="Cambria Math" panose="02040503050406030204" pitchFamily="18" charset="0"/>
                            </a:rPr>
                            <m:t>𝑛</m:t>
                          </m:r>
                        </m:e>
                      </m:d>
                      <m:r>
                        <a:rPr lang="en-US" sz="3600" b="0" i="1" smtClean="0">
                          <a:solidFill>
                            <a:schemeClr val="accent4"/>
                          </a:solidFill>
                          <a:latin typeface="Cambria Math" panose="02040503050406030204" pitchFamily="18" charset="0"/>
                        </a:rPr>
                        <m:t>=</m:t>
                      </m:r>
                      <m:r>
                        <m:rPr>
                          <m:sty m:val="p"/>
                        </m:rPr>
                        <a:rPr lang="en-US" sz="3600" b="0" i="0" smtClean="0">
                          <a:solidFill>
                            <a:schemeClr val="accent4"/>
                          </a:solidFill>
                          <a:latin typeface="Cambria Math" panose="02040503050406030204" pitchFamily="18" charset="0"/>
                        </a:rPr>
                        <m:t>Ω</m:t>
                      </m:r>
                      <m:d>
                        <m:dPr>
                          <m:ctrlPr>
                            <a:rPr lang="en-US" sz="3600" b="0" i="1" smtClean="0">
                              <a:solidFill>
                                <a:schemeClr val="accent4"/>
                              </a:solidFill>
                              <a:latin typeface="Cambria Math" panose="02040503050406030204" pitchFamily="18" charset="0"/>
                            </a:rPr>
                          </m:ctrlPr>
                        </m:dPr>
                        <m:e>
                          <m:r>
                            <a:rPr lang="en-US" sz="3600" b="0" i="1" smtClean="0">
                              <a:solidFill>
                                <a:schemeClr val="accent4"/>
                              </a:solidFill>
                              <a:latin typeface="Cambria Math" panose="02040503050406030204" pitchFamily="18" charset="0"/>
                            </a:rPr>
                            <m:t>𝑔</m:t>
                          </m:r>
                          <m:d>
                            <m:dPr>
                              <m:ctrlPr>
                                <a:rPr lang="en-US" sz="3600" b="0" i="1" smtClean="0">
                                  <a:solidFill>
                                    <a:schemeClr val="accent4"/>
                                  </a:solidFill>
                                  <a:latin typeface="Cambria Math" panose="02040503050406030204" pitchFamily="18" charset="0"/>
                                </a:rPr>
                              </m:ctrlPr>
                            </m:dPr>
                            <m:e>
                              <m:r>
                                <a:rPr lang="en-US" sz="3600" b="0" i="1" smtClean="0">
                                  <a:solidFill>
                                    <a:schemeClr val="accent4"/>
                                  </a:solidFill>
                                  <a:latin typeface="Cambria Math" panose="02040503050406030204" pitchFamily="18" charset="0"/>
                                </a:rPr>
                                <m:t>𝑛</m:t>
                              </m:r>
                            </m:e>
                          </m:d>
                        </m:e>
                      </m:d>
                      <m:r>
                        <a:rPr lang="en-US" sz="3600" b="0" i="1" smtClean="0">
                          <a:solidFill>
                            <a:schemeClr val="accent4"/>
                          </a:solidFill>
                          <a:latin typeface="Cambria Math" panose="02040503050406030204" pitchFamily="18" charset="0"/>
                        </a:rPr>
                        <m:t> </m:t>
                      </m:r>
                    </m:oMath>
                  </m:oMathPara>
                </a14:m>
                <a:endParaRPr lang="en-US" sz="3600" b="0" i="1" dirty="0">
                  <a:solidFill>
                    <a:schemeClr val="accent4"/>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sz="3600" b="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&gt;</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𝑠</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𝑡</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sz="3600" b="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endParaRPr lang="en-US" sz="1200" b="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𝑔</m:t>
                      </m:r>
                      <m:d>
                        <m:dPr>
                          <m:ctrlP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dPr>
                        <m:e>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d>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𝑇</m:t>
                      </m:r>
                      <m:d>
                        <m:dPr>
                          <m:ctrlP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dPr>
                        <m:e>
                          <m:r>
                            <a:rPr lang="en-US" sz="36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d>
                    </m:oMath>
                  </m:oMathPara>
                </a14:m>
                <a:endParaRPr lang="en-US" sz="3600" dirty="0">
                  <a:solidFill>
                    <a:schemeClr val="accent4"/>
                  </a:solidFill>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541480" y="1667874"/>
                <a:ext cx="8144960" cy="4351338"/>
              </a:xfrm>
              <a:blipFill rotWithShape="1">
                <a:blip r:embed="rId1"/>
                <a:stretch>
                  <a:fillRect l="-6" t="-8" r="3" b="-2845"/>
                </a:stretch>
              </a:blipFill>
            </p:spPr>
            <p:txBody>
              <a:bodyPr/>
              <a:lstStyle/>
              <a:p>
                <a:r>
                  <a:rPr lang="zh-CN" altLang="en-US">
                    <a:noFill/>
                  </a:rPr>
                  <a:t> </a:t>
                </a:r>
              </a:p>
            </p:txBody>
          </p:sp>
        </mc:Fallback>
      </mc:AlternateContent>
      <p:sp>
        <p:nvSpPr>
          <p:cNvPr id="4" name="TextBox 3"/>
          <p:cNvSpPr txBox="1"/>
          <p:nvPr/>
        </p:nvSpPr>
        <p:spPr>
          <a:xfrm>
            <a:off x="3898872" y="6176963"/>
            <a:ext cx="1860331" cy="369332"/>
          </a:xfrm>
          <a:prstGeom prst="rect">
            <a:avLst/>
          </a:prstGeom>
          <a:noFill/>
        </p:spPr>
        <p:txBody>
          <a:bodyPr wrap="square" rtlCol="0">
            <a:spAutoFit/>
          </a:bodyPr>
          <a:lstStyle/>
          <a:p>
            <a:r>
              <a:rPr lang="en-US" dirty="0">
                <a:solidFill>
                  <a:srgbClr val="DE6769"/>
                </a:solidFill>
              </a:rPr>
              <a:t>Switched these!!</a:t>
            </a:r>
            <a:endParaRPr lang="en-US" dirty="0">
              <a:solidFill>
                <a:srgbClr val="DE6769"/>
              </a:solidFill>
            </a:endParaRPr>
          </a:p>
        </p:txBody>
      </p:sp>
      <p:cxnSp>
        <p:nvCxnSpPr>
          <p:cNvPr id="6" name="Straight Arrow Connector 5"/>
          <p:cNvCxnSpPr/>
          <p:nvPr/>
        </p:nvCxnSpPr>
        <p:spPr>
          <a:xfrm flipV="1">
            <a:off x="5112817" y="5833241"/>
            <a:ext cx="220717" cy="343722"/>
          </a:xfrm>
          <a:prstGeom prst="straightConnector1">
            <a:avLst/>
          </a:prstGeom>
          <a:ln w="25400">
            <a:solidFill>
              <a:srgbClr val="DE676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4166886" y="5833241"/>
            <a:ext cx="228600" cy="343722"/>
          </a:xfrm>
          <a:prstGeom prst="straightConnector1">
            <a:avLst/>
          </a:prstGeom>
          <a:ln w="25400">
            <a:solidFill>
              <a:srgbClr val="DE676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382076" y="212052"/>
                <a:ext cx="8229240" cy="761760"/>
              </a:xfrm>
            </p:spPr>
            <p:txBody>
              <a:bodyPr>
                <a:normAutofit fontScale="90000"/>
              </a:bodyPr>
              <a:lstStyle/>
              <a:p>
                <a:r>
                  <a:rPr lang="en-US" sz="3200" dirty="0"/>
                  <a:t>Example</a:t>
                </a:r>
                <a:br>
                  <a:rPr lang="en-US" sz="3200" dirty="0"/>
                </a:br>
                <a14:m>
                  <m:oMathPara xmlns:m="http://schemas.openxmlformats.org/officeDocument/2006/math">
                    <m:oMathParaPr>
                      <m:jc m:val="left"/>
                    </m:oMathParaPr>
                    <m:oMath xmlns:m="http://schemas.openxmlformats.org/officeDocument/2006/math">
                      <m:r>
                        <a:rPr lang="en-US" sz="3200" b="0" i="1" smtClean="0">
                          <a:solidFill>
                            <a:schemeClr val="accent1"/>
                          </a:solidFill>
                          <a:latin typeface="Cambria Math" panose="02040503050406030204" pitchFamily="18" charset="0"/>
                        </a:rPr>
                        <m:t>𝑛</m:t>
                      </m:r>
                      <m:func>
                        <m:funcPr>
                          <m:ctrlPr>
                            <a:rPr lang="en-US" sz="3200" b="0" i="1" smtClean="0">
                              <a:solidFill>
                                <a:schemeClr val="accent1"/>
                              </a:solidFill>
                              <a:latin typeface="Cambria Math" panose="02040503050406030204" pitchFamily="18" charset="0"/>
                            </a:rPr>
                          </m:ctrlPr>
                        </m:funcPr>
                        <m:fName>
                          <m:sSub>
                            <m:sSubPr>
                              <m:ctrlPr>
                                <a:rPr lang="en-US" sz="3200" b="0" i="1" smtClean="0">
                                  <a:solidFill>
                                    <a:schemeClr val="accent1"/>
                                  </a:solidFill>
                                  <a:latin typeface="Cambria Math" panose="02040503050406030204" pitchFamily="18" charset="0"/>
                                </a:rPr>
                              </m:ctrlPr>
                            </m:sSubPr>
                            <m:e>
                              <m:r>
                                <m:rPr>
                                  <m:sty m:val="p"/>
                                </m:rPr>
                                <a:rPr lang="en-US" sz="3200" b="0" i="0" smtClean="0">
                                  <a:solidFill>
                                    <a:schemeClr val="accent1"/>
                                  </a:solidFill>
                                  <a:latin typeface="Cambria Math" panose="02040503050406030204" pitchFamily="18" charset="0"/>
                                </a:rPr>
                                <m:t>log</m:t>
                              </m:r>
                            </m:e>
                            <m:sub>
                              <m:r>
                                <a:rPr lang="en-US" sz="3200" b="0" i="1" smtClean="0">
                                  <a:solidFill>
                                    <a:schemeClr val="accent1"/>
                                  </a:solidFill>
                                  <a:latin typeface="Cambria Math" panose="02040503050406030204" pitchFamily="18" charset="0"/>
                                </a:rPr>
                                <m:t>2</m:t>
                              </m:r>
                            </m:sub>
                          </m:sSub>
                        </m:fName>
                        <m:e>
                          <m:d>
                            <m:dPr>
                              <m:ctrlPr>
                                <a:rPr lang="en-US" sz="3200" b="0" i="1" smtClean="0">
                                  <a:solidFill>
                                    <a:schemeClr val="accent1"/>
                                  </a:solidFill>
                                  <a:latin typeface="Cambria Math" panose="02040503050406030204" pitchFamily="18" charset="0"/>
                                </a:rPr>
                              </m:ctrlPr>
                            </m:dPr>
                            <m:e>
                              <m:r>
                                <a:rPr lang="en-US" sz="3200" b="0" i="1" smtClean="0">
                                  <a:solidFill>
                                    <a:schemeClr val="accent1"/>
                                  </a:solidFill>
                                  <a:latin typeface="Cambria Math" panose="02040503050406030204" pitchFamily="18" charset="0"/>
                                </a:rPr>
                                <m:t>𝑛</m:t>
                              </m:r>
                            </m:e>
                          </m:d>
                        </m:e>
                      </m:func>
                      <m:r>
                        <a:rPr lang="en-US" sz="3200" b="0" i="1" smtClean="0">
                          <a:solidFill>
                            <a:schemeClr val="accent1"/>
                          </a:solidFill>
                          <a:latin typeface="Cambria Math" panose="02040503050406030204" pitchFamily="18" charset="0"/>
                        </a:rPr>
                        <m:t>=</m:t>
                      </m:r>
                      <m:r>
                        <m:rPr>
                          <m:sty m:val="p"/>
                        </m:rPr>
                        <a:rPr lang="en-US" sz="3200" b="0" i="0" smtClean="0">
                          <a:solidFill>
                            <a:schemeClr val="accent1"/>
                          </a:solidFill>
                          <a:latin typeface="Cambria Math" panose="02040503050406030204" pitchFamily="18" charset="0"/>
                        </a:rPr>
                        <m:t>Ω</m:t>
                      </m:r>
                      <m:d>
                        <m:dPr>
                          <m:ctrlPr>
                            <a:rPr lang="en-US" sz="3200" b="0" i="1" smtClean="0">
                              <a:solidFill>
                                <a:schemeClr val="accent1"/>
                              </a:solidFill>
                              <a:latin typeface="Cambria Math" panose="02040503050406030204" pitchFamily="18" charset="0"/>
                            </a:rPr>
                          </m:ctrlPr>
                        </m:dPr>
                        <m:e>
                          <m:r>
                            <a:rPr lang="en-US" sz="3200" b="0" i="1" smtClean="0">
                              <a:solidFill>
                                <a:schemeClr val="accent1"/>
                              </a:solidFill>
                              <a:latin typeface="Cambria Math" panose="02040503050406030204" pitchFamily="18" charset="0"/>
                            </a:rPr>
                            <m:t>3</m:t>
                          </m:r>
                          <m:r>
                            <a:rPr lang="en-US" sz="3200" b="0" i="1" smtClean="0">
                              <a:solidFill>
                                <a:schemeClr val="accent1"/>
                              </a:solidFill>
                              <a:latin typeface="Cambria Math" panose="02040503050406030204" pitchFamily="18" charset="0"/>
                            </a:rPr>
                            <m:t>𝑛</m:t>
                          </m:r>
                        </m:e>
                      </m:d>
                    </m:oMath>
                  </m:oMathPara>
                </a14:m>
                <a:endParaRPr lang="en-US" sz="3200" dirty="0"/>
              </a:p>
            </p:txBody>
          </p:sp>
        </mc:Choice>
        <mc:Fallback>
          <p:sp>
            <p:nvSpPr>
              <p:cNvPr id="2" name="Title 1"/>
              <p:cNvSpPr>
                <a:spLocks noRot="1" noChangeAspect="1" noMove="1" noResize="1" noEditPoints="1" noAdjustHandles="1" noChangeArrowheads="1" noChangeShapeType="1" noTextEdit="1"/>
              </p:cNvSpPr>
              <p:nvPr>
                <p:ph type="title"/>
              </p:nvPr>
            </p:nvSpPr>
            <p:spPr>
              <a:xfrm>
                <a:off x="382076" y="212052"/>
                <a:ext cx="8229240" cy="761760"/>
              </a:xfrm>
              <a:blipFill rotWithShape="1">
                <a:blip r:embed="rId1"/>
                <a:stretch>
                  <a:fillRect l="-5" t="-12749" r="1" b="-4621"/>
                </a:stretch>
              </a:blipFill>
            </p:spPr>
            <p:txBody>
              <a:bodyPr/>
              <a:lstStyle/>
              <a:p>
                <a:r>
                  <a:rPr lang="zh-CN" altLang="en-US">
                    <a:noFill/>
                  </a:rPr>
                  <a:t> </a:t>
                </a:r>
              </a:p>
            </p:txBody>
          </p:sp>
        </mc:Fallback>
      </mc:AlternateContent>
      <p:sp>
        <p:nvSpPr>
          <p:cNvPr id="6" name="TextBox 5"/>
          <p:cNvSpPr txBox="1"/>
          <p:nvPr/>
        </p:nvSpPr>
        <p:spPr>
          <a:xfrm>
            <a:off x="6544844" y="2562539"/>
            <a:ext cx="3454619" cy="1200329"/>
          </a:xfrm>
          <a:prstGeom prst="rect">
            <a:avLst/>
          </a:prstGeom>
          <a:noFill/>
        </p:spPr>
        <p:txBody>
          <a:bodyPr wrap="square" rtlCol="0">
            <a:spAutoFit/>
          </a:bodyPr>
          <a:lstStyle/>
          <a:p>
            <a:pPr marL="285750" indent="-285750">
              <a:buFont typeface="Arial" panose="020B0604020202090204" pitchFamily="34" charset="0"/>
              <a:buChar char="•"/>
            </a:pPr>
            <a:r>
              <a:rPr lang="en-US" sz="2400" dirty="0"/>
              <a:t>Choose c = 1/3</a:t>
            </a:r>
            <a:endParaRPr lang="en-US" sz="2400" dirty="0"/>
          </a:p>
          <a:p>
            <a:pPr marL="285750" indent="-285750">
              <a:buFont typeface="Arial" panose="020B0604020202090204" pitchFamily="34" charset="0"/>
              <a:buChar char="•"/>
            </a:pPr>
            <a:r>
              <a:rPr lang="en-US" sz="2400" dirty="0"/>
              <a:t>Choose n</a:t>
            </a:r>
            <a:r>
              <a:rPr lang="en-US" sz="2400" baseline="-25000" dirty="0"/>
              <a:t>0</a:t>
            </a:r>
            <a:r>
              <a:rPr lang="en-US" sz="2400" dirty="0"/>
              <a:t> = 2</a:t>
            </a:r>
            <a:endParaRPr lang="en-US" sz="2400" dirty="0"/>
          </a:p>
          <a:p>
            <a:pPr marL="285750" indent="-285750">
              <a:buFont typeface="Arial" panose="020B0604020202090204" pitchFamily="34" charset="0"/>
              <a:buChar char="•"/>
            </a:pPr>
            <a:r>
              <a:rPr lang="en-US" sz="2400" dirty="0"/>
              <a:t>Then</a:t>
            </a:r>
            <a:endParaRPr lang="en-US" sz="2400" dirty="0"/>
          </a:p>
        </p:txBody>
      </p:sp>
      <mc:AlternateContent xmlns:mc="http://schemas.openxmlformats.org/markup-compatibility/2006">
        <mc:Choice xmlns:a14="http://schemas.microsoft.com/office/drawing/2010/main" Requires="a14">
          <p:sp>
            <p:nvSpPr>
              <p:cNvPr id="8" name="Rectangle 7"/>
              <p:cNvSpPr/>
              <p:nvPr/>
            </p:nvSpPr>
            <p:spPr>
              <a:xfrm>
                <a:off x="5427463" y="170073"/>
                <a:ext cx="4572000" cy="1501565"/>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accent4"/>
                          </a:solidFill>
                          <a:latin typeface="Cambria Math" panose="02040503050406030204" pitchFamily="18" charset="0"/>
                        </a:rPr>
                        <m:t>𝑇</m:t>
                      </m:r>
                      <m:d>
                        <m:dPr>
                          <m:ctrlPr>
                            <a:rPr lang="en-US" sz="2000" i="1">
                              <a:solidFill>
                                <a:schemeClr val="accent4"/>
                              </a:solidFill>
                              <a:latin typeface="Cambria Math" panose="02040503050406030204" pitchFamily="18" charset="0"/>
                            </a:rPr>
                          </m:ctrlPr>
                        </m:dPr>
                        <m:e>
                          <m:r>
                            <a:rPr lang="en-US" sz="2000" i="1">
                              <a:solidFill>
                                <a:schemeClr val="accent4"/>
                              </a:solidFill>
                              <a:latin typeface="Cambria Math" panose="02040503050406030204" pitchFamily="18" charset="0"/>
                            </a:rPr>
                            <m:t>𝑛</m:t>
                          </m:r>
                        </m:e>
                      </m:d>
                      <m:r>
                        <a:rPr lang="en-US" sz="2000" i="1">
                          <a:solidFill>
                            <a:schemeClr val="accent4"/>
                          </a:solidFill>
                          <a:latin typeface="Cambria Math" panose="02040503050406030204" pitchFamily="18" charset="0"/>
                        </a:rPr>
                        <m:t>=</m:t>
                      </m:r>
                      <m:r>
                        <m:rPr>
                          <m:sty m:val="p"/>
                        </m:rPr>
                        <a:rPr lang="en-US" sz="2000">
                          <a:solidFill>
                            <a:schemeClr val="accent4"/>
                          </a:solidFill>
                          <a:latin typeface="Cambria Math" panose="02040503050406030204" pitchFamily="18" charset="0"/>
                        </a:rPr>
                        <m:t>Ω</m:t>
                      </m:r>
                      <m:d>
                        <m:dPr>
                          <m:ctrlPr>
                            <a:rPr lang="en-US" sz="2000" i="1">
                              <a:solidFill>
                                <a:schemeClr val="accent4"/>
                              </a:solidFill>
                              <a:latin typeface="Cambria Math" panose="02040503050406030204" pitchFamily="18" charset="0"/>
                            </a:rPr>
                          </m:ctrlPr>
                        </m:dPr>
                        <m:e>
                          <m:r>
                            <a:rPr lang="en-US" sz="2000" b="0" i="1" smtClean="0">
                              <a:solidFill>
                                <a:schemeClr val="accent4"/>
                              </a:solidFill>
                              <a:latin typeface="Cambria Math" panose="02040503050406030204" pitchFamily="18" charset="0"/>
                            </a:rPr>
                            <m:t>𝑔</m:t>
                          </m:r>
                          <m:d>
                            <m:dPr>
                              <m:ctrlPr>
                                <a:rPr lang="en-US" sz="2000" i="1">
                                  <a:solidFill>
                                    <a:schemeClr val="accent4"/>
                                  </a:solidFill>
                                  <a:latin typeface="Cambria Math" panose="02040503050406030204" pitchFamily="18" charset="0"/>
                                </a:rPr>
                              </m:ctrlPr>
                            </m:dPr>
                            <m:e>
                              <m:r>
                                <a:rPr lang="en-US" sz="2000" i="1">
                                  <a:solidFill>
                                    <a:schemeClr val="accent4"/>
                                  </a:solidFill>
                                  <a:latin typeface="Cambria Math" panose="02040503050406030204" pitchFamily="18" charset="0"/>
                                </a:rPr>
                                <m:t>𝑛</m:t>
                              </m:r>
                            </m:e>
                          </m:d>
                        </m:e>
                      </m:d>
                      <m:r>
                        <a:rPr lang="en-US" sz="2000" i="1">
                          <a:solidFill>
                            <a:schemeClr val="accent4"/>
                          </a:solidFill>
                          <a:latin typeface="Cambria Math" panose="02040503050406030204" pitchFamily="18" charset="0"/>
                        </a:rPr>
                        <m:t> </m:t>
                      </m:r>
                    </m:oMath>
                  </m:oMathPara>
                </a14:m>
                <a:endParaRPr lang="en-US" sz="2000" i="1" dirty="0">
                  <a:solidFill>
                    <a:schemeClr val="accent4"/>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sz="200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&gt;</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𝑠</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𝑡</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sz="200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endParaRPr lang="en-US" sz="90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sz="2000"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𝑔</m:t>
                      </m:r>
                      <m:d>
                        <m:dPr>
                          <m:ctrlP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dPr>
                        <m:e>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d>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𝑇</m:t>
                      </m:r>
                      <m:d>
                        <m:dPr>
                          <m:ctrlP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dPr>
                        <m:e>
                          <m:r>
                            <a:rPr lang="en-US" sz="2000"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d>
                    </m:oMath>
                  </m:oMathPara>
                </a14:m>
                <a:endParaRPr lang="en-US" sz="2000" dirty="0">
                  <a:solidFill>
                    <a:schemeClr val="accent4"/>
                  </a:solidFill>
                </a:endParaRPr>
              </a:p>
            </p:txBody>
          </p:sp>
        </mc:Choice>
        <mc:Fallback>
          <p:sp>
            <p:nvSpPr>
              <p:cNvPr id="8" name="Rectangle 7"/>
              <p:cNvSpPr>
                <a:spLocks noRot="1" noChangeAspect="1" noMove="1" noResize="1" noEditPoints="1" noAdjustHandles="1" noChangeArrowheads="1" noChangeShapeType="1" noTextEdit="1"/>
              </p:cNvSpPr>
              <p:nvPr/>
            </p:nvSpPr>
            <p:spPr>
              <a:xfrm>
                <a:off x="5427463" y="170073"/>
                <a:ext cx="4572000" cy="1501565"/>
              </a:xfrm>
              <a:prstGeom prst="rect">
                <a:avLst/>
              </a:prstGeom>
              <a:blipFill rotWithShape="1">
                <a:blip r:embed="rId2"/>
                <a:stretch>
                  <a:fillRect l="-3" t="-35" r="3" b="-7971"/>
                </a:stretch>
              </a:blipFill>
            </p:spPr>
            <p:txBody>
              <a:bodyPr/>
              <a:lstStyle/>
              <a:p>
                <a:r>
                  <a:rPr lang="zh-CN" altLang="en-US">
                    <a:noFill/>
                  </a:rPr>
                  <a:t> </a:t>
                </a:r>
              </a:p>
            </p:txBody>
          </p:sp>
        </mc:Fallback>
      </mc:AlternateContent>
      <p:pic>
        <p:nvPicPr>
          <p:cNvPr id="9" name="Picture 8"/>
          <p:cNvPicPr>
            <a:picLocks noChangeAspect="1"/>
          </p:cNvPicPr>
          <p:nvPr/>
        </p:nvPicPr>
        <p:blipFill>
          <a:blip r:embed="rId3"/>
          <a:stretch>
            <a:fillRect/>
          </a:stretch>
        </p:blipFill>
        <p:spPr>
          <a:xfrm>
            <a:off x="-20715" y="1927243"/>
            <a:ext cx="6565559" cy="4377039"/>
          </a:xfrm>
          <a:prstGeom prst="rect">
            <a:avLst/>
          </a:prstGeom>
        </p:spPr>
      </p:pic>
      <p:pic>
        <p:nvPicPr>
          <p:cNvPr id="10" name="Picture 9"/>
          <p:cNvPicPr>
            <a:picLocks noChangeAspect="1"/>
          </p:cNvPicPr>
          <p:nvPr/>
        </p:nvPicPr>
        <p:blipFill>
          <a:blip r:embed="rId4"/>
          <a:stretch>
            <a:fillRect/>
          </a:stretch>
        </p:blipFill>
        <p:spPr>
          <a:xfrm>
            <a:off x="-20716" y="1927242"/>
            <a:ext cx="6565559" cy="4377039"/>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6101378" y="3791535"/>
                <a:ext cx="3377761" cy="130939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r>
                        <a:rPr lang="en-US" sz="24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sz="2400"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endParaRPr lang="en-US" sz="1000"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3</m:t>
                          </m:r>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num>
                        <m:den>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3</m:t>
                          </m:r>
                        </m:den>
                      </m:f>
                      <m:r>
                        <a:rPr lang="en-US" sz="24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func>
                        <m:funcPr>
                          <m:ctrlP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funcPr>
                        <m:fName>
                          <m:sSub>
                            <m:sSubPr>
                              <m:ctrlP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bPr>
                            <m:e>
                              <m:r>
                                <m:rPr>
                                  <m:sty m:val="p"/>
                                </m:rPr>
                                <a:rPr lang="en-US" sz="2400"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log</m:t>
                              </m:r>
                            </m:e>
                            <m:sub>
                              <m:r>
                                <a:rPr lang="en-US" sz="2400" b="0" i="0"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sub>
                          </m:sSub>
                        </m:fName>
                        <m:e>
                          <m:d>
                            <m:dPr>
                              <m:ctrlP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e>
                          </m:d>
                        </m:e>
                      </m:func>
                      <m:r>
                        <a:rPr lang="en-US" sz="24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sz="1400" dirty="0">
                  <a:solidFill>
                    <a:schemeClr val="tx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6101378" y="3791535"/>
                <a:ext cx="3377761" cy="1309397"/>
              </a:xfrm>
              <a:prstGeom prst="rect">
                <a:avLst/>
              </a:prstGeom>
              <a:blipFill rotWithShape="1">
                <a:blip r:embed="rId5"/>
                <a:stretch>
                  <a:fillRect l="-9" t="-45" r="15" b="47"/>
                </a:stretch>
              </a:blipFill>
            </p:spPr>
            <p:txBody>
              <a:bodyPr/>
              <a:lstStyle/>
              <a:p>
                <a:r>
                  <a:rPr lang="zh-CN" altLang="en-US">
                    <a:noFill/>
                  </a:rPr>
                  <a:t> </a:t>
                </a:r>
              </a:p>
            </p:txBody>
          </p:sp>
        </mc:Fallback>
      </mc:AlternateContent>
      <p:sp>
        <p:nvSpPr>
          <p:cNvPr id="11" name="TextBox 10"/>
          <p:cNvSpPr txBox="1"/>
          <p:nvPr/>
        </p:nvSpPr>
        <p:spPr>
          <a:xfrm rot="20921105">
            <a:off x="3977457" y="4767148"/>
            <a:ext cx="1478016" cy="400110"/>
          </a:xfrm>
          <a:prstGeom prst="rect">
            <a:avLst/>
          </a:prstGeom>
          <a:noFill/>
        </p:spPr>
        <p:txBody>
          <a:bodyPr wrap="square" rtlCol="0">
            <a:spAutoFit/>
          </a:bodyPr>
          <a:lstStyle/>
          <a:p>
            <a:r>
              <a:rPr lang="en-US" sz="2000" dirty="0">
                <a:solidFill>
                  <a:srgbClr val="00B050"/>
                </a:solidFill>
              </a:rPr>
              <a:t>g(n)/3 = n</a:t>
            </a:r>
            <a:endParaRPr lang="en-US" sz="2000" dirty="0">
              <a:solidFill>
                <a:srgbClr val="00B050"/>
              </a:solidFill>
            </a:endParaRPr>
          </a:p>
        </p:txBody>
      </p:sp>
      <p:sp>
        <p:nvSpPr>
          <p:cNvPr id="12" name="TextBox 11"/>
          <p:cNvSpPr txBox="1"/>
          <p:nvPr/>
        </p:nvSpPr>
        <p:spPr>
          <a:xfrm rot="19224857">
            <a:off x="3912100" y="3422427"/>
            <a:ext cx="2130498" cy="461665"/>
          </a:xfrm>
          <a:prstGeom prst="rect">
            <a:avLst/>
          </a:prstGeom>
          <a:noFill/>
        </p:spPr>
        <p:txBody>
          <a:bodyPr wrap="square" rtlCol="0">
            <a:spAutoFit/>
          </a:bodyPr>
          <a:lstStyle/>
          <a:p>
            <a:r>
              <a:rPr lang="en-US" sz="2400" dirty="0">
                <a:solidFill>
                  <a:srgbClr val="DE6769"/>
                </a:solidFill>
              </a:rPr>
              <a:t>T(n) = </a:t>
            </a:r>
            <a:r>
              <a:rPr lang="en-US" sz="2400" dirty="0" err="1">
                <a:solidFill>
                  <a:srgbClr val="DE6769"/>
                </a:solidFill>
              </a:rPr>
              <a:t>nlog</a:t>
            </a:r>
            <a:r>
              <a:rPr lang="en-US" sz="2400" dirty="0">
                <a:solidFill>
                  <a:srgbClr val="DE6769"/>
                </a:solidFill>
              </a:rPr>
              <a:t>(n)</a:t>
            </a:r>
            <a:endParaRPr lang="en-US" sz="2400" dirty="0">
              <a:solidFill>
                <a:srgbClr val="DE6769"/>
              </a:solidFill>
            </a:endParaRPr>
          </a:p>
        </p:txBody>
      </p:sp>
      <p:sp>
        <p:nvSpPr>
          <p:cNvPr id="13" name="TextBox 12"/>
          <p:cNvSpPr txBox="1"/>
          <p:nvPr/>
        </p:nvSpPr>
        <p:spPr>
          <a:xfrm rot="19843085">
            <a:off x="4074570" y="2677955"/>
            <a:ext cx="1379482" cy="400110"/>
          </a:xfrm>
          <a:prstGeom prst="rect">
            <a:avLst/>
          </a:prstGeom>
          <a:noFill/>
        </p:spPr>
        <p:txBody>
          <a:bodyPr wrap="square" rtlCol="0">
            <a:spAutoFit/>
          </a:bodyPr>
          <a:lstStyle/>
          <a:p>
            <a:r>
              <a:rPr lang="en-US" sz="2000">
                <a:solidFill>
                  <a:srgbClr val="005ECE"/>
                </a:solidFill>
              </a:rPr>
              <a:t>g(n) = 3n</a:t>
            </a:r>
            <a:endParaRPr lang="en-US" sz="2000" dirty="0">
              <a:solidFill>
                <a:srgbClr val="005EC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Θ</a:t>
            </a:r>
            <a:r>
              <a:rPr lang="en-US" sz="3200" dirty="0"/>
              <a:t>(</a:t>
            </a:r>
            <a:r>
              <a:rPr lang="en-US" sz="3200" dirty="0"/>
              <a:t>…</a:t>
            </a:r>
            <a:r>
              <a:rPr lang="en-US" sz="3200" dirty="0"/>
              <a:t>) means both!</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3200" dirty="0"/>
                  <a:t>We say </a:t>
                </a:r>
                <a:r>
                  <a:rPr lang="en-US" sz="3200" dirty="0">
                    <a:solidFill>
                      <a:schemeClr val="accent4"/>
                    </a:solidFill>
                  </a:rPr>
                  <a:t>“</a:t>
                </a:r>
                <a14:m>
                  <m:oMath xmlns:m="http://schemas.openxmlformats.org/officeDocument/2006/math">
                    <m:r>
                      <a:rPr lang="en-US" sz="3200" i="1">
                        <a:solidFill>
                          <a:schemeClr val="accent4"/>
                        </a:solidFill>
                        <a:latin typeface="Cambria Math" panose="02040503050406030204" pitchFamily="18" charset="0"/>
                      </a:rPr>
                      <m:t>𝑇</m:t>
                    </m:r>
                    <m:d>
                      <m:dPr>
                        <m:ctrlPr>
                          <a:rPr lang="en-US" sz="3200" i="1">
                            <a:solidFill>
                              <a:schemeClr val="accent4"/>
                            </a:solidFill>
                            <a:latin typeface="Cambria Math" panose="02040503050406030204" pitchFamily="18" charset="0"/>
                          </a:rPr>
                        </m:ctrlPr>
                      </m:dPr>
                      <m:e>
                        <m:r>
                          <a:rPr lang="en-US" sz="3200" i="1">
                            <a:solidFill>
                              <a:schemeClr val="accent4"/>
                            </a:solidFill>
                            <a:latin typeface="Cambria Math" panose="02040503050406030204" pitchFamily="18" charset="0"/>
                          </a:rPr>
                          <m:t>𝑛</m:t>
                        </m:r>
                      </m:e>
                    </m:d>
                  </m:oMath>
                </a14:m>
                <a:r>
                  <a:rPr lang="en-US" sz="3200" dirty="0">
                    <a:solidFill>
                      <a:schemeClr val="accent4"/>
                    </a:solidFill>
                  </a:rPr>
                  <a:t> is </a:t>
                </a:r>
                <a14:m>
                  <m:oMath xmlns:m="http://schemas.openxmlformats.org/officeDocument/2006/math">
                    <m:r>
                      <m:rPr>
                        <m:sty m:val="p"/>
                      </m:rPr>
                      <a:rPr lang="en-US" sz="3200" b="0" i="0" smtClean="0">
                        <a:solidFill>
                          <a:schemeClr val="accent4"/>
                        </a:solidFill>
                        <a:latin typeface="Cambria Math" panose="02040503050406030204" pitchFamily="18" charset="0"/>
                      </a:rPr>
                      <m:t>Θ</m:t>
                    </m:r>
                    <m:d>
                      <m:dPr>
                        <m:ctrlPr>
                          <a:rPr lang="en-US" sz="3200" i="1">
                            <a:solidFill>
                              <a:schemeClr val="accent4"/>
                            </a:solidFill>
                            <a:latin typeface="Cambria Math" panose="02040503050406030204" pitchFamily="18" charset="0"/>
                          </a:rPr>
                        </m:ctrlPr>
                      </m:dPr>
                      <m:e>
                        <m:r>
                          <a:rPr lang="en-US" sz="3200" b="0" i="1" smtClean="0">
                            <a:solidFill>
                              <a:schemeClr val="accent4"/>
                            </a:solidFill>
                            <a:latin typeface="Cambria Math" panose="02040503050406030204" pitchFamily="18" charset="0"/>
                          </a:rPr>
                          <m:t>𝑔</m:t>
                        </m:r>
                        <m:r>
                          <a:rPr lang="en-US" sz="3200" b="0" i="1" smtClean="0">
                            <a:solidFill>
                              <a:schemeClr val="accent4"/>
                            </a:solidFill>
                            <a:latin typeface="Cambria Math" panose="02040503050406030204" pitchFamily="18" charset="0"/>
                          </a:rPr>
                          <m:t>(</m:t>
                        </m:r>
                        <m:r>
                          <a:rPr lang="en-US" sz="3200" i="1">
                            <a:solidFill>
                              <a:schemeClr val="accent4"/>
                            </a:solidFill>
                            <a:latin typeface="Cambria Math" panose="02040503050406030204" pitchFamily="18" charset="0"/>
                          </a:rPr>
                          <m:t>𝑛</m:t>
                        </m:r>
                        <m:r>
                          <a:rPr lang="en-US" sz="3200" b="0" i="1" smtClean="0">
                            <a:solidFill>
                              <a:schemeClr val="accent4"/>
                            </a:solidFill>
                            <a:latin typeface="Cambria Math" panose="02040503050406030204" pitchFamily="18" charset="0"/>
                          </a:rPr>
                          <m:t>)</m:t>
                        </m:r>
                      </m:e>
                    </m:d>
                  </m:oMath>
                </a14:m>
                <a:r>
                  <a:rPr lang="en-US" sz="3200" dirty="0">
                    <a:solidFill>
                      <a:schemeClr val="accent4"/>
                    </a:solidFill>
                  </a:rPr>
                  <a:t>” </a:t>
                </a:r>
                <a:r>
                  <a:rPr lang="en-US" sz="3200" dirty="0" err="1"/>
                  <a:t>iff</a:t>
                </a:r>
                <a:r>
                  <a:rPr lang="en-US" sz="3200" dirty="0"/>
                  <a:t> both:</a:t>
                </a:r>
                <a:endParaRPr lang="en-US" sz="3200" dirty="0"/>
              </a:p>
              <a:p>
                <a:pPr marL="457200" lvl="1" indent="0" algn="ctr">
                  <a:lnSpc>
                    <a:spcPct val="150000"/>
                  </a:lnSpc>
                  <a:buNone/>
                </a:pPr>
                <a:r>
                  <a:rPr lang="en-US" sz="4000" b="0" dirty="0"/>
                  <a:t> </a:t>
                </a:r>
                <a14:m>
                  <m:oMath xmlns:m="http://schemas.openxmlformats.org/officeDocument/2006/math">
                    <m:r>
                      <a:rPr lang="en-US" sz="4000" b="0" i="1" smtClean="0">
                        <a:latin typeface="Cambria Math" panose="02040503050406030204" pitchFamily="18" charset="0"/>
                      </a:rPr>
                      <m:t>𝑇</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𝑛</m:t>
                        </m:r>
                      </m:e>
                    </m:d>
                    <m:r>
                      <a:rPr lang="en-US" sz="4000" b="0" i="1" smtClean="0">
                        <a:latin typeface="Cambria Math" panose="02040503050406030204" pitchFamily="18" charset="0"/>
                      </a:rPr>
                      <m:t>=</m:t>
                    </m:r>
                    <m:r>
                      <a:rPr lang="en-US" sz="4000" b="0" i="1" smtClean="0">
                        <a:latin typeface="Cambria Math" panose="02040503050406030204" pitchFamily="18" charset="0"/>
                      </a:rPr>
                      <m:t>𝑂</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𝑛</m:t>
                            </m:r>
                          </m:e>
                        </m:d>
                      </m:e>
                    </m:d>
                  </m:oMath>
                </a14:m>
                <a:endParaRPr lang="en-US" sz="4000" dirty="0"/>
              </a:p>
              <a:p>
                <a:pPr marL="457200" lvl="1" indent="0" algn="ctr">
                  <a:lnSpc>
                    <a:spcPct val="150000"/>
                  </a:lnSpc>
                  <a:buNone/>
                </a:pPr>
                <a:r>
                  <a:rPr lang="en-US" sz="3600" dirty="0"/>
                  <a:t>and </a:t>
                </a:r>
                <a:endParaRPr lang="en-US" sz="3600" dirty="0"/>
              </a:p>
              <a:p>
                <a:pPr marL="457200" lvl="1" indent="0" algn="ctr">
                  <a:lnSpc>
                    <a:spcPct val="150000"/>
                  </a:lnSpc>
                  <a:buNone/>
                </a:pPr>
                <a:r>
                  <a:rPr lang="en-US" sz="4000" dirty="0"/>
                  <a:t> </a:t>
                </a:r>
                <a14:m>
                  <m:oMath xmlns:m="http://schemas.openxmlformats.org/officeDocument/2006/math">
                    <m:r>
                      <a:rPr lang="en-US" sz="4000" i="1">
                        <a:latin typeface="Cambria Math" panose="02040503050406030204" pitchFamily="18" charset="0"/>
                      </a:rPr>
                      <m:t>𝑇</m:t>
                    </m:r>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i="1">
                        <a:latin typeface="Cambria Math" panose="02040503050406030204" pitchFamily="18" charset="0"/>
                      </a:rPr>
                      <m:t>=</m:t>
                    </m:r>
                    <m:r>
                      <m:rPr>
                        <m:sty m:val="p"/>
                      </m:rPr>
                      <a:rPr lang="en-US" sz="4000" b="0" i="0" smtClean="0">
                        <a:latin typeface="Cambria Math" panose="02040503050406030204" pitchFamily="18" charset="0"/>
                      </a:rPr>
                      <m:t>Ω</m:t>
                    </m:r>
                    <m:d>
                      <m:dPr>
                        <m:ctrlPr>
                          <a:rPr lang="en-US" sz="4000" i="1">
                            <a:latin typeface="Cambria Math" panose="02040503050406030204" pitchFamily="18" charset="0"/>
                          </a:rPr>
                        </m:ctrlPr>
                      </m:dPr>
                      <m:e>
                        <m:r>
                          <a:rPr lang="en-US" sz="4000" i="1">
                            <a:latin typeface="Cambria Math" panose="02040503050406030204" pitchFamily="18" charset="0"/>
                          </a:rPr>
                          <m:t>𝑔</m:t>
                        </m:r>
                        <m:d>
                          <m:dPr>
                            <m:ctrlPr>
                              <a:rPr lang="en-US" sz="4000" i="1">
                                <a:latin typeface="Cambria Math" panose="02040503050406030204" pitchFamily="18" charset="0"/>
                              </a:rPr>
                            </m:ctrlPr>
                          </m:dPr>
                          <m:e>
                            <m:r>
                              <a:rPr lang="en-US" sz="4000" i="1">
                                <a:latin typeface="Cambria Math" panose="02040503050406030204" pitchFamily="18" charset="0"/>
                              </a:rPr>
                              <m:t>𝑛</m:t>
                            </m:r>
                          </m:e>
                        </m:d>
                      </m:e>
                    </m:d>
                  </m:oMath>
                </a14:m>
                <a:endParaRPr lang="en-US" sz="4000" dirty="0"/>
              </a:p>
              <a:p>
                <a:endParaRPr lang="en-US" sz="32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小</a:t>
            </a:r>
            <a:r>
              <a:rPr kumimoji="1" lang="en-US" altLang="zh-CN" dirty="0"/>
              <a:t>o</a:t>
            </a:r>
            <a:r>
              <a:rPr kumimoji="1" lang="zh-CN" altLang="en-US" dirty="0"/>
              <a:t>表示法</a:t>
            </a:r>
            <a:endParaRPr kumimoji="1" lang="zh-CN" altLang="en-US" dirty="0"/>
          </a:p>
        </p:txBody>
      </p:sp>
      <p:sp>
        <p:nvSpPr>
          <p:cNvPr id="3" name="内容占位符 2"/>
          <p:cNvSpPr>
            <a:spLocks noGrp="1"/>
          </p:cNvSpPr>
          <p:nvPr>
            <p:ph idx="10"/>
          </p:nvPr>
        </p:nvSpPr>
        <p:spPr/>
        <p:txBody>
          <a:bodyPr/>
          <a:lstStyle/>
          <a:p>
            <a:r>
              <a:rPr kumimoji="1" lang="zh-CN" altLang="en-US" dirty="0"/>
              <a:t>如果大</a:t>
            </a:r>
            <a:r>
              <a:rPr kumimoji="1" lang="en-US" altLang="zh-CN" dirty="0"/>
              <a:t>O</a:t>
            </a:r>
            <a:r>
              <a:rPr kumimoji="1" lang="zh-CN" altLang="en-US" dirty="0"/>
              <a:t>表示法可以类比于“小于等于”，则</a:t>
            </a:r>
            <a:r>
              <a:rPr kumimoji="1" lang="zh-CN" altLang="en-US" dirty="0">
                <a:solidFill>
                  <a:srgbClr val="C00000"/>
                </a:solidFill>
              </a:rPr>
              <a:t>小</a:t>
            </a:r>
            <a:r>
              <a:rPr kumimoji="1" lang="en-US" altLang="zh-CN" dirty="0">
                <a:solidFill>
                  <a:srgbClr val="C00000"/>
                </a:solidFill>
              </a:rPr>
              <a:t>o</a:t>
            </a:r>
            <a:r>
              <a:rPr kumimoji="1" lang="zh-CN" altLang="en-US" dirty="0">
                <a:solidFill>
                  <a:srgbClr val="C00000"/>
                </a:solidFill>
              </a:rPr>
              <a:t>表示法可以类比于“严格小于”</a:t>
            </a:r>
            <a:r>
              <a:rPr kumimoji="1" lang="zh-CN" altLang="en-US" dirty="0"/>
              <a:t>。</a:t>
            </a:r>
            <a:endParaRPr kumimoji="1" lang="en-US" altLang="zh-CN" dirty="0"/>
          </a:p>
          <a:p>
            <a:endParaRPr kumimoji="1" lang="en-US" altLang="zh-CN" dirty="0"/>
          </a:p>
          <a:p>
            <a:endParaRPr kumimoji="1" lang="zh-CN" altLang="en-US" dirty="0"/>
          </a:p>
        </p:txBody>
      </p:sp>
      <p:pic>
        <p:nvPicPr>
          <p:cNvPr id="4" name="图片 3"/>
          <p:cNvPicPr>
            <a:picLocks noChangeAspect="1"/>
          </p:cNvPicPr>
          <p:nvPr/>
        </p:nvPicPr>
        <p:blipFill>
          <a:blip r:embed="rId1"/>
          <a:stretch>
            <a:fillRect/>
          </a:stretch>
        </p:blipFill>
        <p:spPr>
          <a:xfrm>
            <a:off x="727306" y="2731689"/>
            <a:ext cx="7689387" cy="2727654"/>
          </a:xfrm>
          <a:prstGeom prst="rect">
            <a:avLst/>
          </a:prstGeom>
        </p:spPr>
      </p:pic>
      <p:cxnSp>
        <p:nvCxnSpPr>
          <p:cNvPr id="6" name="直线连接符 5"/>
          <p:cNvCxnSpPr/>
          <p:nvPr/>
        </p:nvCxnSpPr>
        <p:spPr>
          <a:xfrm>
            <a:off x="4839128" y="3705388"/>
            <a:ext cx="330827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直线连接符 6"/>
          <p:cNvCxnSpPr/>
          <p:nvPr/>
        </p:nvCxnSpPr>
        <p:spPr>
          <a:xfrm>
            <a:off x="902413" y="4155739"/>
            <a:ext cx="690081"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9" name="文本框 8"/>
              <p:cNvSpPr txBox="1"/>
              <p:nvPr/>
            </p:nvSpPr>
            <p:spPr>
              <a:xfrm>
                <a:off x="805665" y="5592490"/>
                <a:ext cx="6198300" cy="461665"/>
              </a:xfrm>
              <a:prstGeom prst="rect">
                <a:avLst/>
              </a:prstGeom>
              <a:noFill/>
            </p:spPr>
            <p:txBody>
              <a:bodyPr wrap="none" rtlCol="0">
                <a:spAutoFit/>
              </a:bodyPr>
              <a:lstStyle/>
              <a:p>
                <a:r>
                  <a:rPr kumimoji="1" lang="zh-CN" altLang="en-US" sz="2400" dirty="0"/>
                  <a:t>对任何常数</a:t>
                </a:r>
                <a:r>
                  <a:rPr kumimoji="1" lang="en-US" altLang="zh-CN" sz="2400" dirty="0"/>
                  <a:t>c</a:t>
                </a:r>
                <a:r>
                  <a:rPr kumimoji="1" lang="zh-CN" altLang="en-US" sz="2400" dirty="0"/>
                  <a:t>，都存在</a:t>
                </a:r>
                <a:r>
                  <a:rPr kumimoji="1" lang="en-US" altLang="zh-CN" sz="2400" i="1" dirty="0"/>
                  <a:t>n</a:t>
                </a:r>
                <a:r>
                  <a:rPr kumimoji="1" lang="en-US" altLang="zh-CN" sz="2400" i="1" baseline="-25000" dirty="0"/>
                  <a:t>0</a:t>
                </a:r>
                <a:r>
                  <a:rPr kumimoji="1" lang="en-US" altLang="zh-CN" sz="2400" dirty="0"/>
                  <a:t>,</a:t>
                </a:r>
                <a:r>
                  <a:rPr kumimoji="1" lang="zh-CN" altLang="en-US" sz="2400" dirty="0"/>
                  <a:t> 使得 </a:t>
                </a:r>
                <a14:m>
                  <m:oMath xmlns:m="http://schemas.openxmlformats.org/officeDocument/2006/math">
                    <m:r>
                      <a:rPr kumimoji="1" lang="en-US" altLang="zh-CN" sz="2400" b="0" i="1" smtClean="0">
                        <a:latin typeface="Cambria Math" panose="02040503050406030204" pitchFamily="18" charset="0"/>
                      </a:rPr>
                      <m:t>𝑇</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𝑐</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𝑓</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𝑛</m:t>
                    </m:r>
                    <m:r>
                      <a:rPr kumimoji="1" lang="en-US" altLang="zh-CN" sz="2400" b="0" i="1" smtClean="0">
                        <a:latin typeface="Cambria Math" panose="02040503050406030204" pitchFamily="18" charset="0"/>
                        <a:ea typeface="Cambria Math" panose="02040503050406030204" pitchFamily="18" charset="0"/>
                      </a:rPr>
                      <m:t>)</m:t>
                    </m:r>
                  </m:oMath>
                </a14:m>
                <a:endParaRPr kumimoji="1" lang="zh-CN" altLang="en-US" sz="2400" dirty="0"/>
              </a:p>
            </p:txBody>
          </p:sp>
        </mc:Choice>
        <mc:Fallback>
          <p:sp>
            <p:nvSpPr>
              <p:cNvPr id="9" name="文本框 8"/>
              <p:cNvSpPr txBox="1">
                <a:spLocks noRot="1" noChangeAspect="1" noMove="1" noResize="1" noEditPoints="1" noAdjustHandles="1" noChangeArrowheads="1" noChangeShapeType="1" noTextEdit="1"/>
              </p:cNvSpPr>
              <p:nvPr/>
            </p:nvSpPr>
            <p:spPr>
              <a:xfrm>
                <a:off x="805665" y="5592490"/>
                <a:ext cx="6198300" cy="461665"/>
              </a:xfrm>
              <a:prstGeom prst="rect">
                <a:avLst/>
              </a:prstGeom>
              <a:blipFill rotWithShape="1">
                <a:blip r:embed="rId2"/>
                <a:stretch>
                  <a:fillRect l="-8" t="-10" r="9" b="-158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902413" y="6204712"/>
                <a:ext cx="2252540" cy="405624"/>
              </a:xfrm>
              <a:prstGeom prst="rect">
                <a:avLst/>
              </a:prstGeom>
              <a:noFill/>
            </p:spPr>
            <p:txBody>
              <a:bodyPr wrap="none" rtlCol="0">
                <a:spAutoFit/>
              </a:bodyPr>
              <a:lstStyle/>
              <a:p>
                <a:r>
                  <a:rPr kumimoji="1" lang="zh-CN" altLang="en-US" sz="2000" dirty="0"/>
                  <a:t>例如 </a:t>
                </a:r>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𝑛</m:t>
                        </m:r>
                      </m:e>
                      <m:sup>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1</m:t>
                        </m:r>
                      </m:sup>
                    </m:s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𝑜</m:t>
                    </m:r>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𝑛</m:t>
                        </m:r>
                      </m:e>
                      <m:sup>
                        <m:r>
                          <a:rPr kumimoji="1" lang="en-US" altLang="zh-CN" sz="2000" b="0" i="1" smtClean="0">
                            <a:latin typeface="Cambria Math" panose="02040503050406030204" pitchFamily="18" charset="0"/>
                          </a:rPr>
                          <m:t>𝑘</m:t>
                        </m:r>
                      </m:sup>
                    </m:sSup>
                    <m:r>
                      <a:rPr kumimoji="1" lang="en-US" altLang="zh-CN" sz="2000" b="0" i="1" smtClean="0">
                        <a:latin typeface="Cambria Math" panose="02040503050406030204" pitchFamily="18" charset="0"/>
                      </a:rPr>
                      <m:t>)</m:t>
                    </m:r>
                  </m:oMath>
                </a14:m>
                <a:endParaRPr kumimoji="1" lang="zh-CN" altLang="en-US" sz="2000" dirty="0"/>
              </a:p>
            </p:txBody>
          </p:sp>
        </mc:Choice>
        <mc:Fallback>
          <p:sp>
            <p:nvSpPr>
              <p:cNvPr id="10" name="文本框 9"/>
              <p:cNvSpPr txBox="1">
                <a:spLocks noRot="1" noChangeAspect="1" noMove="1" noResize="1" noEditPoints="1" noAdjustHandles="1" noChangeArrowheads="1" noChangeShapeType="1" noTextEdit="1"/>
              </p:cNvSpPr>
              <p:nvPr/>
            </p:nvSpPr>
            <p:spPr>
              <a:xfrm>
                <a:off x="902413" y="6204712"/>
                <a:ext cx="2252540" cy="405624"/>
              </a:xfrm>
              <a:prstGeom prst="rect">
                <a:avLst/>
              </a:prstGeom>
              <a:blipFill rotWithShape="1">
                <a:blip r:embed="rId3"/>
                <a:stretch>
                  <a:fillRect l="-3" t="-31" r="12" b="153"/>
                </a:stretch>
              </a:blipFill>
            </p:spPr>
            <p:txBody>
              <a:bodyPr/>
              <a:lstStyle/>
              <a:p>
                <a:r>
                  <a:rPr lang="zh-CN" alt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Autofit/>
              </a:bodyPr>
              <a:lstStyle/>
              <a:p>
                <a:r>
                  <a:rPr lang="en-US" sz="2800" dirty="0"/>
                  <a:t>Non-Example:</a:t>
                </a:r>
                <a:br>
                  <a:rPr lang="en-US" sz="2800" dirty="0"/>
                </a:br>
                <a14:m>
                  <m:oMath xmlns:m="http://schemas.openxmlformats.org/officeDocument/2006/math">
                    <m:sSup>
                      <m:sSupPr>
                        <m:ctrlPr>
                          <a:rPr lang="en-US" sz="2800" b="0" i="1" smtClean="0">
                            <a:solidFill>
                              <a:schemeClr val="accent1"/>
                            </a:solidFill>
                            <a:latin typeface="Cambria Math" panose="02040503050406030204" pitchFamily="18" charset="0"/>
                          </a:rPr>
                        </m:ctrlPr>
                      </m:sSupPr>
                      <m:e>
                        <m:r>
                          <a:rPr lang="en-US" sz="2800" b="0" i="1" smtClean="0">
                            <a:solidFill>
                              <a:schemeClr val="accent1"/>
                            </a:solidFill>
                            <a:latin typeface="Cambria Math" panose="02040503050406030204" pitchFamily="18" charset="0"/>
                          </a:rPr>
                          <m:t>𝑛</m:t>
                        </m:r>
                      </m:e>
                      <m:sup>
                        <m:r>
                          <a:rPr lang="en-US" sz="2800" b="0" i="1" smtClean="0">
                            <a:solidFill>
                              <a:schemeClr val="accent1"/>
                            </a:solidFill>
                            <a:latin typeface="Cambria Math" panose="02040503050406030204" pitchFamily="18" charset="0"/>
                          </a:rPr>
                          <m:t>2</m:t>
                        </m:r>
                        <m:r>
                          <a:rPr lang="zh-CN" altLang="en-US" sz="2800" b="0" i="1" smtClean="0">
                            <a:solidFill>
                              <a:schemeClr val="accent1"/>
                            </a:solidFill>
                            <a:latin typeface="Cambria Math" panose="02040503050406030204" pitchFamily="18" charset="0"/>
                          </a:rPr>
                          <m:t> </m:t>
                        </m:r>
                      </m:sup>
                    </m:sSup>
                  </m:oMath>
                </a14:m>
                <a:r>
                  <a:rPr lang="en-US" sz="2800" dirty="0">
                    <a:solidFill>
                      <a:schemeClr val="accent1"/>
                    </a:solidFill>
                  </a:rPr>
                  <a:t>is not </a:t>
                </a:r>
                <a14:m>
                  <m:oMath xmlns:m="http://schemas.openxmlformats.org/officeDocument/2006/math">
                    <m:r>
                      <m:rPr>
                        <m:sty m:val="p"/>
                      </m:rPr>
                      <a:rPr lang="en-US" sz="2800" b="0" i="0" smtClean="0">
                        <a:solidFill>
                          <a:schemeClr val="accent1"/>
                        </a:solidFill>
                        <a:latin typeface="Cambria Math" panose="02040503050406030204" pitchFamily="18" charset="0"/>
                      </a:rPr>
                      <m:t>O</m:t>
                    </m:r>
                    <m:d>
                      <m:dPr>
                        <m:ctrlPr>
                          <a:rPr lang="en-US" sz="2800" i="1">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𝑛</m:t>
                        </m:r>
                      </m:e>
                    </m:d>
                  </m:oMath>
                </a14:m>
                <a:endParaRPr lang="en-US" sz="2800" dirty="0"/>
              </a:p>
            </p:txBody>
          </p:sp>
        </mc:Choice>
        <mc:Fallback>
          <p:sp>
            <p:nvSpPr>
              <p:cNvPr id="2" name="Title 1"/>
              <p:cNvSpPr>
                <a:spLocks noRot="1" noChangeAspect="1" noMove="1" noResize="1" noEditPoints="1" noAdjustHandles="1" noChangeArrowheads="1" noChangeShapeType="1" noTextEdit="1"/>
              </p:cNvSpPr>
              <p:nvPr>
                <p:ph type="title"/>
              </p:nvPr>
            </p:nvSpPr>
            <p:spPr>
              <a:blipFill rotWithShape="1">
                <a:blip r:embed="rId1"/>
                <a:stretch>
                  <a:fillRect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4"/>
                <a:ext cx="7886700" cy="4771945"/>
              </a:xfrm>
            </p:spPr>
            <p:txBody>
              <a:bodyPr>
                <a:normAutofit/>
              </a:bodyPr>
              <a:lstStyle/>
              <a:p>
                <a:r>
                  <a:rPr lang="en-US" sz="2800" dirty="0"/>
                  <a:t>Proof by contradiction:  </a:t>
                </a:r>
                <a:endParaRPr lang="en-US" sz="2800" dirty="0"/>
              </a:p>
              <a:p>
                <a:r>
                  <a:rPr lang="en-US" sz="2800" dirty="0"/>
                  <a:t>Suppose that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𝑛</m:t>
                        </m:r>
                      </m:e>
                    </m:d>
                    <m:r>
                      <a:rPr lang="en-US" sz="2800" b="0" i="1" smtClean="0">
                        <a:latin typeface="Cambria Math" panose="02040503050406030204" pitchFamily="18" charset="0"/>
                      </a:rPr>
                      <m:t>.</m:t>
                    </m:r>
                  </m:oMath>
                </a14:m>
                <a:r>
                  <a:rPr lang="en-US" sz="2800" dirty="0"/>
                  <a:t>  </a:t>
                </a:r>
                <a:endParaRPr lang="en-US" sz="2800" dirty="0"/>
              </a:p>
              <a:p>
                <a:r>
                  <a:rPr lang="en-US" sz="2800" dirty="0"/>
                  <a:t>Then there is some positive c and n</a:t>
                </a:r>
                <a:r>
                  <a:rPr lang="en-US" sz="2800" baseline="-25000" dirty="0"/>
                  <a:t>0 </a:t>
                </a:r>
                <a:r>
                  <a:rPr lang="en-US" sz="2800" dirty="0"/>
                  <a:t>so that:</a:t>
                </a:r>
                <a:endParaRPr lang="en-US" sz="2800" dirty="0"/>
              </a:p>
              <a:p>
                <a:endParaRPr lang="en-US" sz="500" dirty="0"/>
              </a:p>
              <a:p>
                <a:pPr marL="0" indent="0" algn="ctr">
                  <a:buNone/>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r>
                        <a:rPr 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sz="28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sz="280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sSup>
                        <m:sSupPr>
                          <m:ctrlPr>
                            <a:rPr lang="en-US" sz="28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e>
                        <m:sup>
                          <m:r>
                            <a:rPr lang="en-US" sz="28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2</m:t>
                          </m:r>
                        </m:sup>
                      </m:sSup>
                      <m:r>
                        <a:rPr lang="en-US" sz="28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𝑐</m:t>
                      </m:r>
                      <m:r>
                        <a:rPr lang="en-US" sz="2800"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cs typeface="Cambria Math" panose="02040503050406030204" pitchFamily="18" charset="0"/>
                        </a:rPr>
                        <m:t>𝑛</m:t>
                      </m:r>
                    </m:oMath>
                  </m:oMathPara>
                </a14:m>
                <a:endParaRPr lang="en-US" sz="2800" dirty="0">
                  <a:solidFill>
                    <a:schemeClr val="tx1"/>
                  </a:solidFill>
                </a:endParaRPr>
              </a:p>
              <a:p>
                <a:r>
                  <a:rPr lang="en-US" sz="2800" dirty="0">
                    <a:solidFill>
                      <a:srgbClr val="C00000"/>
                    </a:solidFill>
                  </a:rPr>
                  <a:t>Divide both sides by n:</a:t>
                </a:r>
                <a:endParaRPr lang="en-US" sz="2800" dirty="0">
                  <a:solidFill>
                    <a:srgbClr val="C00000"/>
                  </a:solidFill>
                </a:endParaRPr>
              </a:p>
              <a:p>
                <a:endParaRPr lang="en-US" sz="400" dirty="0">
                  <a:solidFill>
                    <a:srgbClr val="C00000"/>
                  </a:solidFill>
                </a:endParaRPr>
              </a:p>
              <a:p>
                <a:pPr marL="0" indent="0">
                  <a:buNone/>
                </a:pPr>
                <a14:m>
                  <m:oMathPara xmlns:m="http://schemas.openxmlformats.org/officeDocument/2006/math">
                    <m:oMathParaPr>
                      <m:jc m:val="center"/>
                    </m:oMathParaPr>
                    <m:oMath xmlns:m="http://schemas.openxmlformats.org/officeDocument/2006/math">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𝑛</m:t>
                      </m:r>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  </m:t>
                      </m:r>
                      <m:sSup>
                        <m:sSupPr>
                          <m:ctrlP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ctrlPr>
                        </m:sSupPr>
                        <m:e>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𝑛</m:t>
                          </m:r>
                        </m:e>
                        <m:sup>
                          <m:r>
                            <a:rPr lang="en-US" sz="2800" b="0" i="1" smtClean="0">
                              <a:solidFill>
                                <a:srgbClr val="C00000"/>
                              </a:solidFill>
                              <a:latin typeface="Cambria Math" panose="02040503050406030204" pitchFamily="18" charset="0"/>
                              <a:ea typeface="Cambria Math" panose="02040503050406030204" pitchFamily="18" charset="0"/>
                              <a:cs typeface="Cambria Math" panose="02040503050406030204" pitchFamily="18" charset="0"/>
                            </a:rPr>
                            <m:t> </m:t>
                          </m:r>
                        </m:sup>
                      </m:sSup>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m:t>
                      </m:r>
                      <m:r>
                        <a:rPr lang="en-US" sz="2800" i="1">
                          <a:solidFill>
                            <a:srgbClr val="C00000"/>
                          </a:solidFill>
                          <a:latin typeface="Cambria Math" panose="02040503050406030204" pitchFamily="18" charset="0"/>
                          <a:ea typeface="Cambria Math" panose="02040503050406030204" pitchFamily="18" charset="0"/>
                          <a:cs typeface="Cambria Math" panose="02040503050406030204" pitchFamily="18" charset="0"/>
                        </a:rPr>
                        <m:t>𝑐</m:t>
                      </m:r>
                    </m:oMath>
                  </m:oMathPara>
                </a14:m>
                <a:endParaRPr lang="en-US" sz="2800" dirty="0">
                  <a:solidFill>
                    <a:srgbClr val="C00000"/>
                  </a:solidFill>
                </a:endParaRPr>
              </a:p>
              <a:p>
                <a:r>
                  <a:rPr lang="en-US" sz="2800" dirty="0">
                    <a:solidFill>
                      <a:schemeClr val="tx1"/>
                    </a:solidFill>
                  </a:rPr>
                  <a:t>That’s not true!!!  What about, say,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𝑛</m:t>
                        </m:r>
                      </m:e>
                      <m:sub>
                        <m:r>
                          <a:rPr lang="en-US" sz="2800" b="0" i="0" smtClean="0">
                            <a:latin typeface="Cambria Math" panose="02040503050406030204" pitchFamily="18" charset="0"/>
                            <a:ea typeface="Cambria Math" panose="02040503050406030204" pitchFamily="18" charset="0"/>
                            <a:cs typeface="Cambria Math" panose="02040503050406030204" pitchFamily="18" charset="0"/>
                          </a:rPr>
                          <m:t>0</m:t>
                        </m:r>
                      </m:sub>
                    </m:sSub>
                    <m:r>
                      <a:rPr lang="en-US" sz="2800" b="0" i="0" smtClean="0">
                        <a:latin typeface="Cambria Math" panose="02040503050406030204" pitchFamily="18" charset="0"/>
                        <a:ea typeface="Cambria Math" panose="02040503050406030204" pitchFamily="18" charset="0"/>
                        <a:cs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cs typeface="Cambria Math" panose="02040503050406030204" pitchFamily="18" charset="0"/>
                      </a:rPr>
                      <m:t>c</m:t>
                    </m:r>
                    <m:r>
                      <a:rPr lang="en-US" sz="2800" b="0" i="0" smtClean="0">
                        <a:latin typeface="Cambria Math" panose="02040503050406030204" pitchFamily="18" charset="0"/>
                        <a:ea typeface="Cambria Math" panose="02040503050406030204" pitchFamily="18" charset="0"/>
                        <a:cs typeface="Cambria Math" panose="02040503050406030204" pitchFamily="18" charset="0"/>
                      </a:rPr>
                      <m:t>+</m:t>
                    </m:r>
                    <m:r>
                      <a:rPr lang="en-US" sz="2800" b="0" i="0" smtClean="0">
                        <a:latin typeface="Cambria Math" panose="02040503050406030204" pitchFamily="18" charset="0"/>
                        <a:ea typeface="Cambria Math" panose="02040503050406030204" pitchFamily="18" charset="0"/>
                        <a:cs typeface="Cambria Math" panose="02040503050406030204" pitchFamily="18" charset="0"/>
                      </a:rPr>
                      <m:t>1</m:t>
                    </m:r>
                  </m:oMath>
                </a14:m>
                <a:r>
                  <a:rPr lang="en-US" sz="2800" dirty="0">
                    <a:solidFill>
                      <a:schemeClr val="tx1"/>
                    </a:solidFill>
                  </a:rPr>
                  <a:t>?</a:t>
                </a:r>
                <a:endParaRPr lang="en-US" sz="2800" dirty="0">
                  <a:solidFill>
                    <a:schemeClr val="tx1"/>
                  </a:solidFill>
                </a:endParaRPr>
              </a:p>
              <a:p>
                <a:pPr lvl="1"/>
                <a:r>
                  <a:rPr lang="zh-CN" altLang="en-US" sz="2800" dirty="0"/>
                  <a:t>    </a:t>
                </a:r>
                <a:r>
                  <a:rPr lang="en-US" sz="2800" dirty="0"/>
                  <a:t>Then </a:t>
                </a:r>
                <a14:m>
                  <m:oMath xmlns:m="http://schemas.openxmlformats.org/officeDocument/2006/math">
                    <m:r>
                      <a:rPr lang="en-US" sz="2800" i="1">
                        <a:latin typeface="Cambria Math" panose="02040503050406030204" pitchFamily="18" charset="0"/>
                        <a:ea typeface="Cambria Math" panose="02040503050406030204" pitchFamily="18" charset="0"/>
                        <a:cs typeface="Cambria Math" panose="02040503050406030204" pitchFamily="18" charset="0"/>
                      </a:rPr>
                      <m:t>𝑛</m:t>
                    </m:r>
                    <m:r>
                      <a:rPr lang="en-US" sz="2800" i="1">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bPr>
                      <m:e>
                        <m:r>
                          <a:rPr lang="en-US" sz="2800" i="1">
                            <a:latin typeface="Cambria Math" panose="02040503050406030204" pitchFamily="18" charset="0"/>
                            <a:ea typeface="Cambria Math" panose="02040503050406030204" pitchFamily="18" charset="0"/>
                            <a:cs typeface="Cambria Math" panose="02040503050406030204" pitchFamily="18" charset="0"/>
                          </a:rPr>
                          <m:t>𝑛</m:t>
                        </m:r>
                      </m:e>
                      <m:sub>
                        <m:r>
                          <a:rPr lang="en-US" sz="2800" i="1">
                            <a:latin typeface="Cambria Math" panose="02040503050406030204" pitchFamily="18" charset="0"/>
                            <a:ea typeface="Cambria Math" panose="02040503050406030204" pitchFamily="18" charset="0"/>
                            <a:cs typeface="Cambria Math" panose="02040503050406030204" pitchFamily="18" charset="0"/>
                          </a:rPr>
                          <m:t>0</m:t>
                        </m:r>
                      </m:sub>
                    </m:sSub>
                  </m:oMath>
                </a14:m>
                <a:r>
                  <a:rPr lang="en-US" sz="2800" dirty="0">
                    <a:solidFill>
                      <a:schemeClr val="tx1"/>
                    </a:solidFill>
                  </a:rPr>
                  <a:t>, but </a:t>
                </a:r>
                <a14:m>
                  <m:oMath xmlns:m="http://schemas.openxmlformats.org/officeDocument/2006/math">
                    <m:r>
                      <a:rPr lang="en-US" sz="2800" i="1">
                        <a:latin typeface="Cambria Math" panose="02040503050406030204" pitchFamily="18" charset="0"/>
                        <a:ea typeface="Cambria Math" panose="02040503050406030204" pitchFamily="18" charset="0"/>
                        <a:cs typeface="Cambria Math" panose="02040503050406030204" pitchFamily="18" charset="0"/>
                      </a:rPr>
                      <m:t>,</m:t>
                    </m:r>
                    <m:r>
                      <a:rPr lang="en-US" sz="2800" i="1">
                        <a:latin typeface="Cambria Math" panose="02040503050406030204" pitchFamily="18" charset="0"/>
                        <a:ea typeface="Cambria Math" panose="02040503050406030204" pitchFamily="18" charset="0"/>
                        <a:cs typeface="Cambria Math" panose="02040503050406030204" pitchFamily="18" charset="0"/>
                      </a:rPr>
                      <m:t>  </m:t>
                    </m:r>
                    <m:sSup>
                      <m:sSupPr>
                        <m:ctrlPr>
                          <a:rPr lang="en-US" sz="2800" i="1">
                            <a:latin typeface="Cambria Math" panose="02040503050406030204" pitchFamily="18" charset="0"/>
                            <a:ea typeface="Cambria Math" panose="02040503050406030204" pitchFamily="18" charset="0"/>
                            <a:cs typeface="Cambria Math" panose="02040503050406030204" pitchFamily="18" charset="0"/>
                          </a:rPr>
                        </m:ctrlPr>
                      </m:sSupPr>
                      <m:e>
                        <m:r>
                          <a:rPr lang="en-US" sz="2800" i="1">
                            <a:latin typeface="Cambria Math" panose="02040503050406030204" pitchFamily="18" charset="0"/>
                            <a:ea typeface="Cambria Math" panose="02040503050406030204" pitchFamily="18" charset="0"/>
                            <a:cs typeface="Cambria Math" panose="02040503050406030204" pitchFamily="18" charset="0"/>
                          </a:rPr>
                          <m:t>𝑛</m:t>
                        </m:r>
                      </m:e>
                      <m:sup>
                        <m:r>
                          <a:rPr lang="en-US" sz="2800" i="1">
                            <a:latin typeface="Cambria Math" panose="02040503050406030204" pitchFamily="18" charset="0"/>
                            <a:ea typeface="Cambria Math" panose="02040503050406030204" pitchFamily="18" charset="0"/>
                            <a:cs typeface="Cambria Math" panose="02040503050406030204" pitchFamily="18" charset="0"/>
                          </a:rPr>
                          <m:t> </m:t>
                        </m:r>
                      </m:sup>
                    </m:sSup>
                    <m:r>
                      <a:rPr lang="en-US" sz="2800" i="1">
                        <a:latin typeface="Cambria Math" panose="02040503050406030204" pitchFamily="18" charset="0"/>
                        <a:ea typeface="Cambria Math" panose="02040503050406030204" pitchFamily="18" charset="0"/>
                        <a:cs typeface="Cambria Math" panose="02040503050406030204" pitchFamily="18" charset="0"/>
                      </a:rPr>
                      <m:t>&gt;</m:t>
                    </m:r>
                    <m:r>
                      <a:rPr lang="en-US" sz="2800" i="1">
                        <a:latin typeface="Cambria Math" panose="02040503050406030204" pitchFamily="18" charset="0"/>
                        <a:ea typeface="Cambria Math" panose="02040503050406030204" pitchFamily="18" charset="0"/>
                        <a:cs typeface="Cambria Math" panose="02040503050406030204" pitchFamily="18" charset="0"/>
                      </a:rPr>
                      <m:t>𝑐</m:t>
                    </m:r>
                  </m:oMath>
                </a14:m>
                <a:endParaRPr lang="en-US" sz="2800" dirty="0"/>
              </a:p>
              <a:p>
                <a:r>
                  <a:rPr lang="en-US" sz="2800" dirty="0"/>
                  <a:t>Contradiction!</a:t>
                </a:r>
                <a:endParaRPr lang="en-US" sz="2800" dirty="0"/>
              </a:p>
              <a:p>
                <a:pPr lvl="1"/>
                <a:endParaRPr lang="en-US" sz="2800" dirty="0">
                  <a:solidFill>
                    <a:schemeClr val="tx1"/>
                  </a:solidFill>
                </a:endParaRPr>
              </a:p>
              <a:p>
                <a:endParaRPr lang="en-US" sz="28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28650" y="1825624"/>
                <a:ext cx="7886700" cy="4771945"/>
              </a:xfrm>
              <a:blipFill rotWithShape="1">
                <a:blip r:embed="rId2"/>
                <a:stretch>
                  <a:fillRect t="-13" b="-228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panose="02040503050406030204" pitchFamily="18" charset="0"/>
                                </a:rPr>
                                <m:t>𝑛</m:t>
                              </m:r>
                            </m:e>
                          </m:d>
                        </m:e>
                      </m:d>
                      <m:r>
                        <a:rPr lang="en-US" i="1">
                          <a:solidFill>
                            <a:schemeClr val="accent4"/>
                          </a:solidFill>
                          <a:latin typeface="Cambria Math" panose="02040503050406030204" pitchFamily="18" charset="0"/>
                        </a:rPr>
                        <m:t> </m:t>
                      </m:r>
                    </m:oMath>
                  </m:oMathPara>
                </a14:m>
                <a:endParaRPr lang="en-US" i="1" dirty="0">
                  <a:solidFill>
                    <a:schemeClr val="accent4"/>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sSub>
                        <m:sSub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&gt;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𝑠</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𝑡</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0</m:t>
                          </m:r>
                        </m:sub>
                      </m:sSub>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endParaRPr lang="en-US" sz="800" i="1" dirty="0">
                  <a:solidFill>
                    <a:schemeClr val="accent4"/>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𝑇</m:t>
                      </m:r>
                      <m:d>
                        <m:dPr>
                          <m:ctrlP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ctrlPr>
                        </m:dPr>
                        <m:e>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e>
                      </m:d>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𝑐</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b="0" i="1" smtClean="0">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𝑔</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𝑛</m:t>
                      </m:r>
                      <m:r>
                        <a:rPr lang="en-US" i="1">
                          <a:solidFill>
                            <a:schemeClr val="accent4"/>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dirty="0">
                  <a:solidFill>
                    <a:schemeClr val="accent4"/>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1">
                <a:blip r:embed="rId3"/>
                <a:stretch>
                  <a:fillRect l="-7" t="12" r="7" b="-616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Take-away from examples</a:t>
            </a:r>
            <a:endParaRPr lang="en-US" sz="3200" dirty="0"/>
          </a:p>
        </p:txBody>
      </p:sp>
      <p:sp>
        <p:nvSpPr>
          <p:cNvPr id="3" name="Content Placeholder 2"/>
          <p:cNvSpPr>
            <a:spLocks noGrp="1"/>
          </p:cNvSpPr>
          <p:nvPr>
            <p:ph idx="1"/>
          </p:nvPr>
        </p:nvSpPr>
        <p:spPr>
          <a:xfrm>
            <a:off x="457380" y="1479218"/>
            <a:ext cx="8229240" cy="4680720"/>
          </a:xfrm>
        </p:spPr>
        <p:txBody>
          <a:bodyPr/>
          <a:lstStyle/>
          <a:p>
            <a:r>
              <a:rPr lang="en-US" sz="2800" dirty="0"/>
              <a:t>To prove T(n) = O(g(n)), you have to come up with </a:t>
            </a:r>
            <a:r>
              <a:rPr lang="en-US" sz="2800" dirty="0">
                <a:solidFill>
                  <a:srgbClr val="00B050"/>
                </a:solidFill>
              </a:rPr>
              <a:t>c</a:t>
            </a:r>
            <a:r>
              <a:rPr lang="en-US" sz="2800" dirty="0"/>
              <a:t> and </a:t>
            </a:r>
            <a:r>
              <a:rPr lang="en-US" sz="2800" dirty="0">
                <a:solidFill>
                  <a:srgbClr val="00B050"/>
                </a:solidFill>
              </a:rPr>
              <a:t>n</a:t>
            </a:r>
            <a:r>
              <a:rPr lang="en-US" sz="2800" baseline="-25000" dirty="0">
                <a:solidFill>
                  <a:srgbClr val="00B050"/>
                </a:solidFill>
              </a:rPr>
              <a:t>0 </a:t>
            </a:r>
            <a:r>
              <a:rPr lang="en-US" sz="2800" dirty="0"/>
              <a:t>so that the definition is satisfied.</a:t>
            </a:r>
            <a:endParaRPr lang="en-US" sz="2800" dirty="0"/>
          </a:p>
          <a:p>
            <a:endParaRPr lang="en-US" sz="2800" dirty="0"/>
          </a:p>
          <a:p>
            <a:r>
              <a:rPr lang="en-US" sz="2800" dirty="0"/>
              <a:t>To prove T(n) is </a:t>
            </a:r>
            <a:r>
              <a:rPr lang="en-US" sz="2800" dirty="0">
                <a:solidFill>
                  <a:srgbClr val="DE6769"/>
                </a:solidFill>
              </a:rPr>
              <a:t>NOT</a:t>
            </a:r>
            <a:r>
              <a:rPr lang="en-US" sz="2800" dirty="0"/>
              <a:t> O(g(n)), one way is </a:t>
            </a:r>
            <a:r>
              <a:rPr lang="en-US" sz="2800" b="1" dirty="0"/>
              <a:t>proof by contradiction</a:t>
            </a:r>
            <a:r>
              <a:rPr lang="en-US" sz="2800" dirty="0"/>
              <a:t>:</a:t>
            </a:r>
            <a:endParaRPr lang="en-US" sz="2800" dirty="0"/>
          </a:p>
          <a:p>
            <a:pPr lvl="1"/>
            <a:r>
              <a:rPr lang="en-US" sz="2800" dirty="0">
                <a:solidFill>
                  <a:schemeClr val="accent4"/>
                </a:solidFill>
              </a:rPr>
              <a:t>Suppose (to get a contradiction) that someone gives you a c and an n</a:t>
            </a:r>
            <a:r>
              <a:rPr lang="en-US" sz="2800" baseline="-25000" dirty="0">
                <a:solidFill>
                  <a:schemeClr val="accent4"/>
                </a:solidFill>
              </a:rPr>
              <a:t>0</a:t>
            </a:r>
            <a:r>
              <a:rPr lang="en-US" sz="2800" dirty="0">
                <a:solidFill>
                  <a:schemeClr val="accent4"/>
                </a:solidFill>
              </a:rPr>
              <a:t> so that the definition </a:t>
            </a:r>
            <a:r>
              <a:rPr lang="en-US" sz="2800" b="1" i="1" dirty="0">
                <a:solidFill>
                  <a:schemeClr val="accent4"/>
                </a:solidFill>
              </a:rPr>
              <a:t>is</a:t>
            </a:r>
            <a:r>
              <a:rPr lang="en-US" sz="2800" dirty="0">
                <a:solidFill>
                  <a:schemeClr val="accent4"/>
                </a:solidFill>
              </a:rPr>
              <a:t> satisfied.</a:t>
            </a:r>
            <a:endParaRPr lang="en-US" sz="2800" dirty="0">
              <a:solidFill>
                <a:schemeClr val="accent4"/>
              </a:solidFill>
            </a:endParaRPr>
          </a:p>
          <a:p>
            <a:pPr lvl="1"/>
            <a:r>
              <a:rPr lang="en-US" sz="2800" dirty="0">
                <a:solidFill>
                  <a:schemeClr val="accent4"/>
                </a:solidFill>
              </a:rPr>
              <a:t>Show that this someone must by lying to you by deriving a contradiction.</a:t>
            </a:r>
            <a:endParaRPr lang="en-US" sz="2800"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4"/>
          </p:nvPr>
        </p:nvSpPr>
        <p:spPr>
          <a:xfrm>
            <a:off x="457200" y="1254987"/>
            <a:ext cx="8159750" cy="4532312"/>
          </a:xfrm>
        </p:spPr>
        <p:txBody>
          <a:bodyPr>
            <a:normAutofit fontScale="85000" lnSpcReduction="10000"/>
          </a:bodyPr>
          <a:lstStyle/>
          <a:p>
            <a:r>
              <a:rPr lang="zh-CN" altLang="en-US" sz="2400" dirty="0"/>
              <a:t>算法是技术革新的推动力</a:t>
            </a:r>
            <a:endParaRPr lang="en-US" altLang="zh-CN" sz="2400" dirty="0"/>
          </a:p>
          <a:p>
            <a:endParaRPr lang="en-US" altLang="zh-CN" sz="2400" dirty="0"/>
          </a:p>
          <a:p>
            <a:pPr lvl="1" indent="255905">
              <a:lnSpc>
                <a:spcPct val="120000"/>
              </a:lnSpc>
            </a:pPr>
            <a:r>
              <a:rPr lang="zh-CN" altLang="en-US" sz="2000" dirty="0"/>
              <a:t>在大数据时代，虽然处理器速度在快速提升，但是算法的改进所获得的性能提升远远高于处理器速度的极具增加带来的性能提升，在大数据时代，高效的算法就更加重要。</a:t>
            </a:r>
            <a:endParaRPr lang="en-US" altLang="zh-CN" sz="2000" dirty="0"/>
          </a:p>
          <a:p>
            <a:endParaRPr lang="en-US" altLang="zh-CN" sz="2400" dirty="0"/>
          </a:p>
          <a:p>
            <a:r>
              <a:rPr lang="zh-CN" altLang="en-US" sz="2400" dirty="0"/>
              <a:t>算法对其它学科产生影射</a:t>
            </a:r>
            <a:endParaRPr lang="en-US" altLang="zh-CN" sz="2400" dirty="0"/>
          </a:p>
          <a:p>
            <a:pPr marL="541655" lvl="1" indent="-271780"/>
            <a:r>
              <a:rPr lang="zh-CN" altLang="en-US" sz="2000" dirty="0"/>
              <a:t>高效的计算机算法也是在推动集成电路、生物学、智能制造等行业的发展。</a:t>
            </a:r>
            <a:endParaRPr lang="en-US" altLang="zh-CN" sz="2000" dirty="0"/>
          </a:p>
          <a:p>
            <a:pPr marL="541655" lvl="1" indent="-271780"/>
            <a:endParaRPr lang="en-US" altLang="zh-CN" sz="2400" dirty="0"/>
          </a:p>
          <a:p>
            <a:r>
              <a:rPr lang="zh-CN" altLang="en-US" sz="2400" dirty="0"/>
              <a:t>学习算法有益思维</a:t>
            </a:r>
            <a:endParaRPr lang="en-US" altLang="zh-CN" sz="2400" dirty="0"/>
          </a:p>
          <a:p>
            <a:endParaRPr lang="en-US" altLang="zh-CN" sz="2400" dirty="0"/>
          </a:p>
          <a:p>
            <a:endParaRPr lang="en-US" altLang="zh-CN" sz="2400" dirty="0"/>
          </a:p>
          <a:p>
            <a:r>
              <a:rPr lang="zh-CN" altLang="en-US" sz="2400" dirty="0"/>
              <a:t>算法很有趣</a:t>
            </a:r>
            <a:endParaRPr lang="zh-CN" altLang="en-US" sz="2400" dirty="0"/>
          </a:p>
        </p:txBody>
      </p:sp>
      <p:sp>
        <p:nvSpPr>
          <p:cNvPr id="4" name="标题 3"/>
          <p:cNvSpPr>
            <a:spLocks noGrp="1"/>
          </p:cNvSpPr>
          <p:nvPr>
            <p:ph type="title"/>
          </p:nvPr>
        </p:nvSpPr>
        <p:spPr>
          <a:xfrm>
            <a:off x="593725" y="0"/>
            <a:ext cx="7886700" cy="1325563"/>
          </a:xfrm>
        </p:spPr>
        <p:txBody>
          <a:bodyPr/>
          <a:lstStyle/>
          <a:p>
            <a:r>
              <a:rPr lang="zh-CN" altLang="en-US" dirty="0"/>
              <a:t>为什么要学习算法？</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Another example: polynomials</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7531502" cy="4351338"/>
              </a:xfrm>
            </p:spPr>
            <p:txBody>
              <a:bodyPr/>
              <a:lstStyle/>
              <a:p>
                <a:r>
                  <a:rPr lang="en-US" sz="2400" dirty="0"/>
                  <a:t>Say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𝑘</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𝑛</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oMath>
                </a14:m>
                <a:r>
                  <a:rPr lang="en-US" sz="2400" dirty="0"/>
                  <a:t> is a polynomial of degree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oMath>
                </a14:m>
                <a:r>
                  <a:rPr lang="en-US" sz="2400" dirty="0"/>
                  <a:t>.</a:t>
                </a:r>
                <a:endParaRPr lang="en-US" sz="2400" dirty="0"/>
              </a:p>
              <a:p>
                <a:endParaRPr lang="en-US" sz="2400" dirty="0"/>
              </a:p>
              <a:p>
                <a:r>
                  <a:rPr lang="en-US" sz="2400" dirty="0"/>
                  <a:t>Then: </a:t>
                </a:r>
                <a:endParaRPr lang="en-US" sz="2400" dirty="0"/>
              </a:p>
              <a:p>
                <a:pPr marL="971550" lvl="1" indent="-514350">
                  <a:buFont typeface="+mj-lt"/>
                  <a:buAutoNum type="arabicPeriod"/>
                </a:pPr>
                <a:r>
                  <a:rPr lang="en-US" sz="2400" dirty="0"/>
                  <a:t>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𝑛</m:t>
                        </m:r>
                      </m:e>
                    </m:d>
                    <m:r>
                      <a:rPr lang="en-US" sz="2400" i="1">
                        <a:latin typeface="Cambria Math" panose="02040503050406030204" pitchFamily="18" charset="0"/>
                      </a:rPr>
                      <m:t>=</m:t>
                    </m:r>
                    <m:r>
                      <a:rPr lang="en-US" sz="2400" i="1">
                        <a:latin typeface="Cambria Math" panose="02040503050406030204" pitchFamily="18" charset="0"/>
                      </a:rPr>
                      <m:t>𝑂</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𝑛</m:t>
                            </m:r>
                          </m:e>
                          <m:sup>
                            <m:r>
                              <a:rPr lang="en-US" sz="2400" i="1">
                                <a:latin typeface="Cambria Math" panose="02040503050406030204" pitchFamily="18" charset="0"/>
                              </a:rPr>
                              <m:t>𝑘</m:t>
                            </m:r>
                          </m:sup>
                        </m:sSup>
                      </m:e>
                    </m:d>
                  </m:oMath>
                </a14:m>
                <a:endParaRPr lang="en-US" sz="2400" dirty="0"/>
              </a:p>
              <a:p>
                <a:pPr marL="971550" lvl="1" indent="-514350">
                  <a:buFont typeface="+mj-lt"/>
                  <a:buAutoNum type="arabicPeriod"/>
                </a:pPr>
                <a:r>
                  <a:rPr lang="en-US" sz="2400" dirty="0"/>
                  <a:t>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𝑛</m:t>
                        </m:r>
                      </m:e>
                    </m:d>
                  </m:oMath>
                </a14:m>
                <a:r>
                  <a:rPr lang="en-US" sz="2400" dirty="0"/>
                  <a:t> is </a:t>
                </a:r>
                <a:r>
                  <a:rPr lang="en-US" sz="2400" b="1" dirty="0"/>
                  <a:t>not</a:t>
                </a:r>
                <a:r>
                  <a:rPr lang="en-US" sz="2400" dirty="0"/>
                  <a:t> </a:t>
                </a:r>
                <a14:m>
                  <m:oMath xmlns:m="http://schemas.openxmlformats.org/officeDocument/2006/math">
                    <m:r>
                      <a:rPr lang="en-US" sz="2400" i="1">
                        <a:latin typeface="Cambria Math" panose="02040503050406030204" pitchFamily="18" charset="0"/>
                      </a:rPr>
                      <m:t>𝑂</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𝑛</m:t>
                            </m:r>
                          </m:e>
                          <m:sup>
                            <m:r>
                              <a:rPr lang="en-US" sz="2400" i="1">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p>
                        </m:sSup>
                      </m:e>
                    </m:d>
                  </m:oMath>
                </a14:m>
                <a:endParaRPr lang="en-US" sz="2400" dirty="0"/>
              </a:p>
              <a:p>
                <a:endParaRPr lang="en-US" sz="24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28650" y="1825625"/>
                <a:ext cx="7531502" cy="4351338"/>
              </a:xfrm>
              <a:blipFill rotWithShape="1">
                <a:blip r:embed="rId1"/>
                <a:stretch>
                  <a:fillRect r="5" b="7"/>
                </a:stretch>
              </a:blipFill>
            </p:spPr>
            <p:txBody>
              <a:bodyPr/>
              <a:lstStyle/>
              <a:p>
                <a:r>
                  <a:rPr lang="zh-CN" altLang="en-US">
                    <a:noFill/>
                  </a:rPr>
                  <a:t> </a:t>
                </a:r>
              </a:p>
            </p:txBody>
          </p:sp>
        </mc:Fallback>
      </mc:AlternateContent>
      <p:pic>
        <p:nvPicPr>
          <p:cNvPr id="4" name="Picture 3"/>
          <p:cNvPicPr>
            <a:picLocks noChangeAspect="1"/>
          </p:cNvPicPr>
          <p:nvPr/>
        </p:nvPicPr>
        <p:blipFill>
          <a:blip r:embed="rId2" cstate="email"/>
          <a:stretch>
            <a:fillRect/>
          </a:stretch>
        </p:blipFill>
        <p:spPr>
          <a:xfrm>
            <a:off x="6117019" y="3634934"/>
            <a:ext cx="2723183" cy="2371727"/>
          </a:xfrm>
          <a:prstGeom prst="rect">
            <a:avLst/>
          </a:prstGeom>
        </p:spPr>
      </p:pic>
      <p:sp>
        <p:nvSpPr>
          <p:cNvPr id="5" name="TextBox 4"/>
          <p:cNvSpPr txBox="1"/>
          <p:nvPr/>
        </p:nvSpPr>
        <p:spPr>
          <a:xfrm>
            <a:off x="6416566" y="6176963"/>
            <a:ext cx="3547241" cy="369332"/>
          </a:xfrm>
          <a:prstGeom prst="rect">
            <a:avLst/>
          </a:prstGeom>
          <a:noFill/>
        </p:spPr>
        <p:txBody>
          <a:bodyPr wrap="square" rtlCol="0">
            <a:spAutoFit/>
          </a:bodyPr>
          <a:lstStyle/>
          <a:p>
            <a:r>
              <a:rPr lang="en-US" dirty="0" err="1">
                <a:solidFill>
                  <a:schemeClr val="accent4"/>
                </a:solidFill>
              </a:rPr>
              <a:t>Siggi</a:t>
            </a:r>
            <a:r>
              <a:rPr lang="en-US" dirty="0">
                <a:solidFill>
                  <a:schemeClr val="accent4"/>
                </a:solidFill>
              </a:rPr>
              <a:t> the Studious Stork</a:t>
            </a:r>
            <a:endParaRPr lang="en-US" dirty="0">
              <a:solidFill>
                <a:schemeClr val="accent4"/>
              </a:solidFill>
            </a:endParaRPr>
          </a:p>
        </p:txBody>
      </p:sp>
      <p:sp>
        <p:nvSpPr>
          <p:cNvPr id="6" name="TextBox 5"/>
          <p:cNvSpPr txBox="1"/>
          <p:nvPr/>
        </p:nvSpPr>
        <p:spPr>
          <a:xfrm>
            <a:off x="5944180" y="2950279"/>
            <a:ext cx="2745171" cy="830997"/>
          </a:xfrm>
          <a:prstGeom prst="rect">
            <a:avLst/>
          </a:prstGeom>
          <a:noFill/>
        </p:spPr>
        <p:txBody>
          <a:bodyPr wrap="square" rtlCol="0">
            <a:spAutoFit/>
          </a:bodyPr>
          <a:lstStyle/>
          <a:p>
            <a:pPr algn="ctr"/>
            <a:r>
              <a:rPr lang="en-US" sz="2400" dirty="0">
                <a:solidFill>
                  <a:schemeClr val="accent4"/>
                </a:solidFill>
              </a:rPr>
              <a:t>Try to prove it yourself first!</a:t>
            </a:r>
            <a:endParaRPr lang="en-US" sz="2400" dirty="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627" y="222270"/>
            <a:ext cx="7886700" cy="1325563"/>
          </a:xfrm>
        </p:spPr>
        <p:txBody>
          <a:bodyPr/>
          <a:lstStyle/>
          <a:p>
            <a:r>
              <a:rPr lang="en-US" sz="3200" dirty="0"/>
              <a:t>Another example: polynomials</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0225" y="1547833"/>
                <a:ext cx="8249132" cy="5211782"/>
              </a:xfrm>
            </p:spPr>
            <p:txBody>
              <a:bodyPr>
                <a:normAutofit/>
              </a:bodyPr>
              <a:lstStyle/>
              <a:p>
                <a:r>
                  <a:rPr lang="en-US" sz="2800" dirty="0"/>
                  <a:t>Suppose the p(n) is a polynomial of degree k:</a:t>
                </a:r>
                <a:endParaRPr lang="en-US" sz="2800" dirty="0"/>
              </a:p>
              <a:p>
                <a:pPr marL="0" indent="0" algn="ctr">
                  <a:buNone/>
                </a:pPr>
                <a14:m>
                  <m:oMath xmlns:m="http://schemas.openxmlformats.org/officeDocument/2006/math">
                    <m:r>
                      <a:rPr lang="en-US" sz="2800" b="0" i="1" smtClean="0">
                        <a:solidFill>
                          <a:schemeClr val="accent4"/>
                        </a:solidFill>
                        <a:latin typeface="Cambria Math" panose="02040503050406030204" pitchFamily="18" charset="0"/>
                      </a:rPr>
                      <m:t>𝑝</m:t>
                    </m:r>
                    <m:d>
                      <m:dPr>
                        <m:ctrlPr>
                          <a:rPr lang="en-US" sz="2800" b="0" i="1" smtClean="0">
                            <a:solidFill>
                              <a:schemeClr val="accent4"/>
                            </a:solidFill>
                            <a:latin typeface="Cambria Math" panose="02040503050406030204" pitchFamily="18" charset="0"/>
                          </a:rPr>
                        </m:ctrlPr>
                      </m:dPr>
                      <m:e>
                        <m:r>
                          <a:rPr lang="en-US" sz="2800" b="0" i="1" smtClean="0">
                            <a:solidFill>
                              <a:schemeClr val="accent4"/>
                            </a:solidFill>
                            <a:latin typeface="Cambria Math" panose="02040503050406030204" pitchFamily="18" charset="0"/>
                          </a:rPr>
                          <m:t>𝑛</m:t>
                        </m:r>
                      </m:e>
                    </m:d>
                    <m:r>
                      <a:rPr lang="en-US" sz="2800" b="0" i="1" smtClean="0">
                        <a:solidFill>
                          <a:schemeClr val="accent4"/>
                        </a:solidFill>
                        <a:latin typeface="Cambria Math" panose="02040503050406030204" pitchFamily="18" charset="0"/>
                      </a:rPr>
                      <m:t>=</m:t>
                    </m:r>
                    <m:sSub>
                      <m:sSubPr>
                        <m:ctrlPr>
                          <a:rPr lang="en-US" sz="2800" b="0" i="1" smtClean="0">
                            <a:solidFill>
                              <a:schemeClr val="accent4"/>
                            </a:solidFill>
                            <a:latin typeface="Cambria Math" panose="02040503050406030204" pitchFamily="18" charset="0"/>
                          </a:rPr>
                        </m:ctrlPr>
                      </m:sSubPr>
                      <m:e>
                        <m:r>
                          <a:rPr lang="en-US" sz="2800" b="0" i="1" smtClean="0">
                            <a:solidFill>
                              <a:schemeClr val="accent4"/>
                            </a:solidFill>
                            <a:latin typeface="Cambria Math" panose="02040503050406030204" pitchFamily="18" charset="0"/>
                          </a:rPr>
                          <m:t>𝑎</m:t>
                        </m:r>
                      </m:e>
                      <m:sub>
                        <m:r>
                          <a:rPr lang="en-US" sz="2800" b="0" i="1" smtClean="0">
                            <a:solidFill>
                              <a:schemeClr val="accent4"/>
                            </a:solidFill>
                            <a:latin typeface="Cambria Math" panose="02040503050406030204" pitchFamily="18" charset="0"/>
                          </a:rPr>
                          <m:t>0</m:t>
                        </m:r>
                      </m:sub>
                    </m:sSub>
                    <m:r>
                      <a:rPr lang="en-US" sz="2800" b="0" i="1" smtClean="0">
                        <a:solidFill>
                          <a:schemeClr val="accent4"/>
                        </a:solidFill>
                        <a:latin typeface="Cambria Math" panose="02040503050406030204" pitchFamily="18" charset="0"/>
                      </a:rPr>
                      <m:t>+</m:t>
                    </m:r>
                    <m:sSub>
                      <m:sSubPr>
                        <m:ctrlPr>
                          <a:rPr lang="en-US" sz="2800" b="0" i="1" smtClean="0">
                            <a:solidFill>
                              <a:schemeClr val="accent4"/>
                            </a:solidFill>
                            <a:latin typeface="Cambria Math" panose="02040503050406030204" pitchFamily="18" charset="0"/>
                          </a:rPr>
                        </m:ctrlPr>
                      </m:sSubPr>
                      <m:e>
                        <m:r>
                          <a:rPr lang="en-US" sz="2800" b="0" i="1" smtClean="0">
                            <a:solidFill>
                              <a:schemeClr val="accent4"/>
                            </a:solidFill>
                            <a:latin typeface="Cambria Math" panose="02040503050406030204" pitchFamily="18" charset="0"/>
                          </a:rPr>
                          <m:t>𝑎</m:t>
                        </m:r>
                      </m:e>
                      <m:sub>
                        <m:r>
                          <a:rPr lang="en-US" sz="2800" b="0" i="1" smtClean="0">
                            <a:solidFill>
                              <a:schemeClr val="accent4"/>
                            </a:solidFill>
                            <a:latin typeface="Cambria Math" panose="02040503050406030204" pitchFamily="18" charset="0"/>
                          </a:rPr>
                          <m:t>1</m:t>
                        </m:r>
                      </m:sub>
                    </m:sSub>
                    <m:r>
                      <a:rPr lang="en-US" sz="2800" b="0" i="1" smtClean="0">
                        <a:solidFill>
                          <a:schemeClr val="accent4"/>
                        </a:solidFill>
                        <a:latin typeface="Cambria Math" panose="02040503050406030204" pitchFamily="18" charset="0"/>
                      </a:rPr>
                      <m:t>𝑛</m:t>
                    </m:r>
                    <m:r>
                      <a:rPr lang="en-US" sz="2800" b="0" i="1" smtClean="0">
                        <a:solidFill>
                          <a:schemeClr val="accent4"/>
                        </a:solidFill>
                        <a:latin typeface="Cambria Math" panose="02040503050406030204" pitchFamily="18" charset="0"/>
                      </a:rPr>
                      <m:t>+</m:t>
                    </m:r>
                    <m:sSub>
                      <m:sSubPr>
                        <m:ctrlPr>
                          <a:rPr lang="en-US" sz="2800" b="0" i="1" smtClean="0">
                            <a:solidFill>
                              <a:schemeClr val="accent4"/>
                            </a:solidFill>
                            <a:latin typeface="Cambria Math" panose="02040503050406030204" pitchFamily="18" charset="0"/>
                          </a:rPr>
                        </m:ctrlPr>
                      </m:sSubPr>
                      <m:e>
                        <m:r>
                          <a:rPr lang="en-US" sz="2800" b="0" i="1" smtClean="0">
                            <a:solidFill>
                              <a:schemeClr val="accent4"/>
                            </a:solidFill>
                            <a:latin typeface="Cambria Math" panose="02040503050406030204" pitchFamily="18" charset="0"/>
                          </a:rPr>
                          <m:t>𝑎</m:t>
                        </m:r>
                      </m:e>
                      <m:sub>
                        <m:r>
                          <a:rPr lang="en-US" sz="2800" b="0" i="1" smtClean="0">
                            <a:solidFill>
                              <a:schemeClr val="accent4"/>
                            </a:solidFill>
                            <a:latin typeface="Cambria Math" panose="02040503050406030204" pitchFamily="18" charset="0"/>
                          </a:rPr>
                          <m:t>2</m:t>
                        </m:r>
                      </m:sub>
                    </m:sSub>
                    <m:sSup>
                      <m:sSupPr>
                        <m:ctrlPr>
                          <a:rPr lang="en-US" sz="2800" b="0" i="1" smtClean="0">
                            <a:solidFill>
                              <a:schemeClr val="accent4"/>
                            </a:solidFill>
                            <a:latin typeface="Cambria Math" panose="02040503050406030204" pitchFamily="18" charset="0"/>
                          </a:rPr>
                        </m:ctrlPr>
                      </m:sSupPr>
                      <m:e>
                        <m:r>
                          <a:rPr lang="en-US" sz="2800" b="0" i="1" smtClean="0">
                            <a:solidFill>
                              <a:schemeClr val="accent4"/>
                            </a:solidFill>
                            <a:latin typeface="Cambria Math" panose="02040503050406030204" pitchFamily="18" charset="0"/>
                          </a:rPr>
                          <m:t>𝑛</m:t>
                        </m:r>
                      </m:e>
                      <m:sup>
                        <m:r>
                          <a:rPr lang="en-US" sz="2800" b="0" i="1" smtClean="0">
                            <a:solidFill>
                              <a:schemeClr val="accent4"/>
                            </a:solidFill>
                            <a:latin typeface="Cambria Math" panose="02040503050406030204" pitchFamily="18" charset="0"/>
                          </a:rPr>
                          <m:t>2</m:t>
                        </m:r>
                      </m:sup>
                    </m:sSup>
                    <m:r>
                      <a:rPr lang="en-US" sz="2800" b="0" i="1" smtClean="0">
                        <a:solidFill>
                          <a:schemeClr val="accent4"/>
                        </a:solidFill>
                        <a:latin typeface="Cambria Math" panose="02040503050406030204" pitchFamily="18" charset="0"/>
                      </a:rPr>
                      <m:t>+⋯+</m:t>
                    </m:r>
                    <m:sSub>
                      <m:sSubPr>
                        <m:ctrlPr>
                          <a:rPr lang="en-US" sz="2800" b="0" i="1" smtClean="0">
                            <a:solidFill>
                              <a:schemeClr val="accent4"/>
                            </a:solidFill>
                            <a:latin typeface="Cambria Math" panose="02040503050406030204" pitchFamily="18" charset="0"/>
                          </a:rPr>
                        </m:ctrlPr>
                      </m:sSubPr>
                      <m:e>
                        <m:r>
                          <a:rPr lang="en-US" sz="2800" b="0" i="1" smtClean="0">
                            <a:solidFill>
                              <a:schemeClr val="accent4"/>
                            </a:solidFill>
                            <a:latin typeface="Cambria Math" panose="02040503050406030204" pitchFamily="18" charset="0"/>
                          </a:rPr>
                          <m:t>𝑎</m:t>
                        </m:r>
                      </m:e>
                      <m:sub>
                        <m:r>
                          <a:rPr lang="en-US" sz="2800" b="0" i="1" smtClean="0">
                            <a:solidFill>
                              <a:schemeClr val="accent4"/>
                            </a:solidFill>
                            <a:latin typeface="Cambria Math" panose="02040503050406030204" pitchFamily="18" charset="0"/>
                          </a:rPr>
                          <m:t>𝑘</m:t>
                        </m:r>
                      </m:sub>
                    </m:sSub>
                    <m:sSup>
                      <m:sSupPr>
                        <m:ctrlPr>
                          <a:rPr lang="en-US" sz="2800" b="0" i="1" smtClean="0">
                            <a:solidFill>
                              <a:schemeClr val="accent4"/>
                            </a:solidFill>
                            <a:latin typeface="Cambria Math" panose="02040503050406030204" pitchFamily="18" charset="0"/>
                          </a:rPr>
                        </m:ctrlPr>
                      </m:sSupPr>
                      <m:e>
                        <m:r>
                          <a:rPr lang="en-US" sz="2800" b="0" i="1" smtClean="0">
                            <a:solidFill>
                              <a:schemeClr val="accent4"/>
                            </a:solidFill>
                            <a:latin typeface="Cambria Math" panose="02040503050406030204" pitchFamily="18" charset="0"/>
                          </a:rPr>
                          <m:t>𝑛</m:t>
                        </m:r>
                      </m:e>
                      <m:sup>
                        <m:r>
                          <a:rPr lang="en-US" sz="2800" b="0" i="1" smtClean="0">
                            <a:solidFill>
                              <a:schemeClr val="accent4"/>
                            </a:solidFill>
                            <a:latin typeface="Cambria Math" panose="02040503050406030204" pitchFamily="18" charset="0"/>
                          </a:rPr>
                          <m:t>𝑘</m:t>
                        </m:r>
                      </m:sup>
                    </m:sSup>
                  </m:oMath>
                </a14:m>
                <a:r>
                  <a:rPr lang="en-US" sz="2800" dirty="0">
                    <a:solidFill>
                      <a:schemeClr val="accent4"/>
                    </a:solidFill>
                  </a:rPr>
                  <a:t> </a:t>
                </a:r>
                <a:endParaRPr lang="en-US" sz="2800" dirty="0">
                  <a:solidFill>
                    <a:schemeClr val="accent4"/>
                  </a:solidFill>
                </a:endParaRPr>
              </a:p>
              <a:p>
                <a:r>
                  <a:rPr lang="en-US" sz="2800" dirty="0"/>
                  <a:t>Then </a:t>
                </a:r>
                <a14:m>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𝑛</m:t>
                        </m:r>
                      </m:e>
                    </m:d>
                    <m:r>
                      <a:rPr lang="en-US" sz="2800" b="0" i="1" smtClean="0">
                        <a:latin typeface="Cambria Math" panose="02040503050406030204" pitchFamily="18" charset="0"/>
                      </a:rPr>
                      <m:t>=</m:t>
                    </m:r>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𝑘</m:t>
                            </m:r>
                          </m:sup>
                        </m:sSup>
                      </m:e>
                    </m:d>
                  </m:oMath>
                </a14:m>
                <a:endParaRPr lang="en-US" sz="2800" dirty="0"/>
              </a:p>
              <a:p>
                <a:r>
                  <a:rPr lang="en-US" sz="2800" dirty="0"/>
                  <a:t>Proof:</a:t>
                </a:r>
                <a:endParaRPr lang="en-US" sz="2800" dirty="0"/>
              </a:p>
              <a:p>
                <a:pPr lvl="1"/>
                <a:r>
                  <a:rPr lang="en-US" sz="2800" dirty="0">
                    <a:solidFill>
                      <a:schemeClr val="accent4"/>
                    </a:solidFill>
                  </a:rPr>
                  <a:t>Choose </a:t>
                </a:r>
                <a14:m>
                  <m:oMath xmlns:m="http://schemas.openxmlformats.org/officeDocument/2006/math">
                    <m:sSub>
                      <m:sSubPr>
                        <m:ctrlPr>
                          <a:rPr lang="en-US" sz="2800" b="0" i="1" smtClean="0">
                            <a:solidFill>
                              <a:schemeClr val="accent4"/>
                            </a:solidFill>
                            <a:latin typeface="Cambria Math" panose="02040503050406030204" pitchFamily="18" charset="0"/>
                          </a:rPr>
                        </m:ctrlPr>
                      </m:sSubPr>
                      <m:e>
                        <m:r>
                          <a:rPr lang="en-US" sz="2800" b="0" i="1" smtClean="0">
                            <a:solidFill>
                              <a:schemeClr val="accent4"/>
                            </a:solidFill>
                            <a:latin typeface="Cambria Math" panose="02040503050406030204" pitchFamily="18" charset="0"/>
                          </a:rPr>
                          <m:t>𝑛</m:t>
                        </m:r>
                      </m:e>
                      <m:sub>
                        <m:r>
                          <a:rPr lang="en-US" sz="2800" b="0" i="1" smtClean="0">
                            <a:solidFill>
                              <a:schemeClr val="accent4"/>
                            </a:solidFill>
                            <a:latin typeface="Cambria Math" panose="02040503050406030204" pitchFamily="18" charset="0"/>
                          </a:rPr>
                          <m:t>0</m:t>
                        </m:r>
                      </m:sub>
                    </m:sSub>
                    <m:r>
                      <a:rPr lang="en-US" sz="2800" b="0" i="1" smtClean="0">
                        <a:solidFill>
                          <a:schemeClr val="accent4"/>
                        </a:solidFill>
                        <a:latin typeface="Cambria Math" panose="02040503050406030204" pitchFamily="18" charset="0"/>
                      </a:rPr>
                      <m:t>=</m:t>
                    </m:r>
                    <m:r>
                      <a:rPr lang="en-US" sz="2800" b="0" i="1" smtClean="0">
                        <a:solidFill>
                          <a:schemeClr val="accent4"/>
                        </a:solidFill>
                        <a:latin typeface="Cambria Math" panose="02040503050406030204" pitchFamily="18" charset="0"/>
                      </a:rPr>
                      <m:t>1</m:t>
                    </m:r>
                    <m:r>
                      <a:rPr lang="en-US" sz="2800" b="0" i="1" smtClean="0">
                        <a:solidFill>
                          <a:schemeClr val="accent4"/>
                        </a:solidFill>
                        <a:latin typeface="Cambria Math" panose="02040503050406030204" pitchFamily="18" charset="0"/>
                      </a:rPr>
                      <m:t>.</m:t>
                    </m:r>
                  </m:oMath>
                </a14:m>
                <a:endParaRPr lang="en-US" sz="2800" dirty="0">
                  <a:solidFill>
                    <a:schemeClr val="accent4"/>
                  </a:solidFill>
                </a:endParaRPr>
              </a:p>
              <a:p>
                <a:pPr lvl="1"/>
                <a:r>
                  <a:rPr lang="en-US" sz="2800" dirty="0">
                    <a:solidFill>
                      <a:schemeClr val="accent4"/>
                    </a:solidFill>
                  </a:rPr>
                  <a:t>Choose </a:t>
                </a:r>
                <a14:m>
                  <m:oMath xmlns:m="http://schemas.openxmlformats.org/officeDocument/2006/math">
                    <m:r>
                      <a:rPr lang="en-US" sz="2800" i="1">
                        <a:solidFill>
                          <a:schemeClr val="accent4"/>
                        </a:solidFill>
                        <a:latin typeface="Cambria Math" panose="02040503050406030204" pitchFamily="18" charset="0"/>
                      </a:rPr>
                      <m:t>𝑐</m:t>
                    </m:r>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𝑎</m:t>
                            </m:r>
                          </m:e>
                          <m:sub>
                            <m:r>
                              <a:rPr lang="en-US" sz="2800" i="1">
                                <a:solidFill>
                                  <a:schemeClr val="accent4"/>
                                </a:solidFill>
                                <a:latin typeface="Cambria Math" panose="02040503050406030204" pitchFamily="18" charset="0"/>
                              </a:rPr>
                              <m:t>0</m:t>
                            </m:r>
                          </m:sub>
                        </m:sSub>
                      </m:e>
                    </m:d>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𝑎</m:t>
                            </m:r>
                          </m:e>
                          <m:sub>
                            <m:r>
                              <a:rPr lang="en-US" sz="2800" i="1">
                                <a:solidFill>
                                  <a:schemeClr val="accent4"/>
                                </a:solidFill>
                                <a:latin typeface="Cambria Math" panose="02040503050406030204" pitchFamily="18" charset="0"/>
                              </a:rPr>
                              <m:t>1</m:t>
                            </m:r>
                          </m:sub>
                        </m:sSub>
                      </m:e>
                    </m:d>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𝑎</m:t>
                            </m:r>
                          </m:e>
                          <m:sub>
                            <m:r>
                              <a:rPr lang="en-US" sz="2800" i="1">
                                <a:solidFill>
                                  <a:schemeClr val="accent4"/>
                                </a:solidFill>
                                <a:latin typeface="Cambria Math" panose="02040503050406030204" pitchFamily="18" charset="0"/>
                              </a:rPr>
                              <m:t>𝑘</m:t>
                            </m:r>
                          </m:sub>
                        </m:sSub>
                      </m:e>
                    </m:d>
                  </m:oMath>
                </a14:m>
                <a:r>
                  <a:rPr lang="en-US" sz="2800" dirty="0">
                    <a:solidFill>
                      <a:schemeClr val="accent4"/>
                    </a:solidFill>
                  </a:rPr>
                  <a:t> </a:t>
                </a:r>
                <a:endParaRPr lang="en-US" sz="2800" dirty="0">
                  <a:solidFill>
                    <a:schemeClr val="accent4"/>
                  </a:solidFill>
                </a:endParaRPr>
              </a:p>
              <a:p>
                <a:pPr lvl="1"/>
                <a:r>
                  <a:rPr lang="en-US" sz="2800" dirty="0">
                    <a:solidFill>
                      <a:schemeClr val="accent4"/>
                    </a:solidFill>
                  </a:rPr>
                  <a:t>Then for all </a:t>
                </a:r>
                <a14:m>
                  <m:oMath xmlns:m="http://schemas.openxmlformats.org/officeDocument/2006/math">
                    <m:r>
                      <a:rPr lang="en-US" sz="2800" i="1">
                        <a:solidFill>
                          <a:schemeClr val="accent4"/>
                        </a:solidFill>
                        <a:latin typeface="Cambria Math" panose="02040503050406030204" pitchFamily="18" charset="0"/>
                      </a:rPr>
                      <m:t>𝑛</m:t>
                    </m:r>
                    <m:r>
                      <a:rPr lang="en-US" sz="2800" i="1">
                        <a:solidFill>
                          <a:schemeClr val="accent4"/>
                        </a:solidFill>
                        <a:latin typeface="Cambria Math" panose="02040503050406030204" pitchFamily="18" charset="0"/>
                      </a:rPr>
                      <m:t>≥</m:t>
                    </m:r>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𝑛</m:t>
                        </m:r>
                      </m:e>
                      <m:sub>
                        <m:r>
                          <a:rPr lang="en-US" sz="2800" i="1">
                            <a:solidFill>
                              <a:schemeClr val="accent4"/>
                            </a:solidFill>
                            <a:latin typeface="Cambria Math" panose="02040503050406030204" pitchFamily="18" charset="0"/>
                          </a:rPr>
                          <m:t>0</m:t>
                        </m:r>
                      </m:sub>
                    </m:sSub>
                  </m:oMath>
                </a14:m>
                <a:r>
                  <a:rPr lang="en-US" sz="2800" dirty="0">
                    <a:solidFill>
                      <a:schemeClr val="accent4"/>
                    </a:solidFill>
                  </a:rPr>
                  <a:t>:</a:t>
                </a:r>
                <a:endParaRPr lang="en-US" sz="2800" dirty="0">
                  <a:solidFill>
                    <a:schemeClr val="accent4"/>
                  </a:solidFill>
                </a:endParaRPr>
              </a:p>
              <a:p>
                <a:pPr lvl="1"/>
                <a14:m>
                  <m:oMath xmlns:m="http://schemas.openxmlformats.org/officeDocument/2006/math">
                    <m:r>
                      <a:rPr lang="en-US" sz="2800" i="1">
                        <a:solidFill>
                          <a:schemeClr val="accent4"/>
                        </a:solidFill>
                        <a:latin typeface="Cambria Math" panose="02040503050406030204" pitchFamily="18" charset="0"/>
                      </a:rPr>
                      <m:t>𝑝</m:t>
                    </m:r>
                    <m:d>
                      <m:dPr>
                        <m:ctrlPr>
                          <a:rPr lang="en-US" sz="2800" i="1">
                            <a:solidFill>
                              <a:schemeClr val="accent4"/>
                            </a:solidFill>
                            <a:latin typeface="Cambria Math" panose="02040503050406030204" pitchFamily="18" charset="0"/>
                          </a:rPr>
                        </m:ctrlPr>
                      </m:dPr>
                      <m:e>
                        <m:r>
                          <a:rPr lang="en-US" sz="2800" i="1">
                            <a:solidFill>
                              <a:schemeClr val="accent4"/>
                            </a:solidFill>
                            <a:latin typeface="Cambria Math" panose="02040503050406030204" pitchFamily="18" charset="0"/>
                          </a:rPr>
                          <m:t>𝑛</m:t>
                        </m:r>
                      </m:e>
                    </m:d>
                    <m:r>
                      <a:rPr lang="en-US" sz="2800" b="0" i="1" smtClean="0">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r>
                          <a:rPr lang="en-US" sz="2800" i="1">
                            <a:solidFill>
                              <a:schemeClr val="accent4"/>
                            </a:solidFill>
                            <a:latin typeface="Cambria Math" panose="02040503050406030204" pitchFamily="18" charset="0"/>
                          </a:rPr>
                          <m:t>𝑝</m:t>
                        </m:r>
                        <m:d>
                          <m:dPr>
                            <m:ctrlPr>
                              <a:rPr lang="en-US" sz="2800" i="1">
                                <a:solidFill>
                                  <a:schemeClr val="accent4"/>
                                </a:solidFill>
                                <a:latin typeface="Cambria Math" panose="02040503050406030204" pitchFamily="18" charset="0"/>
                              </a:rPr>
                            </m:ctrlPr>
                          </m:dPr>
                          <m:e>
                            <m:r>
                              <a:rPr lang="en-US" sz="2800" i="1">
                                <a:solidFill>
                                  <a:schemeClr val="accent4"/>
                                </a:solidFill>
                                <a:latin typeface="Cambria Math" panose="02040503050406030204" pitchFamily="18" charset="0"/>
                              </a:rPr>
                              <m:t>𝑛</m:t>
                            </m:r>
                          </m:e>
                        </m:d>
                      </m:e>
                    </m:d>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𝑎</m:t>
                            </m:r>
                          </m:e>
                          <m:sub>
                            <m:r>
                              <a:rPr lang="en-US" sz="2800" i="1">
                                <a:solidFill>
                                  <a:schemeClr val="accent4"/>
                                </a:solidFill>
                                <a:latin typeface="Cambria Math" panose="02040503050406030204" pitchFamily="18" charset="0"/>
                              </a:rPr>
                              <m:t>0</m:t>
                            </m:r>
                          </m:sub>
                        </m:sSub>
                      </m:e>
                    </m:d>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𝑎</m:t>
                            </m:r>
                          </m:e>
                          <m:sub>
                            <m:r>
                              <a:rPr lang="en-US" sz="2800" i="1">
                                <a:solidFill>
                                  <a:schemeClr val="accent4"/>
                                </a:solidFill>
                                <a:latin typeface="Cambria Math" panose="02040503050406030204" pitchFamily="18" charset="0"/>
                              </a:rPr>
                              <m:t>1</m:t>
                            </m:r>
                          </m:sub>
                        </m:sSub>
                      </m:e>
                    </m:d>
                    <m:r>
                      <a:rPr lang="en-US" sz="2800" i="1">
                        <a:solidFill>
                          <a:schemeClr val="accent4"/>
                        </a:solidFill>
                        <a:latin typeface="Cambria Math" panose="02040503050406030204" pitchFamily="18" charset="0"/>
                      </a:rPr>
                      <m:t>𝑛</m:t>
                    </m:r>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𝑎</m:t>
                            </m:r>
                          </m:e>
                          <m:sub>
                            <m:r>
                              <a:rPr lang="en-US" sz="2800" i="1">
                                <a:solidFill>
                                  <a:schemeClr val="accent4"/>
                                </a:solidFill>
                                <a:latin typeface="Cambria Math" panose="02040503050406030204" pitchFamily="18" charset="0"/>
                              </a:rPr>
                              <m:t>𝑘</m:t>
                            </m:r>
                          </m:sub>
                        </m:sSub>
                      </m:e>
                    </m:d>
                    <m:sSup>
                      <m:sSupPr>
                        <m:ctrlPr>
                          <a:rPr lang="en-US" sz="2800" i="1">
                            <a:solidFill>
                              <a:schemeClr val="accent4"/>
                            </a:solidFill>
                            <a:latin typeface="Cambria Math" panose="02040503050406030204" pitchFamily="18" charset="0"/>
                          </a:rPr>
                        </m:ctrlPr>
                      </m:sSupPr>
                      <m:e>
                        <m:r>
                          <a:rPr lang="en-US" sz="2800" i="1">
                            <a:solidFill>
                              <a:schemeClr val="accent4"/>
                            </a:solidFill>
                            <a:latin typeface="Cambria Math" panose="02040503050406030204" pitchFamily="18" charset="0"/>
                          </a:rPr>
                          <m:t>𝑛</m:t>
                        </m:r>
                      </m:e>
                      <m:sup>
                        <m:r>
                          <a:rPr lang="en-US" sz="2800" i="1">
                            <a:solidFill>
                              <a:schemeClr val="accent4"/>
                            </a:solidFill>
                            <a:latin typeface="Cambria Math" panose="02040503050406030204" pitchFamily="18" charset="0"/>
                          </a:rPr>
                          <m:t>𝑘</m:t>
                        </m:r>
                      </m:sup>
                    </m:sSup>
                  </m:oMath>
                </a14:m>
                <a:endParaRPr lang="en-US" sz="2800" dirty="0">
                  <a:solidFill>
                    <a:schemeClr val="accent4"/>
                  </a:solidFill>
                </a:endParaRPr>
              </a:p>
              <a:p>
                <a:pPr lvl="1"/>
                <a14:m>
                  <m:oMath xmlns:m="http://schemas.openxmlformats.org/officeDocument/2006/math">
                    <m:r>
                      <a:rPr lang="en-US" sz="2800" i="1">
                        <a:solidFill>
                          <a:schemeClr val="accent4"/>
                        </a:solidFill>
                        <a:latin typeface="Cambria Math" panose="02040503050406030204" pitchFamily="18" charset="0"/>
                      </a:rPr>
                      <m:t>                           </m:t>
                    </m:r>
                    <m:r>
                      <a:rPr lang="en-US" sz="2800" b="0" i="1" smtClean="0">
                        <a:solidFill>
                          <a:schemeClr val="accent4"/>
                        </a:solidFill>
                        <a:latin typeface="Cambria Math" panose="02040503050406030204" pitchFamily="18" charset="0"/>
                      </a:rPr>
                      <m:t> </m:t>
                    </m:r>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𝑎</m:t>
                            </m:r>
                          </m:e>
                          <m:sub>
                            <m:r>
                              <a:rPr lang="en-US" sz="2800" i="1">
                                <a:solidFill>
                                  <a:schemeClr val="accent4"/>
                                </a:solidFill>
                                <a:latin typeface="Cambria Math" panose="02040503050406030204" pitchFamily="18" charset="0"/>
                              </a:rPr>
                              <m:t>0</m:t>
                            </m:r>
                          </m:sub>
                        </m:sSub>
                      </m:e>
                    </m:d>
                    <m:sSup>
                      <m:sSupPr>
                        <m:ctrlPr>
                          <a:rPr lang="en-US" sz="2800" i="1">
                            <a:solidFill>
                              <a:schemeClr val="accent4"/>
                            </a:solidFill>
                            <a:latin typeface="Cambria Math" panose="02040503050406030204" pitchFamily="18" charset="0"/>
                          </a:rPr>
                        </m:ctrlPr>
                      </m:sSupPr>
                      <m:e>
                        <m:r>
                          <a:rPr lang="en-US" sz="2800" i="1">
                            <a:solidFill>
                              <a:schemeClr val="accent4"/>
                            </a:solidFill>
                            <a:latin typeface="Cambria Math" panose="02040503050406030204" pitchFamily="18" charset="0"/>
                          </a:rPr>
                          <m:t>𝑛</m:t>
                        </m:r>
                      </m:e>
                      <m:sup>
                        <m:r>
                          <a:rPr lang="en-US" sz="2800" i="1">
                            <a:solidFill>
                              <a:schemeClr val="accent4"/>
                            </a:solidFill>
                            <a:latin typeface="Cambria Math" panose="02040503050406030204" pitchFamily="18" charset="0"/>
                          </a:rPr>
                          <m:t>𝑘</m:t>
                        </m:r>
                      </m:sup>
                    </m:sSup>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𝑎</m:t>
                            </m:r>
                          </m:e>
                          <m:sub>
                            <m:r>
                              <a:rPr lang="en-US" sz="2800" i="1">
                                <a:solidFill>
                                  <a:schemeClr val="accent4"/>
                                </a:solidFill>
                                <a:latin typeface="Cambria Math" panose="02040503050406030204" pitchFamily="18" charset="0"/>
                              </a:rPr>
                              <m:t>1</m:t>
                            </m:r>
                          </m:sub>
                        </m:sSub>
                      </m:e>
                    </m:d>
                    <m:sSup>
                      <m:sSupPr>
                        <m:ctrlPr>
                          <a:rPr lang="en-US" sz="2800" i="1">
                            <a:solidFill>
                              <a:schemeClr val="accent4"/>
                            </a:solidFill>
                            <a:latin typeface="Cambria Math" panose="02040503050406030204" pitchFamily="18" charset="0"/>
                          </a:rPr>
                        </m:ctrlPr>
                      </m:sSupPr>
                      <m:e>
                        <m:r>
                          <a:rPr lang="en-US" sz="2800" i="1">
                            <a:solidFill>
                              <a:schemeClr val="accent4"/>
                            </a:solidFill>
                            <a:latin typeface="Cambria Math" panose="02040503050406030204" pitchFamily="18" charset="0"/>
                          </a:rPr>
                          <m:t>𝑛</m:t>
                        </m:r>
                      </m:e>
                      <m:sup>
                        <m:r>
                          <a:rPr lang="en-US" sz="2800" i="1">
                            <a:solidFill>
                              <a:schemeClr val="accent4"/>
                            </a:solidFill>
                            <a:latin typeface="Cambria Math" panose="02040503050406030204" pitchFamily="18" charset="0"/>
                          </a:rPr>
                          <m:t>𝑘</m:t>
                        </m:r>
                      </m:sup>
                    </m:sSup>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𝑎</m:t>
                            </m:r>
                          </m:e>
                          <m:sub>
                            <m:r>
                              <a:rPr lang="en-US" sz="2800" i="1">
                                <a:solidFill>
                                  <a:schemeClr val="accent4"/>
                                </a:solidFill>
                                <a:latin typeface="Cambria Math" panose="02040503050406030204" pitchFamily="18" charset="0"/>
                              </a:rPr>
                              <m:t>𝑘</m:t>
                            </m:r>
                          </m:sub>
                        </m:sSub>
                      </m:e>
                    </m:d>
                    <m:sSup>
                      <m:sSupPr>
                        <m:ctrlPr>
                          <a:rPr lang="en-US" sz="2800" i="1">
                            <a:solidFill>
                              <a:schemeClr val="accent4"/>
                            </a:solidFill>
                            <a:latin typeface="Cambria Math" panose="02040503050406030204" pitchFamily="18" charset="0"/>
                          </a:rPr>
                        </m:ctrlPr>
                      </m:sSupPr>
                      <m:e>
                        <m:r>
                          <a:rPr lang="en-US" sz="2800" i="1">
                            <a:solidFill>
                              <a:schemeClr val="accent4"/>
                            </a:solidFill>
                            <a:latin typeface="Cambria Math" panose="02040503050406030204" pitchFamily="18" charset="0"/>
                          </a:rPr>
                          <m:t>𝑛</m:t>
                        </m:r>
                      </m:e>
                      <m:sup>
                        <m:r>
                          <a:rPr lang="en-US" sz="2800" i="1">
                            <a:solidFill>
                              <a:schemeClr val="accent4"/>
                            </a:solidFill>
                            <a:latin typeface="Cambria Math" panose="02040503050406030204" pitchFamily="18" charset="0"/>
                          </a:rPr>
                          <m:t>𝑘</m:t>
                        </m:r>
                      </m:sup>
                    </m:sSup>
                  </m:oMath>
                </a14:m>
                <a:endParaRPr lang="en-US" sz="2800" dirty="0">
                  <a:solidFill>
                    <a:schemeClr val="accent4"/>
                  </a:solidFill>
                </a:endParaRPr>
              </a:p>
              <a:p>
                <a:pPr lvl="1"/>
                <a14:m>
                  <m:oMath xmlns:m="http://schemas.openxmlformats.org/officeDocument/2006/math">
                    <m:r>
                      <a:rPr lang="en-US" sz="2800" i="1">
                        <a:solidFill>
                          <a:schemeClr val="accent4"/>
                        </a:solidFill>
                        <a:latin typeface="Cambria Math" panose="02040503050406030204" pitchFamily="18" charset="0"/>
                      </a:rPr>
                      <m:t>                            =</m:t>
                    </m:r>
                    <m:r>
                      <a:rPr lang="en-US" sz="2800" i="1">
                        <a:solidFill>
                          <a:schemeClr val="accent4"/>
                        </a:solidFill>
                        <a:latin typeface="Cambria Math" panose="02040503050406030204" pitchFamily="18" charset="0"/>
                      </a:rPr>
                      <m:t>𝑐</m:t>
                    </m:r>
                    <m:r>
                      <a:rPr lang="en-US" sz="2800" i="1">
                        <a:solidFill>
                          <a:schemeClr val="accent4"/>
                        </a:solidFill>
                        <a:latin typeface="Cambria Math" panose="02040503050406030204" pitchFamily="18" charset="0"/>
                      </a:rPr>
                      <m:t>⋅</m:t>
                    </m:r>
                    <m:sSup>
                      <m:sSupPr>
                        <m:ctrlPr>
                          <a:rPr lang="en-US" sz="2800" i="1">
                            <a:solidFill>
                              <a:schemeClr val="accent4"/>
                            </a:solidFill>
                            <a:latin typeface="Cambria Math" panose="02040503050406030204" pitchFamily="18" charset="0"/>
                          </a:rPr>
                        </m:ctrlPr>
                      </m:sSupPr>
                      <m:e>
                        <m:r>
                          <a:rPr lang="en-US" sz="2800" i="1">
                            <a:solidFill>
                              <a:schemeClr val="accent4"/>
                            </a:solidFill>
                            <a:latin typeface="Cambria Math" panose="02040503050406030204" pitchFamily="18" charset="0"/>
                          </a:rPr>
                          <m:t>𝑛</m:t>
                        </m:r>
                      </m:e>
                      <m:sup>
                        <m:r>
                          <a:rPr lang="en-US" sz="2800" i="1">
                            <a:solidFill>
                              <a:schemeClr val="accent4"/>
                            </a:solidFill>
                            <a:latin typeface="Cambria Math" panose="02040503050406030204" pitchFamily="18" charset="0"/>
                          </a:rPr>
                          <m:t>𝑘</m:t>
                        </m:r>
                      </m:sup>
                    </m:sSup>
                  </m:oMath>
                </a14:m>
                <a:endParaRPr lang="en-US" sz="2800" dirty="0">
                  <a:solidFill>
                    <a:schemeClr val="accent4"/>
                  </a:solidFill>
                </a:endParaRPr>
              </a:p>
              <a:p>
                <a:pPr lvl="1"/>
                <a:endParaRPr lang="en-US" sz="28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40225" y="1547833"/>
                <a:ext cx="8249132" cy="5211782"/>
              </a:xfrm>
              <a:blipFill rotWithShape="1">
                <a:blip r:embed="rId1"/>
                <a:stretch>
                  <a:fillRect l="-2" t="-6" r="8" b="-7797"/>
                </a:stretch>
              </a:blipFill>
            </p:spPr>
            <p:txBody>
              <a:bodyPr/>
              <a:lstStyle/>
              <a:p>
                <a:r>
                  <a:rPr lang="zh-CN" altLang="en-US">
                    <a:noFill/>
                  </a:rPr>
                  <a:t> </a:t>
                </a:r>
              </a:p>
            </p:txBody>
          </p:sp>
        </mc:Fallback>
      </mc:AlternateContent>
      <p:sp>
        <p:nvSpPr>
          <p:cNvPr id="12" name="TextBox 11"/>
          <p:cNvSpPr txBox="1"/>
          <p:nvPr/>
        </p:nvSpPr>
        <p:spPr>
          <a:xfrm>
            <a:off x="7442521" y="3798496"/>
            <a:ext cx="1354238" cy="584775"/>
          </a:xfrm>
          <a:prstGeom prst="rect">
            <a:avLst/>
          </a:prstGeom>
          <a:noFill/>
        </p:spPr>
        <p:txBody>
          <a:bodyPr wrap="square" rtlCol="0">
            <a:spAutoFit/>
          </a:bodyPr>
          <a:lstStyle/>
          <a:p>
            <a:r>
              <a:rPr lang="en-US" sz="1600" dirty="0">
                <a:solidFill>
                  <a:srgbClr val="DE6769"/>
                </a:solidFill>
              </a:rPr>
              <a:t>Triangle inequality!</a:t>
            </a:r>
            <a:endParaRPr lang="en-US" sz="1600" dirty="0">
              <a:solidFill>
                <a:srgbClr val="DE6769"/>
              </a:solidFill>
            </a:endParaRPr>
          </a:p>
        </p:txBody>
      </p:sp>
      <mc:AlternateContent xmlns:mc="http://schemas.openxmlformats.org/markup-compatibility/2006">
        <mc:Choice xmlns:a14="http://schemas.microsoft.com/office/drawing/2010/main" Requires="a14">
          <p:sp>
            <p:nvSpPr>
              <p:cNvPr id="14" name="TextBox 13"/>
              <p:cNvSpPr txBox="1"/>
              <p:nvPr/>
            </p:nvSpPr>
            <p:spPr>
              <a:xfrm>
                <a:off x="7535119" y="5696673"/>
                <a:ext cx="1354238" cy="835422"/>
              </a:xfrm>
              <a:prstGeom prst="rect">
                <a:avLst/>
              </a:prstGeom>
              <a:noFill/>
            </p:spPr>
            <p:txBody>
              <a:bodyPr wrap="square" rtlCol="0">
                <a:spAutoFit/>
              </a:bodyPr>
              <a:lstStyle/>
              <a:p>
                <a:r>
                  <a:rPr lang="en-US" sz="1600" dirty="0">
                    <a:solidFill>
                      <a:srgbClr val="DE6769"/>
                    </a:solidFill>
                  </a:rPr>
                  <a:t>Because </a:t>
                </a:r>
                <a14:m>
                  <m:oMath xmlns:m="http://schemas.openxmlformats.org/officeDocument/2006/math">
                    <m:r>
                      <a:rPr lang="en-US" sz="1600" i="1">
                        <a:solidFill>
                          <a:srgbClr val="DE6769"/>
                        </a:solidFill>
                        <a:latin typeface="Cambria Math" panose="02040503050406030204" pitchFamily="18" charset="0"/>
                      </a:rPr>
                      <m:t>𝑛</m:t>
                    </m:r>
                    <m:r>
                      <a:rPr lang="en-US" sz="1600" b="0" i="1" smtClean="0">
                        <a:solidFill>
                          <a:srgbClr val="DE6769"/>
                        </a:solidFill>
                        <a:latin typeface="Cambria Math" panose="02040503050406030204" pitchFamily="18" charset="0"/>
                      </a:rPr>
                      <m:t>≤</m:t>
                    </m:r>
                    <m:sSup>
                      <m:sSupPr>
                        <m:ctrlPr>
                          <a:rPr lang="en-US" sz="1600" b="0" i="1" smtClean="0">
                            <a:solidFill>
                              <a:srgbClr val="DE6769"/>
                            </a:solidFill>
                            <a:latin typeface="Cambria Math" panose="02040503050406030204" pitchFamily="18" charset="0"/>
                          </a:rPr>
                        </m:ctrlPr>
                      </m:sSupPr>
                      <m:e>
                        <m:r>
                          <a:rPr lang="en-US" sz="1600" b="0" i="1" smtClean="0">
                            <a:solidFill>
                              <a:srgbClr val="DE6769"/>
                            </a:solidFill>
                            <a:latin typeface="Cambria Math" panose="02040503050406030204" pitchFamily="18" charset="0"/>
                          </a:rPr>
                          <m:t>𝑛</m:t>
                        </m:r>
                      </m:e>
                      <m:sup>
                        <m:r>
                          <a:rPr lang="en-US" sz="1600" b="0" i="1" smtClean="0">
                            <a:solidFill>
                              <a:srgbClr val="DE6769"/>
                            </a:solidFill>
                            <a:latin typeface="Cambria Math" panose="02040503050406030204" pitchFamily="18" charset="0"/>
                          </a:rPr>
                          <m:t>𝑘</m:t>
                        </m:r>
                      </m:sup>
                    </m:sSup>
                  </m:oMath>
                </a14:m>
                <a:r>
                  <a:rPr lang="en-US" sz="1600" dirty="0">
                    <a:solidFill>
                      <a:srgbClr val="DE6769"/>
                    </a:solidFill>
                  </a:rPr>
                  <a:t> for </a:t>
                </a:r>
                <a14:m>
                  <m:oMath xmlns:m="http://schemas.openxmlformats.org/officeDocument/2006/math">
                    <m:r>
                      <a:rPr lang="en-US" sz="1600" i="1">
                        <a:solidFill>
                          <a:srgbClr val="DE6769"/>
                        </a:solidFill>
                        <a:latin typeface="Cambria Math" panose="02040503050406030204" pitchFamily="18" charset="0"/>
                      </a:rPr>
                      <m:t>𝑛</m:t>
                    </m:r>
                    <m:r>
                      <a:rPr lang="en-US" sz="1600" b="0" i="1" smtClean="0">
                        <a:solidFill>
                          <a:srgbClr val="DE6769"/>
                        </a:solidFill>
                        <a:latin typeface="Cambria Math" panose="02040503050406030204" pitchFamily="18" charset="0"/>
                      </a:rPr>
                      <m:t>≥</m:t>
                    </m:r>
                    <m:sSub>
                      <m:sSubPr>
                        <m:ctrlPr>
                          <a:rPr lang="en-US" sz="1600" b="0" i="1" smtClean="0">
                            <a:solidFill>
                              <a:srgbClr val="DE6769"/>
                            </a:solidFill>
                            <a:latin typeface="Cambria Math" panose="02040503050406030204" pitchFamily="18" charset="0"/>
                          </a:rPr>
                        </m:ctrlPr>
                      </m:sSubPr>
                      <m:e>
                        <m:r>
                          <a:rPr lang="en-US" sz="1600" b="0" i="1" smtClean="0">
                            <a:solidFill>
                              <a:srgbClr val="DE6769"/>
                            </a:solidFill>
                            <a:latin typeface="Cambria Math" panose="02040503050406030204" pitchFamily="18" charset="0"/>
                          </a:rPr>
                          <m:t>𝑛</m:t>
                        </m:r>
                      </m:e>
                      <m:sub>
                        <m:r>
                          <a:rPr lang="en-US" sz="1600" b="0" i="1" smtClean="0">
                            <a:solidFill>
                              <a:srgbClr val="DE6769"/>
                            </a:solidFill>
                            <a:latin typeface="Cambria Math" panose="02040503050406030204" pitchFamily="18" charset="0"/>
                          </a:rPr>
                          <m:t>0</m:t>
                        </m:r>
                      </m:sub>
                    </m:sSub>
                    <m:r>
                      <a:rPr lang="en-US" sz="1600" b="0" i="1" smtClean="0">
                        <a:solidFill>
                          <a:srgbClr val="DE6769"/>
                        </a:solidFill>
                        <a:latin typeface="Cambria Math" panose="02040503050406030204" pitchFamily="18" charset="0"/>
                      </a:rPr>
                      <m:t>≥</m:t>
                    </m:r>
                    <m:r>
                      <a:rPr lang="en-US" sz="1600" b="0" i="1" smtClean="0">
                        <a:solidFill>
                          <a:srgbClr val="DE6769"/>
                        </a:solidFill>
                        <a:latin typeface="Cambria Math" panose="02040503050406030204" pitchFamily="18" charset="0"/>
                      </a:rPr>
                      <m:t>1</m:t>
                    </m:r>
                    <m:r>
                      <a:rPr lang="en-US" sz="1600" b="0" i="1" smtClean="0">
                        <a:solidFill>
                          <a:srgbClr val="DE6769"/>
                        </a:solidFill>
                        <a:latin typeface="Cambria Math" panose="02040503050406030204" pitchFamily="18" charset="0"/>
                      </a:rPr>
                      <m:t>.</m:t>
                    </m:r>
                  </m:oMath>
                </a14:m>
                <a:endParaRPr lang="en-US" sz="1600" dirty="0">
                  <a:solidFill>
                    <a:srgbClr val="DE6769"/>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7535119" y="5696673"/>
                <a:ext cx="1354238" cy="835422"/>
              </a:xfrm>
              <a:prstGeom prst="rect">
                <a:avLst/>
              </a:prstGeom>
              <a:blipFill rotWithShape="1">
                <a:blip r:embed="rId2"/>
                <a:stretch>
                  <a:fillRect l="-15" t="-11" r="46" b="-3058"/>
                </a:stretch>
              </a:blipFill>
            </p:spPr>
            <p:txBody>
              <a:bodyPr/>
              <a:lstStyle/>
              <a:p>
                <a:r>
                  <a:rPr lang="zh-CN" altLang="en-US">
                    <a:noFill/>
                  </a:rPr>
                  <a:t> </a:t>
                </a:r>
              </a:p>
            </p:txBody>
          </p:sp>
        </mc:Fallback>
      </mc:AlternateContent>
      <p:sp>
        <p:nvSpPr>
          <p:cNvPr id="16" name="TextBox 15"/>
          <p:cNvSpPr txBox="1"/>
          <p:nvPr/>
        </p:nvSpPr>
        <p:spPr>
          <a:xfrm>
            <a:off x="4949985" y="5960174"/>
            <a:ext cx="1224904" cy="584775"/>
          </a:xfrm>
          <a:prstGeom prst="rect">
            <a:avLst/>
          </a:prstGeom>
          <a:noFill/>
        </p:spPr>
        <p:txBody>
          <a:bodyPr wrap="square" rtlCol="0">
            <a:spAutoFit/>
          </a:bodyPr>
          <a:lstStyle/>
          <a:p>
            <a:r>
              <a:rPr lang="en-US" sz="1600" dirty="0">
                <a:solidFill>
                  <a:srgbClr val="DE6769"/>
                </a:solidFill>
              </a:rPr>
              <a:t>Definition of c</a:t>
            </a:r>
            <a:endParaRPr lang="en-US" sz="1600" dirty="0">
              <a:solidFill>
                <a:srgbClr val="DE6769"/>
              </a:solidFill>
            </a:endParaRPr>
          </a:p>
        </p:txBody>
      </p:sp>
      <p:cxnSp>
        <p:nvCxnSpPr>
          <p:cNvPr id="17" name="Straight Connector 16"/>
          <p:cNvCxnSpPr/>
          <p:nvPr/>
        </p:nvCxnSpPr>
        <p:spPr>
          <a:xfrm flipH="1">
            <a:off x="7132899" y="4383271"/>
            <a:ext cx="619245" cy="326412"/>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4" idx="1"/>
          </p:cNvCxnSpPr>
          <p:nvPr/>
        </p:nvCxnSpPr>
        <p:spPr>
          <a:xfrm flipH="1" flipV="1">
            <a:off x="7349925" y="5590573"/>
            <a:ext cx="185194" cy="523811"/>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4291313" y="5960174"/>
            <a:ext cx="658672" cy="153889"/>
          </a:xfrm>
          <a:prstGeom prst="line">
            <a:avLst/>
          </a:prstGeom>
          <a:ln>
            <a:solidFill>
              <a:srgbClr val="DE6769"/>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781910" y="260330"/>
            <a:ext cx="1911524" cy="1200329"/>
          </a:xfrm>
          <a:prstGeom prst="rect">
            <a:avLst/>
          </a:prstGeom>
          <a:noFill/>
          <a:ln>
            <a:solidFill>
              <a:schemeClr val="tx1"/>
            </a:solidFill>
          </a:ln>
        </p:spPr>
        <p:txBody>
          <a:bodyPr wrap="square" rtlCol="0">
            <a:spAutoFit/>
          </a:bodyPr>
          <a:lstStyle/>
          <a:p>
            <a:r>
              <a:rPr lang="en-US" dirty="0"/>
              <a:t>SLIDE SKIPPED IN CLASS!  (Note this is also in the reading).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4"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more polynomials</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8249132" cy="4351338"/>
              </a:xfrm>
            </p:spPr>
            <p:txBody>
              <a:bodyPr/>
              <a:lstStyle/>
              <a:p>
                <a:r>
                  <a:rPr lang="en-US" sz="2400" dirty="0"/>
                  <a:t>For any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𝑘</m:t>
                        </m:r>
                      </m:sup>
                    </m:sSup>
                  </m:oMath>
                </a14:m>
                <a:r>
                  <a:rPr lang="en-US" sz="2400" dirty="0"/>
                  <a:t> is </a:t>
                </a:r>
                <a:r>
                  <a:rPr lang="en-US" sz="2400" dirty="0">
                    <a:solidFill>
                      <a:srgbClr val="DE6769"/>
                    </a:solidFill>
                  </a:rPr>
                  <a:t>NOT</a:t>
                </a:r>
                <a:r>
                  <a:rPr lang="en-US" sz="2400" dirty="0"/>
                  <a:t> </a:t>
                </a:r>
                <a14:m>
                  <m:oMath xmlns:m="http://schemas.openxmlformats.org/officeDocument/2006/math">
                    <m:r>
                      <a:rPr lang="en-US" sz="2400" b="0" i="1" smtClean="0">
                        <a:latin typeface="Cambria Math" panose="02040503050406030204" pitchFamily="18" charset="0"/>
                      </a:rPr>
                      <m:t>𝑂</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1</m:t>
                            </m:r>
                          </m:sup>
                        </m:sSup>
                      </m:e>
                    </m:d>
                    <m:r>
                      <a:rPr lang="en-US" sz="2400" b="0" i="0" smtClean="0">
                        <a:latin typeface="Cambria Math" panose="02040503050406030204" pitchFamily="18" charset="0"/>
                      </a:rPr>
                      <m:t>.</m:t>
                    </m:r>
                  </m:oMath>
                </a14:m>
                <a:endParaRPr lang="en-US" sz="2400" dirty="0"/>
              </a:p>
              <a:p>
                <a:r>
                  <a:rPr lang="en-US" sz="2400" dirty="0"/>
                  <a:t>Proof:</a:t>
                </a:r>
                <a:endParaRPr lang="en-US" sz="2400" dirty="0"/>
              </a:p>
              <a:p>
                <a:pPr lvl="1"/>
                <a:r>
                  <a:rPr lang="en-US" sz="2400" dirty="0">
                    <a:solidFill>
                      <a:schemeClr val="accent4"/>
                    </a:solidFill>
                  </a:rPr>
                  <a:t>Suppose that it were.  Then there is some c, n</a:t>
                </a:r>
                <a:r>
                  <a:rPr lang="en-US" sz="2400" baseline="-25000" dirty="0">
                    <a:solidFill>
                      <a:schemeClr val="accent4"/>
                    </a:solidFill>
                  </a:rPr>
                  <a:t>0</a:t>
                </a:r>
                <a:r>
                  <a:rPr lang="en-US" sz="2400" dirty="0">
                    <a:solidFill>
                      <a:schemeClr val="accent4"/>
                    </a:solidFill>
                  </a:rPr>
                  <a:t> &gt; 0 so that</a:t>
                </a:r>
                <a:endParaRPr lang="en-US" sz="2400" dirty="0">
                  <a:solidFill>
                    <a:schemeClr val="accent4"/>
                  </a:solidFill>
                </a:endParaRPr>
              </a:p>
              <a:p>
                <a:pPr marL="457200" lvl="1" indent="0" algn="ctr">
                  <a:buNone/>
                </a:pPr>
                <a14:m>
                  <m:oMath xmlns:m="http://schemas.openxmlformats.org/officeDocument/2006/math">
                    <m:sSup>
                      <m:sSupPr>
                        <m:ctrlPr>
                          <a:rPr lang="en-US" sz="2400" b="0" i="1" smtClean="0">
                            <a:solidFill>
                              <a:schemeClr val="accent4"/>
                            </a:solidFill>
                            <a:latin typeface="Cambria Math" panose="02040503050406030204" pitchFamily="18" charset="0"/>
                          </a:rPr>
                        </m:ctrlPr>
                      </m:sSupPr>
                      <m:e>
                        <m:r>
                          <a:rPr lang="en-US" sz="2400" b="0" i="1" smtClean="0">
                            <a:solidFill>
                              <a:schemeClr val="accent4"/>
                            </a:solidFill>
                            <a:latin typeface="Cambria Math" panose="02040503050406030204" pitchFamily="18" charset="0"/>
                          </a:rPr>
                          <m:t>𝑛</m:t>
                        </m:r>
                      </m:e>
                      <m:sup>
                        <m:r>
                          <a:rPr lang="en-US" sz="2400" b="0" i="1" smtClean="0">
                            <a:solidFill>
                              <a:schemeClr val="accent4"/>
                            </a:solidFill>
                            <a:latin typeface="Cambria Math" panose="02040503050406030204" pitchFamily="18" charset="0"/>
                          </a:rPr>
                          <m:t>𝑘</m:t>
                        </m:r>
                      </m:sup>
                    </m:sSup>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𝑐</m:t>
                    </m:r>
                    <m:r>
                      <a:rPr lang="en-US" sz="2400" b="0" i="1" smtClean="0">
                        <a:solidFill>
                          <a:schemeClr val="accent4"/>
                        </a:solidFill>
                        <a:latin typeface="Cambria Math" panose="02040503050406030204" pitchFamily="18" charset="0"/>
                      </a:rPr>
                      <m:t>⋅</m:t>
                    </m:r>
                    <m:sSup>
                      <m:sSupPr>
                        <m:ctrlPr>
                          <a:rPr lang="en-US" sz="2400" b="0" i="1" smtClean="0">
                            <a:solidFill>
                              <a:schemeClr val="accent4"/>
                            </a:solidFill>
                            <a:latin typeface="Cambria Math" panose="02040503050406030204" pitchFamily="18" charset="0"/>
                          </a:rPr>
                        </m:ctrlPr>
                      </m:sSupPr>
                      <m:e>
                        <m:r>
                          <a:rPr lang="en-US" sz="2400" b="0" i="1" smtClean="0">
                            <a:solidFill>
                              <a:schemeClr val="accent4"/>
                            </a:solidFill>
                            <a:latin typeface="Cambria Math" panose="02040503050406030204" pitchFamily="18" charset="0"/>
                          </a:rPr>
                          <m:t>𝑛</m:t>
                        </m:r>
                      </m:e>
                      <m:sup>
                        <m:r>
                          <a:rPr lang="en-US" sz="2400" b="0" i="1" smtClean="0">
                            <a:solidFill>
                              <a:schemeClr val="accent4"/>
                            </a:solidFill>
                            <a:latin typeface="Cambria Math" panose="02040503050406030204" pitchFamily="18" charset="0"/>
                          </a:rPr>
                          <m:t>𝑘</m:t>
                        </m:r>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1</m:t>
                        </m:r>
                      </m:sup>
                    </m:sSup>
                  </m:oMath>
                </a14:m>
                <a:r>
                  <a:rPr lang="en-US" sz="2400" dirty="0">
                    <a:solidFill>
                      <a:schemeClr val="accent4"/>
                    </a:solidFill>
                  </a:rPr>
                  <a:t> for all </a:t>
                </a:r>
                <a14:m>
                  <m:oMath xmlns:m="http://schemas.openxmlformats.org/officeDocument/2006/math">
                    <m:r>
                      <a:rPr lang="en-US" sz="2400" b="0" i="1" smtClean="0">
                        <a:solidFill>
                          <a:schemeClr val="accent4"/>
                        </a:solidFill>
                        <a:latin typeface="Cambria Math" panose="02040503050406030204" pitchFamily="18" charset="0"/>
                      </a:rPr>
                      <m:t>𝑛</m:t>
                    </m:r>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𝑛</m:t>
                        </m:r>
                      </m:e>
                      <m:sub>
                        <m:r>
                          <a:rPr lang="en-US" sz="2400" b="0" i="1" smtClean="0">
                            <a:solidFill>
                              <a:schemeClr val="accent4"/>
                            </a:solidFill>
                            <a:latin typeface="Cambria Math" panose="02040503050406030204" pitchFamily="18" charset="0"/>
                          </a:rPr>
                          <m:t>0</m:t>
                        </m:r>
                      </m:sub>
                    </m:sSub>
                  </m:oMath>
                </a14:m>
                <a:endParaRPr lang="en-US" sz="2400" dirty="0">
                  <a:solidFill>
                    <a:schemeClr val="accent4"/>
                  </a:solidFill>
                </a:endParaRPr>
              </a:p>
              <a:p>
                <a:pPr lvl="1"/>
                <a:r>
                  <a:rPr lang="en-US" sz="2400" dirty="0">
                    <a:solidFill>
                      <a:schemeClr val="accent4"/>
                    </a:solidFill>
                  </a:rPr>
                  <a:t>Aka, </a:t>
                </a:r>
                <a14:m>
                  <m:oMath xmlns:m="http://schemas.openxmlformats.org/officeDocument/2006/math">
                    <m:sSup>
                      <m:sSupPr>
                        <m:ctrlPr>
                          <a:rPr lang="en-US" sz="2400" i="1">
                            <a:solidFill>
                              <a:schemeClr val="accent4"/>
                            </a:solidFill>
                            <a:latin typeface="Cambria Math" panose="02040503050406030204" pitchFamily="18" charset="0"/>
                          </a:rPr>
                        </m:ctrlPr>
                      </m:sSupPr>
                      <m:e>
                        <m:r>
                          <a:rPr lang="en-US" sz="2400" i="1">
                            <a:solidFill>
                              <a:schemeClr val="accent4"/>
                            </a:solidFill>
                            <a:latin typeface="Cambria Math" panose="02040503050406030204" pitchFamily="18" charset="0"/>
                          </a:rPr>
                          <m:t>𝑛</m:t>
                        </m:r>
                      </m:e>
                      <m:sup>
                        <m:r>
                          <a:rPr lang="en-US" sz="2400" b="0" i="1" smtClean="0">
                            <a:solidFill>
                              <a:schemeClr val="accent4"/>
                            </a:solidFill>
                            <a:latin typeface="Cambria Math" panose="02040503050406030204" pitchFamily="18" charset="0"/>
                          </a:rPr>
                          <m:t> </m:t>
                        </m:r>
                      </m:sup>
                    </m:sSup>
                    <m:r>
                      <a:rPr lang="en-US" sz="2400" i="1">
                        <a:solidFill>
                          <a:schemeClr val="accent4"/>
                        </a:solidFill>
                        <a:latin typeface="Cambria Math" panose="02040503050406030204" pitchFamily="18" charset="0"/>
                      </a:rPr>
                      <m:t>≤</m:t>
                    </m:r>
                    <m:r>
                      <a:rPr lang="en-US" sz="2400" i="1">
                        <a:solidFill>
                          <a:schemeClr val="accent4"/>
                        </a:solidFill>
                        <a:latin typeface="Cambria Math" panose="02040503050406030204" pitchFamily="18" charset="0"/>
                      </a:rPr>
                      <m:t>𝑐</m:t>
                    </m:r>
                  </m:oMath>
                </a14:m>
                <a:r>
                  <a:rPr lang="en-US" sz="2400" dirty="0">
                    <a:solidFill>
                      <a:schemeClr val="accent4"/>
                    </a:solidFill>
                  </a:rPr>
                  <a:t>  for all </a:t>
                </a:r>
                <a14:m>
                  <m:oMath xmlns:m="http://schemas.openxmlformats.org/officeDocument/2006/math">
                    <m:r>
                      <a:rPr lang="en-US" sz="2400" i="1">
                        <a:solidFill>
                          <a:schemeClr val="accent4"/>
                        </a:solidFill>
                        <a:latin typeface="Cambria Math" panose="02040503050406030204" pitchFamily="18" charset="0"/>
                      </a:rPr>
                      <m:t>𝑛</m:t>
                    </m:r>
                    <m:r>
                      <a:rPr lang="en-US" sz="2400" i="1">
                        <a:solidFill>
                          <a:schemeClr val="accent4"/>
                        </a:solidFill>
                        <a:latin typeface="Cambria Math" panose="02040503050406030204" pitchFamily="18" charset="0"/>
                      </a:rPr>
                      <m:t>≥</m:t>
                    </m:r>
                    <m:sSub>
                      <m:sSubPr>
                        <m:ctrlPr>
                          <a:rPr lang="en-US" sz="2400" i="1">
                            <a:solidFill>
                              <a:schemeClr val="accent4"/>
                            </a:solidFill>
                            <a:latin typeface="Cambria Math" panose="02040503050406030204" pitchFamily="18" charset="0"/>
                          </a:rPr>
                        </m:ctrlPr>
                      </m:sSubPr>
                      <m:e>
                        <m:r>
                          <a:rPr lang="en-US" sz="2400" i="1">
                            <a:solidFill>
                              <a:schemeClr val="accent4"/>
                            </a:solidFill>
                            <a:latin typeface="Cambria Math" panose="02040503050406030204" pitchFamily="18" charset="0"/>
                          </a:rPr>
                          <m:t>𝑛</m:t>
                        </m:r>
                      </m:e>
                      <m:sub>
                        <m:r>
                          <a:rPr lang="en-US" sz="2400" i="1">
                            <a:solidFill>
                              <a:schemeClr val="accent4"/>
                            </a:solidFill>
                            <a:latin typeface="Cambria Math" panose="02040503050406030204" pitchFamily="18" charset="0"/>
                          </a:rPr>
                          <m:t>0</m:t>
                        </m:r>
                      </m:sub>
                    </m:sSub>
                  </m:oMath>
                </a14:m>
                <a:endParaRPr lang="en-US" sz="2400" dirty="0">
                  <a:solidFill>
                    <a:schemeClr val="accent4"/>
                  </a:solidFill>
                </a:endParaRPr>
              </a:p>
              <a:p>
                <a:pPr lvl="1"/>
                <a:r>
                  <a:rPr lang="en-US" sz="2400" dirty="0">
                    <a:solidFill>
                      <a:schemeClr val="accent4"/>
                    </a:solidFill>
                  </a:rPr>
                  <a:t>But that’s not true!  What about </a:t>
                </a:r>
                <a14:m>
                  <m:oMath xmlns:m="http://schemas.openxmlformats.org/officeDocument/2006/math">
                    <m:r>
                      <a:rPr lang="en-US" sz="2400" b="0" i="1" smtClean="0">
                        <a:solidFill>
                          <a:schemeClr val="accent4"/>
                        </a:solidFill>
                        <a:latin typeface="Cambria Math" panose="02040503050406030204" pitchFamily="18" charset="0"/>
                      </a:rPr>
                      <m:t>𝑛</m:t>
                    </m:r>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𝑛</m:t>
                        </m:r>
                      </m:e>
                      <m:sub>
                        <m:r>
                          <a:rPr lang="en-US" sz="2400" b="0" i="1" smtClean="0">
                            <a:solidFill>
                              <a:schemeClr val="accent4"/>
                            </a:solidFill>
                            <a:latin typeface="Cambria Math" panose="02040503050406030204" pitchFamily="18" charset="0"/>
                          </a:rPr>
                          <m:t>0</m:t>
                        </m:r>
                      </m:sub>
                    </m:sSub>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𝑐</m:t>
                    </m:r>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1</m:t>
                    </m:r>
                  </m:oMath>
                </a14:m>
                <a:r>
                  <a:rPr lang="en-US" sz="2400" dirty="0">
                    <a:solidFill>
                      <a:schemeClr val="accent4"/>
                    </a:solidFill>
                  </a:rPr>
                  <a:t>!?</a:t>
                </a:r>
                <a:endParaRPr lang="en-US" sz="2400" dirty="0">
                  <a:solidFill>
                    <a:schemeClr val="accent4"/>
                  </a:solidFill>
                </a:endParaRPr>
              </a:p>
              <a:p>
                <a:pPr lvl="1"/>
                <a:r>
                  <a:rPr lang="en-US" sz="2400" dirty="0">
                    <a:solidFill>
                      <a:schemeClr val="accent4"/>
                    </a:solidFill>
                  </a:rPr>
                  <a:t>We have a contradiction!  It </a:t>
                </a:r>
                <a:r>
                  <a:rPr lang="en-US" sz="2400" i="1" dirty="0">
                    <a:solidFill>
                      <a:schemeClr val="accent4"/>
                    </a:solidFill>
                  </a:rPr>
                  <a:t>can’t</a:t>
                </a:r>
                <a:r>
                  <a:rPr lang="en-US" sz="2400" dirty="0">
                    <a:solidFill>
                      <a:schemeClr val="accent4"/>
                    </a:solidFill>
                  </a:rPr>
                  <a:t> be that </a:t>
                </a:r>
                <a14:m>
                  <m:oMath xmlns:m="http://schemas.openxmlformats.org/officeDocument/2006/math">
                    <m:sSup>
                      <m:sSupPr>
                        <m:ctrlPr>
                          <a:rPr lang="en-US" sz="2400" i="1">
                            <a:solidFill>
                              <a:schemeClr val="accent4"/>
                            </a:solidFill>
                            <a:latin typeface="Cambria Math" panose="02040503050406030204" pitchFamily="18" charset="0"/>
                          </a:rPr>
                        </m:ctrlPr>
                      </m:sSupPr>
                      <m:e>
                        <m:r>
                          <a:rPr lang="en-US" sz="2400" i="1">
                            <a:solidFill>
                              <a:schemeClr val="accent4"/>
                            </a:solidFill>
                            <a:latin typeface="Cambria Math" panose="02040503050406030204" pitchFamily="18" charset="0"/>
                          </a:rPr>
                          <m:t>𝑛</m:t>
                        </m:r>
                      </m:e>
                      <m:sup>
                        <m:r>
                          <a:rPr lang="en-US" sz="2400" i="1">
                            <a:solidFill>
                              <a:schemeClr val="accent4"/>
                            </a:solidFill>
                            <a:latin typeface="Cambria Math" panose="02040503050406030204" pitchFamily="18" charset="0"/>
                          </a:rPr>
                          <m:t>𝑘</m:t>
                        </m:r>
                      </m:sup>
                    </m:sSup>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𝑂</m:t>
                    </m:r>
                    <m:d>
                      <m:dPr>
                        <m:ctrlPr>
                          <a:rPr lang="en-US" sz="2400" b="0" i="1" smtClean="0">
                            <a:solidFill>
                              <a:schemeClr val="accent4"/>
                            </a:solidFill>
                            <a:latin typeface="Cambria Math" panose="02040503050406030204" pitchFamily="18" charset="0"/>
                          </a:rPr>
                        </m:ctrlPr>
                      </m:dPr>
                      <m:e>
                        <m:sSup>
                          <m:sSupPr>
                            <m:ctrlPr>
                              <a:rPr lang="en-US" sz="2400" b="0" i="1" smtClean="0">
                                <a:solidFill>
                                  <a:schemeClr val="accent4"/>
                                </a:solidFill>
                                <a:latin typeface="Cambria Math" panose="02040503050406030204" pitchFamily="18" charset="0"/>
                              </a:rPr>
                            </m:ctrlPr>
                          </m:sSupPr>
                          <m:e>
                            <m:r>
                              <a:rPr lang="en-US" sz="2400" b="0" i="1" smtClean="0">
                                <a:solidFill>
                                  <a:schemeClr val="accent4"/>
                                </a:solidFill>
                                <a:latin typeface="Cambria Math" panose="02040503050406030204" pitchFamily="18" charset="0"/>
                              </a:rPr>
                              <m:t>𝑛</m:t>
                            </m:r>
                          </m:e>
                          <m:sup>
                            <m:r>
                              <a:rPr lang="en-US" sz="2400" b="0" i="1" smtClean="0">
                                <a:solidFill>
                                  <a:schemeClr val="accent4"/>
                                </a:solidFill>
                                <a:latin typeface="Cambria Math" panose="02040503050406030204" pitchFamily="18" charset="0"/>
                              </a:rPr>
                              <m:t>𝑘</m:t>
                            </m:r>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1</m:t>
                            </m:r>
                          </m:sup>
                        </m:sSup>
                      </m:e>
                    </m:d>
                  </m:oMath>
                </a14:m>
                <a:r>
                  <a:rPr lang="en-US" sz="2400" dirty="0">
                    <a:solidFill>
                      <a:schemeClr val="accent4"/>
                    </a:solidFill>
                  </a:rPr>
                  <a:t>. </a:t>
                </a:r>
                <a:endParaRPr lang="en-US" sz="2400" dirty="0">
                  <a:solidFill>
                    <a:schemeClr val="accent4"/>
                  </a:solidFill>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28650" y="1825625"/>
                <a:ext cx="8249132" cy="4351338"/>
              </a:xfrm>
              <a:blipFill rotWithShape="1">
                <a:blip r:embed="rId1"/>
                <a:stretch>
                  <a:fillRect r="6" b="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2"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More</a:t>
            </a:r>
            <a:r>
              <a:rPr kumimoji="1" lang="zh-CN" altLang="en-US" dirty="0"/>
              <a:t> </a:t>
            </a:r>
            <a:r>
              <a:rPr kumimoji="1" lang="en-US" altLang="zh-CN" dirty="0"/>
              <a:t>examples</a:t>
            </a:r>
            <a:endParaRPr kumimoji="1" lang="zh-CN" altLang="en-US" dirty="0"/>
          </a:p>
        </p:txBody>
      </p:sp>
      <p:pic>
        <p:nvPicPr>
          <p:cNvPr id="4" name="图片 3"/>
          <p:cNvPicPr>
            <a:picLocks noChangeAspect="1"/>
          </p:cNvPicPr>
          <p:nvPr/>
        </p:nvPicPr>
        <p:blipFill rotWithShape="1">
          <a:blip r:embed="rId1"/>
          <a:srcRect l="35923" t="32509" r="-2229" b="-1015"/>
          <a:stretch>
            <a:fillRect/>
          </a:stretch>
        </p:blipFill>
        <p:spPr>
          <a:xfrm>
            <a:off x="1335641" y="1636723"/>
            <a:ext cx="2139379" cy="693453"/>
          </a:xfrm>
          <a:prstGeom prst="rect">
            <a:avLst/>
          </a:prstGeom>
        </p:spPr>
      </p:pic>
      <p:pic>
        <p:nvPicPr>
          <p:cNvPr id="5" name="图片 4"/>
          <p:cNvPicPr>
            <a:picLocks noChangeAspect="1"/>
          </p:cNvPicPr>
          <p:nvPr/>
        </p:nvPicPr>
        <p:blipFill>
          <a:blip r:embed="rId2"/>
          <a:stretch>
            <a:fillRect/>
          </a:stretch>
        </p:blipFill>
        <p:spPr>
          <a:xfrm>
            <a:off x="3663165" y="1636722"/>
            <a:ext cx="3836922" cy="639487"/>
          </a:xfrm>
          <a:prstGeom prst="rect">
            <a:avLst/>
          </a:prstGeom>
        </p:spPr>
      </p:pic>
      <p:sp>
        <p:nvSpPr>
          <p:cNvPr id="6" name="文本框 5"/>
          <p:cNvSpPr txBox="1"/>
          <p:nvPr/>
        </p:nvSpPr>
        <p:spPr>
          <a:xfrm>
            <a:off x="1039430" y="1690689"/>
            <a:ext cx="404278" cy="523220"/>
          </a:xfrm>
          <a:prstGeom prst="rect">
            <a:avLst/>
          </a:prstGeom>
          <a:noFill/>
        </p:spPr>
        <p:txBody>
          <a:bodyPr wrap="none" rtlCol="0">
            <a:spAutoFit/>
          </a:bodyPr>
          <a:lstStyle/>
          <a:p>
            <a:r>
              <a:rPr kumimoji="1" lang="en-US" altLang="zh-CN" sz="2800" i="1" dirty="0">
                <a:latin typeface="Times New Roman" panose="02020503050405090304" pitchFamily="18" charset="0"/>
                <a:cs typeface="Times New Roman" panose="02020503050405090304" pitchFamily="18" charset="0"/>
              </a:rPr>
              <a:t>If</a:t>
            </a:r>
            <a:endParaRPr kumimoji="1" lang="zh-CN" altLang="en-US" sz="2800" i="1" dirty="0">
              <a:latin typeface="Times New Roman" panose="02020503050405090304" pitchFamily="18" charset="0"/>
              <a:cs typeface="Times New Roman" panose="02020503050405090304" pitchFamily="18" charset="0"/>
            </a:endParaRPr>
          </a:p>
        </p:txBody>
      </p:sp>
      <p:sp>
        <p:nvSpPr>
          <p:cNvPr id="7" name="文本框 6"/>
          <p:cNvSpPr txBox="1"/>
          <p:nvPr/>
        </p:nvSpPr>
        <p:spPr>
          <a:xfrm>
            <a:off x="1039430" y="2691829"/>
            <a:ext cx="3627788" cy="2431435"/>
          </a:xfrm>
          <a:prstGeom prst="rect">
            <a:avLst/>
          </a:prstGeom>
          <a:noFill/>
        </p:spPr>
        <p:txBody>
          <a:bodyPr wrap="none" rtlCol="0">
            <a:spAutoFit/>
          </a:bodyPr>
          <a:lstStyle/>
          <a:p>
            <a:r>
              <a:rPr kumimoji="1" lang="en-US" altLang="zh-CN" sz="2400" dirty="0"/>
              <a:t>We</a:t>
            </a:r>
            <a:r>
              <a:rPr kumimoji="1" lang="zh-CN" altLang="en-US" sz="2400" dirty="0"/>
              <a:t> </a:t>
            </a:r>
            <a:r>
              <a:rPr kumimoji="1" lang="en-US" altLang="zh-CN" sz="2400" dirty="0"/>
              <a:t>prove</a:t>
            </a:r>
            <a:r>
              <a:rPr kumimoji="1" lang="zh-CN" altLang="en-US" sz="2400" dirty="0"/>
              <a:t> </a:t>
            </a:r>
            <a:r>
              <a:rPr kumimoji="1" lang="en-US" altLang="zh-CN" sz="2400" dirty="0"/>
              <a:t>by</a:t>
            </a:r>
            <a:r>
              <a:rPr kumimoji="1" lang="zh-CN" altLang="en-US" sz="2400" dirty="0"/>
              <a:t> </a:t>
            </a:r>
            <a:r>
              <a:rPr kumimoji="1" lang="en-US" altLang="zh-CN" sz="2400" dirty="0"/>
              <a:t>contradiction.</a:t>
            </a:r>
            <a:r>
              <a:rPr kumimoji="1" lang="zh-CN" altLang="en-US" sz="2400" dirty="0"/>
              <a:t> </a:t>
            </a:r>
            <a:endParaRPr kumimoji="1" lang="en-US" altLang="zh-CN" sz="2400" dirty="0"/>
          </a:p>
          <a:p>
            <a:endParaRPr kumimoji="1" lang="en-US" altLang="zh-CN" sz="2400" dirty="0"/>
          </a:p>
          <a:p>
            <a:endParaRPr kumimoji="1" lang="en-US" altLang="zh-CN" sz="2400" baseline="-25000" dirty="0"/>
          </a:p>
          <a:p>
            <a:endParaRPr kumimoji="1" lang="en-US" altLang="zh-CN" sz="3200" dirty="0"/>
          </a:p>
          <a:p>
            <a:endParaRPr kumimoji="1" lang="en-US" altLang="zh-CN" sz="3200" dirty="0"/>
          </a:p>
          <a:p>
            <a:endParaRPr kumimoji="1" lang="en-US" altLang="zh-CN" sz="2400" dirty="0"/>
          </a:p>
        </p:txBody>
      </p:sp>
      <mc:AlternateContent xmlns:mc="http://schemas.openxmlformats.org/markup-compatibility/2006">
        <mc:Choice xmlns:a14="http://schemas.microsoft.com/office/drawing/2010/main" Requires="a14">
          <p:sp>
            <p:nvSpPr>
              <p:cNvPr id="10" name="文本框 9"/>
              <p:cNvSpPr txBox="1"/>
              <p:nvPr/>
            </p:nvSpPr>
            <p:spPr>
              <a:xfrm>
                <a:off x="1147729" y="3375061"/>
                <a:ext cx="6848542" cy="400110"/>
              </a:xfrm>
              <a:prstGeom prst="rect">
                <a:avLst/>
              </a:prstGeom>
              <a:noFill/>
            </p:spPr>
            <p:txBody>
              <a:bodyPr wrap="square">
                <a:spAutoFit/>
              </a:bodyPr>
              <a:lstStyle/>
              <a:p>
                <a:r>
                  <a:rPr kumimoji="1" lang="en-US" altLang="zh-CN" sz="2000" dirty="0"/>
                  <a:t>Suppose</a:t>
                </a:r>
                <a:r>
                  <a:rPr kumimoji="1" lang="zh-CN" altLang="en-US" sz="2000" dirty="0"/>
                  <a:t>  </a:t>
                </a:r>
                <a14:m>
                  <m:oMath xmlns:m="http://schemas.openxmlformats.org/officeDocument/2006/math">
                    <m:r>
                      <a:rPr kumimoji="1" lang="en-US" altLang="zh-CN" sz="2000" b="0" i="1" smtClean="0">
                        <a:latin typeface="Cambria Math" panose="02040503050406030204" pitchFamily="18" charset="0"/>
                      </a:rPr>
                      <m:t>𝑇</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𝑛</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𝑂</m:t>
                    </m:r>
                    <m:d>
                      <m:dPr>
                        <m:ctrlPr>
                          <a:rPr kumimoji="1" lang="en-US" altLang="zh-CN" sz="2000" b="0" i="1" smtClean="0">
                            <a:latin typeface="Cambria Math" panose="02040503050406030204" pitchFamily="18" charset="0"/>
                          </a:rPr>
                        </m:ctrlPr>
                      </m:dPr>
                      <m:e>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2</m:t>
                            </m:r>
                          </m:e>
                          <m:sup>
                            <m:r>
                              <a:rPr kumimoji="1" lang="en-US" altLang="zh-CN" sz="2000" b="0" i="1" smtClean="0">
                                <a:latin typeface="Cambria Math" panose="02040503050406030204" pitchFamily="18" charset="0"/>
                              </a:rPr>
                              <m:t>𝑛</m:t>
                            </m:r>
                          </m:sup>
                        </m:sSup>
                      </m:e>
                    </m:d>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oMath>
                </a14:m>
                <a:r>
                  <a:rPr kumimoji="1" lang="en-US" altLang="zh-CN" sz="2000" dirty="0"/>
                  <a:t>then</a:t>
                </a:r>
                <a:r>
                  <a:rPr kumimoji="1" lang="zh-CN" altLang="en-US" sz="2000" dirty="0"/>
                  <a:t> </a:t>
                </a:r>
                <a:r>
                  <a:rPr kumimoji="1" lang="en-US" altLang="zh-CN" sz="2000" dirty="0"/>
                  <a:t>there</a:t>
                </a:r>
                <a:r>
                  <a:rPr kumimoji="1" lang="zh-CN" altLang="en-US" sz="2000" dirty="0"/>
                  <a:t> </a:t>
                </a:r>
                <a:r>
                  <a:rPr kumimoji="1" lang="en-US" altLang="zh-CN" sz="2000" dirty="0"/>
                  <a:t>exist</a:t>
                </a:r>
                <a:r>
                  <a:rPr kumimoji="1" lang="zh-CN" altLang="en-US" sz="2000" dirty="0"/>
                  <a:t> </a:t>
                </a:r>
                <a:r>
                  <a:rPr kumimoji="1" lang="en-US" altLang="zh-CN" sz="2000" dirty="0"/>
                  <a:t>c</a:t>
                </a:r>
                <a:r>
                  <a:rPr kumimoji="1" lang="zh-CN" altLang="en-US" sz="2000" dirty="0"/>
                  <a:t> </a:t>
                </a:r>
                <a:r>
                  <a:rPr kumimoji="1" lang="en-US" altLang="zh-CN" sz="2000" dirty="0"/>
                  <a:t>and</a:t>
                </a:r>
                <a:r>
                  <a:rPr kumimoji="1" lang="zh-CN" altLang="en-US" sz="2000" dirty="0"/>
                  <a:t> </a:t>
                </a:r>
                <a:r>
                  <a:rPr kumimoji="1" lang="en-US" altLang="zh-CN" sz="2000" dirty="0"/>
                  <a:t>n</a:t>
                </a:r>
                <a:r>
                  <a:rPr kumimoji="1" lang="en-US" altLang="zh-CN" sz="2000" baseline="-25000" dirty="0"/>
                  <a:t>0</a:t>
                </a:r>
                <a:r>
                  <a:rPr kumimoji="1" lang="en-US" altLang="zh-CN" sz="2000" dirty="0"/>
                  <a:t>,</a:t>
                </a:r>
                <a:r>
                  <a:rPr kumimoji="1" lang="zh-CN" altLang="en-US" sz="2000" dirty="0"/>
                  <a:t> </a:t>
                </a:r>
                <a:r>
                  <a:rPr kumimoji="1" lang="en-US" altLang="zh-CN" sz="2000" dirty="0"/>
                  <a:t>such</a:t>
                </a:r>
                <a:r>
                  <a:rPr kumimoji="1" lang="zh-CN" altLang="en-US" sz="2000" dirty="0"/>
                  <a:t> </a:t>
                </a:r>
                <a:r>
                  <a:rPr kumimoji="1" lang="en-US" altLang="zh-CN" sz="2000" dirty="0"/>
                  <a:t>that</a:t>
                </a:r>
                <a:r>
                  <a:rPr kumimoji="1" lang="zh-CN" altLang="en-US" sz="2000" dirty="0"/>
                  <a:t> </a:t>
                </a:r>
                <a:endParaRPr kumimoji="1" lang="en-US" altLang="zh-CN" sz="2000" dirty="0"/>
              </a:p>
            </p:txBody>
          </p:sp>
        </mc:Choice>
        <mc:Fallback>
          <p:sp>
            <p:nvSpPr>
              <p:cNvPr id="10" name="文本框 9"/>
              <p:cNvSpPr txBox="1">
                <a:spLocks noRot="1" noChangeAspect="1" noMove="1" noResize="1" noEditPoints="1" noAdjustHandles="1" noChangeArrowheads="1" noChangeShapeType="1" noTextEdit="1"/>
              </p:cNvSpPr>
              <p:nvPr/>
            </p:nvSpPr>
            <p:spPr>
              <a:xfrm>
                <a:off x="1147729" y="3375061"/>
                <a:ext cx="6848542" cy="400110"/>
              </a:xfrm>
              <a:prstGeom prst="rect">
                <a:avLst/>
              </a:prstGeom>
              <a:blipFill rotWithShape="1">
                <a:blip r:embed="rId3"/>
                <a:stretch>
                  <a:fillRect l="-4" t="-9" r="5" b="-767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147729" y="3907546"/>
                <a:ext cx="4572000" cy="400110"/>
              </a:xfrm>
              <a:prstGeom prst="rect">
                <a:avLst/>
              </a:prstGeom>
              <a:noFill/>
            </p:spPr>
            <p:txBody>
              <a:bodyPr wrap="square">
                <a:spAutoFit/>
              </a:bodyPr>
              <a:lstStyle/>
              <a:p>
                <a14:m>
                  <m:oMath xmlns:m="http://schemas.openxmlformats.org/officeDocument/2006/math">
                    <m:r>
                      <a:rPr kumimoji="1" lang="zh-CN" altLang="en-US" sz="2000" i="1" smtClean="0">
                        <a:latin typeface="Cambria Math" panose="02040503050406030204" pitchFamily="18" charset="0"/>
                      </a:rPr>
                      <m:t>∀ </m:t>
                    </m:r>
                    <m:r>
                      <a:rPr kumimoji="1" lang="en-US" altLang="zh-CN" sz="2000" b="0" i="1" smtClean="0">
                        <a:latin typeface="Cambria Math" panose="02040503050406030204" pitchFamily="18" charset="0"/>
                      </a:rPr>
                      <m:t>𝑛</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rPr>
                      <m:t>𝑛</m:t>
                    </m:r>
                    <m:r>
                      <a:rPr kumimoji="1" lang="en-US" altLang="zh-CN" sz="2000" b="0" i="1" baseline="-25000" smtClean="0">
                        <a:latin typeface="Cambria Math" panose="02040503050406030204" pitchFamily="18" charset="0"/>
                      </a:rPr>
                      <m:t>0</m:t>
                    </m:r>
                  </m:oMath>
                </a14:m>
                <a:r>
                  <a:rPr kumimoji="1" lang="en-US" altLang="zh-CN" sz="2000" dirty="0"/>
                  <a:t>,</a:t>
                </a:r>
                <a:r>
                  <a:rPr kumimoji="1" lang="zh-CN" altLang="en-US" sz="2000" dirty="0"/>
                  <a:t> </a:t>
                </a:r>
                <a14:m>
                  <m:oMath xmlns:m="http://schemas.openxmlformats.org/officeDocument/2006/math">
                    <m:sSup>
                      <m:sSupPr>
                        <m:ctrlPr>
                          <a:rPr kumimoji="1" lang="en-US" altLang="zh-CN" sz="2000" i="1" smtClean="0">
                            <a:latin typeface="Cambria Math" panose="02040503050406030204" pitchFamily="18" charset="0"/>
                          </a:rPr>
                        </m:ctrlPr>
                      </m:sSupPr>
                      <m:e>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2</m:t>
                        </m:r>
                      </m:e>
                      <m:sup>
                        <m:r>
                          <a:rPr kumimoji="1" lang="en-US" altLang="zh-CN" sz="2000" b="0" i="1" smtClean="0">
                            <a:latin typeface="Cambria Math" panose="02040503050406030204" pitchFamily="18" charset="0"/>
                          </a:rPr>
                          <m:t>10</m:t>
                        </m:r>
                        <m:r>
                          <a:rPr kumimoji="1" lang="en-US" altLang="zh-CN" sz="2000" b="0" i="1" smtClean="0">
                            <a:latin typeface="Cambria Math" panose="02040503050406030204" pitchFamily="18" charset="0"/>
                          </a:rPr>
                          <m:t>𝑛</m:t>
                        </m:r>
                      </m:sup>
                    </m:sSup>
                    <m:r>
                      <a:rPr kumimoji="1" lang="en-US" altLang="zh-CN" sz="200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𝑐</m:t>
                    </m:r>
                  </m:oMath>
                </a14:m>
                <a:r>
                  <a:rPr kumimoji="1" lang="en-US" altLang="zh-CN" sz="2000" dirty="0"/>
                  <a:t> </a:t>
                </a:r>
                <a14:m>
                  <m:oMath xmlns:m="http://schemas.openxmlformats.org/officeDocument/2006/math">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2</m:t>
                        </m:r>
                      </m:e>
                      <m:sup>
                        <m:r>
                          <a:rPr kumimoji="1" lang="en-US" altLang="zh-CN" sz="2000" i="1">
                            <a:latin typeface="Cambria Math" panose="02040503050406030204" pitchFamily="18" charset="0"/>
                          </a:rPr>
                          <m:t>𝑛</m:t>
                        </m:r>
                      </m:sup>
                    </m:sSup>
                  </m:oMath>
                </a14:m>
                <a:endParaRPr lang="zh-CN" altLang="en-US" sz="2000" dirty="0"/>
              </a:p>
            </p:txBody>
          </p:sp>
        </mc:Choice>
        <mc:Fallback>
          <p:sp>
            <p:nvSpPr>
              <p:cNvPr id="12" name="文本框 11"/>
              <p:cNvSpPr txBox="1">
                <a:spLocks noRot="1" noChangeAspect="1" noMove="1" noResize="1" noEditPoints="1" noAdjustHandles="1" noChangeArrowheads="1" noChangeShapeType="1" noTextEdit="1"/>
              </p:cNvSpPr>
              <p:nvPr/>
            </p:nvSpPr>
            <p:spPr>
              <a:xfrm>
                <a:off x="1147729" y="3907546"/>
                <a:ext cx="4572000" cy="400110"/>
              </a:xfrm>
              <a:prstGeom prst="rect">
                <a:avLst/>
              </a:prstGeom>
              <a:blipFill rotWithShape="1">
                <a:blip r:embed="rId4"/>
                <a:stretch>
                  <a:fillRect l="-6" t="-98" r="6" b="-130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1147729" y="4418893"/>
                <a:ext cx="6258518" cy="400110"/>
              </a:xfrm>
              <a:prstGeom prst="rect">
                <a:avLst/>
              </a:prstGeom>
              <a:noFill/>
            </p:spPr>
            <p:txBody>
              <a:bodyPr wrap="square">
                <a:spAutoFit/>
              </a:bodyPr>
              <a:lstStyle/>
              <a:p>
                <a:r>
                  <a:rPr kumimoji="1" lang="en-US" altLang="zh-CN" sz="2000" dirty="0"/>
                  <a:t>So</a:t>
                </a:r>
                <a:r>
                  <a:rPr kumimoji="1" lang="zh-CN" altLang="en-US" sz="2000" dirty="0"/>
                  <a:t> </a:t>
                </a:r>
                <a14:m>
                  <m:oMath xmlns:m="http://schemas.openxmlformats.org/officeDocument/2006/math">
                    <m:sSup>
                      <m:sSupPr>
                        <m:ctrlPr>
                          <a:rPr kumimoji="1" lang="en-US" altLang="zh-CN" sz="2000" i="1">
                            <a:latin typeface="Cambria Math" panose="02040503050406030204" pitchFamily="18" charset="0"/>
                          </a:rPr>
                        </m:ctrlPr>
                      </m:sSupPr>
                      <m:e>
                        <m:r>
                          <a:rPr kumimoji="1" lang="zh-CN" altLang="en-US" sz="2000" i="1">
                            <a:latin typeface="Cambria Math" panose="02040503050406030204" pitchFamily="18" charset="0"/>
                          </a:rPr>
                          <m:t> </m:t>
                        </m:r>
                        <m:r>
                          <a:rPr kumimoji="1" lang="zh-CN" altLang="en-US" sz="2000" i="1" smtClean="0">
                            <a:latin typeface="Cambria Math" panose="02040503050406030204" pitchFamily="18" charset="0"/>
                          </a:rPr>
                          <m:t>∀</m:t>
                        </m:r>
                        <m:r>
                          <a:rPr kumimoji="1" lang="zh-CN" altLang="en-US" sz="2000" b="0" i="1" smtClean="0">
                            <a:latin typeface="Cambria Math" panose="02040503050406030204" pitchFamily="18" charset="0"/>
                          </a:rPr>
                          <m:t>  </m:t>
                        </m:r>
                        <m:r>
                          <a:rPr kumimoji="1" lang="en-US" altLang="zh-CN" sz="2000" i="1">
                            <a:latin typeface="Cambria Math" panose="02040503050406030204" pitchFamily="18" charset="0"/>
                          </a:rPr>
                          <m:t>𝑛</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rPr>
                          <m:t>𝑛</m:t>
                        </m:r>
                        <m:r>
                          <a:rPr kumimoji="1" lang="en-US" altLang="zh-CN" sz="2000" i="1" baseline="-25000">
                            <a:latin typeface="Cambria Math" panose="02040503050406030204" pitchFamily="18" charset="0"/>
                          </a:rPr>
                          <m:t>0</m:t>
                        </m:r>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r>
                          <a:rPr kumimoji="1" lang="en-US" altLang="zh-CN" sz="2000" i="1">
                            <a:latin typeface="Cambria Math" panose="02040503050406030204" pitchFamily="18" charset="0"/>
                          </a:rPr>
                          <m:t>2</m:t>
                        </m:r>
                      </m:e>
                      <m:sup>
                        <m:r>
                          <a:rPr kumimoji="1" lang="en-US" altLang="zh-CN" sz="2000" b="0" i="1" smtClean="0">
                            <a:latin typeface="Cambria Math" panose="02040503050406030204" pitchFamily="18" charset="0"/>
                          </a:rPr>
                          <m:t>9</m:t>
                        </m:r>
                        <m:r>
                          <a:rPr kumimoji="1" lang="en-US" altLang="zh-CN" sz="2000" i="1">
                            <a:latin typeface="Cambria Math" panose="02040503050406030204" pitchFamily="18" charset="0"/>
                          </a:rPr>
                          <m:t>𝑛</m:t>
                        </m:r>
                      </m:sup>
                    </m:sSup>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𝑐</m:t>
                    </m:r>
                  </m:oMath>
                </a14:m>
                <a:r>
                  <a:rPr kumimoji="1" lang="en-US" altLang="zh-CN" sz="2000" dirty="0"/>
                  <a:t>,</a:t>
                </a:r>
                <a:r>
                  <a:rPr kumimoji="1" lang="zh-CN" altLang="en-US" sz="2000" dirty="0"/>
                  <a:t> </a:t>
                </a:r>
                <a:r>
                  <a:rPr kumimoji="1" lang="en-US" altLang="zh-CN" sz="2000" dirty="0"/>
                  <a:t>which</a:t>
                </a:r>
                <a:r>
                  <a:rPr kumimoji="1" lang="zh-CN" altLang="en-US" sz="2000" dirty="0"/>
                  <a:t> </a:t>
                </a:r>
                <a:r>
                  <a:rPr kumimoji="1" lang="en-US" altLang="zh-CN" sz="2000" dirty="0"/>
                  <a:t>arrives</a:t>
                </a:r>
                <a:r>
                  <a:rPr kumimoji="1" lang="zh-CN" altLang="en-US" sz="2000" dirty="0"/>
                  <a:t> </a:t>
                </a:r>
                <a:r>
                  <a:rPr kumimoji="1" lang="en-US" altLang="zh-CN" sz="2000" dirty="0"/>
                  <a:t>at</a:t>
                </a:r>
                <a:r>
                  <a:rPr kumimoji="1" lang="zh-CN" altLang="en-US" sz="2000" dirty="0"/>
                  <a:t> </a:t>
                </a:r>
                <a:r>
                  <a:rPr kumimoji="1" lang="en-US" altLang="zh-CN" sz="2000" dirty="0"/>
                  <a:t>a</a:t>
                </a:r>
                <a:r>
                  <a:rPr kumimoji="1" lang="zh-CN" altLang="en-US" sz="2000" dirty="0"/>
                  <a:t> </a:t>
                </a:r>
                <a:r>
                  <a:rPr kumimoji="1" lang="en-US" altLang="zh-CN" sz="2000" dirty="0"/>
                  <a:t>contradiction.</a:t>
                </a:r>
                <a:r>
                  <a:rPr kumimoji="1" lang="zh-CN" altLang="en-US" sz="2000" dirty="0"/>
                  <a:t> </a:t>
                </a:r>
                <a:endParaRPr kumimoji="1" lang="en-US" altLang="zh-CN" sz="2000" dirty="0"/>
              </a:p>
            </p:txBody>
          </p:sp>
        </mc:Choice>
        <mc:Fallback>
          <p:sp>
            <p:nvSpPr>
              <p:cNvPr id="14" name="文本框 13"/>
              <p:cNvSpPr txBox="1">
                <a:spLocks noRot="1" noChangeAspect="1" noMove="1" noResize="1" noEditPoints="1" noAdjustHandles="1" noChangeArrowheads="1" noChangeShapeType="1" noTextEdit="1"/>
              </p:cNvSpPr>
              <p:nvPr/>
            </p:nvSpPr>
            <p:spPr>
              <a:xfrm>
                <a:off x="1147729" y="4418893"/>
                <a:ext cx="6258518" cy="400110"/>
              </a:xfrm>
              <a:prstGeom prst="rect">
                <a:avLst/>
              </a:prstGeom>
              <a:blipFill rotWithShape="1">
                <a:blip r:embed="rId5"/>
                <a:stretch>
                  <a:fillRect l="-5" t="-141" r="4" b="-766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143020" y="5036611"/>
                <a:ext cx="4572000" cy="400110"/>
              </a:xfrm>
              <a:prstGeom prst="rect">
                <a:avLst/>
              </a:prstGeom>
              <a:noFill/>
            </p:spPr>
            <p:txBody>
              <a:bodyPr wrap="square">
                <a:spAutoFit/>
              </a:bodyPr>
              <a:lstStyle/>
              <a:p>
                <a:r>
                  <a:rPr kumimoji="1" lang="en-US" altLang="zh-CN" sz="2000" dirty="0"/>
                  <a:t>So</a:t>
                </a:r>
                <a:r>
                  <a:rPr kumimoji="1" lang="zh-CN" altLang="en-US" sz="2000" dirty="0"/>
                  <a:t> </a:t>
                </a:r>
                <a14:m>
                  <m:oMath xmlns:m="http://schemas.openxmlformats.org/officeDocument/2006/math">
                    <m:r>
                      <a:rPr kumimoji="1" lang="en-US" altLang="zh-CN" sz="2000" b="0" i="1" smtClean="0">
                        <a:latin typeface="Cambria Math" panose="02040503050406030204" pitchFamily="18" charset="0"/>
                      </a:rPr>
                      <m:t>𝑇</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𝑛</m:t>
                        </m:r>
                      </m:e>
                    </m:d>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𝑖𝑠</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𝑛𝑜𝑡</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𝑂</m:t>
                    </m:r>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2</m:t>
                        </m:r>
                      </m:e>
                      <m:sup>
                        <m:r>
                          <a:rPr kumimoji="1" lang="en-US" altLang="zh-CN" sz="2000" b="0" i="1" smtClean="0">
                            <a:latin typeface="Cambria Math" panose="02040503050406030204" pitchFamily="18" charset="0"/>
                          </a:rPr>
                          <m:t>𝑛</m:t>
                        </m:r>
                      </m:sup>
                    </m:sSup>
                    <m:r>
                      <a:rPr kumimoji="1" lang="en-US" altLang="zh-CN" sz="2000" b="0" i="1" smtClean="0">
                        <a:latin typeface="Cambria Math" panose="02040503050406030204" pitchFamily="18" charset="0"/>
                      </a:rPr>
                      <m:t>)</m:t>
                    </m:r>
                  </m:oMath>
                </a14:m>
                <a:endParaRPr kumimoji="1" lang="zh-CN" altLang="en-US" sz="2000" dirty="0"/>
              </a:p>
            </p:txBody>
          </p:sp>
        </mc:Choice>
        <mc:Fallback>
          <p:sp>
            <p:nvSpPr>
              <p:cNvPr id="16" name="文本框 15"/>
              <p:cNvSpPr txBox="1">
                <a:spLocks noRot="1" noChangeAspect="1" noMove="1" noResize="1" noEditPoints="1" noAdjustHandles="1" noChangeArrowheads="1" noChangeShapeType="1" noTextEdit="1"/>
              </p:cNvSpPr>
              <p:nvPr/>
            </p:nvSpPr>
            <p:spPr>
              <a:xfrm>
                <a:off x="1143020" y="5036611"/>
                <a:ext cx="4572000" cy="400110"/>
              </a:xfrm>
              <a:prstGeom prst="rect">
                <a:avLst/>
              </a:prstGeom>
              <a:blipFill rotWithShape="1">
                <a:blip r:embed="rId6"/>
                <a:stretch>
                  <a:fillRect t="-106" b="-513"/>
                </a:stretch>
              </a:blipFill>
            </p:spPr>
            <p:txBody>
              <a:bodyPr/>
              <a:lstStyle/>
              <a:p>
                <a:r>
                  <a:rPr lang="zh-CN" altLang="en-US">
                    <a:noFill/>
                  </a:rPr>
                  <a:t> </a:t>
                </a:r>
              </a:p>
            </p:txBody>
          </p:sp>
        </mc:Fallback>
      </mc:AlternateContent>
      <p:sp>
        <p:nvSpPr>
          <p:cNvPr id="17" name="文本框 16"/>
          <p:cNvSpPr txBox="1"/>
          <p:nvPr/>
        </p:nvSpPr>
        <p:spPr>
          <a:xfrm>
            <a:off x="1143020" y="5606441"/>
            <a:ext cx="4572000" cy="400110"/>
          </a:xfrm>
          <a:prstGeom prst="rect">
            <a:avLst/>
          </a:prstGeom>
          <a:noFill/>
        </p:spPr>
        <p:txBody>
          <a:bodyPr wrap="square">
            <a:spAutoFit/>
          </a:bodyPr>
          <a:lstStyle/>
          <a:p>
            <a:r>
              <a:rPr kumimoji="1" lang="en-US" altLang="zh-CN" sz="2000" dirty="0" err="1"/>
              <a:t>Q.e.d</a:t>
            </a:r>
            <a:endParaRPr kumimoji="1"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Exercises</a:t>
            </a:r>
            <a:endParaRPr lang="en-US" sz="4000" dirty="0"/>
          </a:p>
        </p:txBody>
      </p:sp>
      <p:sp>
        <p:nvSpPr>
          <p:cNvPr id="3" name="Content Placeholder 2"/>
          <p:cNvSpPr>
            <a:spLocks noGrp="1"/>
          </p:cNvSpPr>
          <p:nvPr>
            <p:ph idx="1"/>
          </p:nvPr>
        </p:nvSpPr>
        <p:spPr/>
        <p:txBody>
          <a:bodyPr/>
          <a:lstStyle/>
          <a:p>
            <a:r>
              <a:rPr lang="en-US" sz="2800" dirty="0"/>
              <a:t>n</a:t>
            </a:r>
            <a:r>
              <a:rPr lang="en-US" sz="2800" baseline="30000" dirty="0"/>
              <a:t>3</a:t>
            </a:r>
            <a:r>
              <a:rPr lang="en-US" sz="2800" dirty="0"/>
              <a:t> + 3n = O(n</a:t>
            </a:r>
            <a:r>
              <a:rPr lang="en-US" sz="2800" baseline="30000" dirty="0"/>
              <a:t>3</a:t>
            </a:r>
            <a:r>
              <a:rPr lang="en-US" sz="2800" dirty="0"/>
              <a:t> </a:t>
            </a:r>
            <a:r>
              <a:rPr lang="en-US" sz="2800" dirty="0"/>
              <a:t>–</a:t>
            </a:r>
            <a:r>
              <a:rPr lang="en-US" sz="2800" dirty="0"/>
              <a:t> n</a:t>
            </a:r>
            <a:r>
              <a:rPr lang="en-US" sz="2800" baseline="30000" dirty="0"/>
              <a:t>2</a:t>
            </a:r>
            <a:r>
              <a:rPr lang="en-US" sz="2800" dirty="0"/>
              <a:t>)</a:t>
            </a:r>
            <a:endParaRPr lang="en-US" sz="2800" dirty="0"/>
          </a:p>
          <a:p>
            <a:r>
              <a:rPr lang="en-US" sz="2800" dirty="0"/>
              <a:t>n</a:t>
            </a:r>
            <a:r>
              <a:rPr lang="en-US" sz="2800" baseline="30000" dirty="0"/>
              <a:t>3</a:t>
            </a:r>
            <a:r>
              <a:rPr lang="en-US" sz="2800" dirty="0"/>
              <a:t> + 3n = </a:t>
            </a:r>
            <a:r>
              <a:rPr lang="en-US" sz="2800" dirty="0" err="1"/>
              <a:t>Ω</a:t>
            </a:r>
            <a:r>
              <a:rPr lang="en-US" sz="2800" dirty="0"/>
              <a:t>(n</a:t>
            </a:r>
            <a:r>
              <a:rPr lang="en-US" sz="2800" baseline="30000" dirty="0"/>
              <a:t>3</a:t>
            </a:r>
            <a:r>
              <a:rPr lang="en-US" sz="2800" dirty="0"/>
              <a:t> </a:t>
            </a:r>
            <a:r>
              <a:rPr lang="en-US" sz="2800" dirty="0"/>
              <a:t>–</a:t>
            </a:r>
            <a:r>
              <a:rPr lang="en-US" sz="2800" dirty="0"/>
              <a:t> n</a:t>
            </a:r>
            <a:r>
              <a:rPr lang="en-US" sz="2800" baseline="30000" dirty="0"/>
              <a:t>2</a:t>
            </a:r>
            <a:r>
              <a:rPr lang="en-US" sz="2800" dirty="0"/>
              <a:t>)</a:t>
            </a:r>
            <a:endParaRPr lang="en-US" sz="2800" dirty="0"/>
          </a:p>
          <a:p>
            <a:r>
              <a:rPr lang="en-US" sz="2800" dirty="0"/>
              <a:t>n</a:t>
            </a:r>
            <a:r>
              <a:rPr lang="en-US" sz="2800" baseline="30000" dirty="0"/>
              <a:t>3</a:t>
            </a:r>
            <a:r>
              <a:rPr lang="en-US" sz="2800" dirty="0"/>
              <a:t> + 3n = </a:t>
            </a:r>
            <a:r>
              <a:rPr lang="en-US" sz="2800" dirty="0" err="1"/>
              <a:t>Θ</a:t>
            </a:r>
            <a:r>
              <a:rPr lang="en-US" sz="2800" dirty="0"/>
              <a:t>(n</a:t>
            </a:r>
            <a:r>
              <a:rPr lang="en-US" sz="2800" baseline="30000" dirty="0"/>
              <a:t>3</a:t>
            </a:r>
            <a:r>
              <a:rPr lang="en-US" sz="2800" dirty="0"/>
              <a:t> </a:t>
            </a:r>
            <a:r>
              <a:rPr lang="en-US" sz="2800" dirty="0"/>
              <a:t>–</a:t>
            </a:r>
            <a:r>
              <a:rPr lang="en-US" sz="2800" dirty="0"/>
              <a:t> n</a:t>
            </a:r>
            <a:r>
              <a:rPr lang="en-US" sz="2800" baseline="30000" dirty="0"/>
              <a:t>2</a:t>
            </a:r>
            <a:r>
              <a:rPr lang="en-US" sz="2800" dirty="0"/>
              <a:t>)</a:t>
            </a:r>
            <a:endParaRPr lang="en-US" sz="2800" dirty="0"/>
          </a:p>
          <a:p>
            <a:endParaRPr lang="en-US" sz="2800" dirty="0"/>
          </a:p>
          <a:p>
            <a:r>
              <a:rPr lang="en-US" sz="2800" dirty="0"/>
              <a:t>3</a:t>
            </a:r>
            <a:r>
              <a:rPr lang="en-US" sz="2800" baseline="30000" dirty="0"/>
              <a:t>n</a:t>
            </a:r>
            <a:r>
              <a:rPr lang="en-US" sz="2800" dirty="0"/>
              <a:t> is </a:t>
            </a:r>
            <a:r>
              <a:rPr lang="en-US" sz="2800" b="1" dirty="0">
                <a:solidFill>
                  <a:srgbClr val="DE6769"/>
                </a:solidFill>
              </a:rPr>
              <a:t>NOT</a:t>
            </a:r>
            <a:r>
              <a:rPr lang="en-US" sz="2800" dirty="0"/>
              <a:t> O(2</a:t>
            </a:r>
            <a:r>
              <a:rPr lang="en-US" sz="2800" baseline="30000" dirty="0"/>
              <a:t>n</a:t>
            </a:r>
            <a:r>
              <a:rPr lang="en-US" sz="2800" dirty="0"/>
              <a:t>)</a:t>
            </a:r>
            <a:endParaRPr lang="en-US" sz="2800" dirty="0"/>
          </a:p>
          <a:p>
            <a:r>
              <a:rPr lang="en-US" sz="2800" dirty="0"/>
              <a:t>log</a:t>
            </a:r>
            <a:r>
              <a:rPr lang="en-US" sz="2800" baseline="-25000" dirty="0"/>
              <a:t>2</a:t>
            </a:r>
            <a:r>
              <a:rPr lang="en-US" sz="2800" dirty="0"/>
              <a:t>(n) = </a:t>
            </a:r>
            <a:r>
              <a:rPr lang="en-US" sz="2800" dirty="0" err="1"/>
              <a:t>Ω</a:t>
            </a:r>
            <a:r>
              <a:rPr lang="en-US" sz="2800" dirty="0"/>
              <a:t>(ln(n))</a:t>
            </a:r>
            <a:endParaRPr lang="en-US" sz="2800" dirty="0"/>
          </a:p>
          <a:p>
            <a:r>
              <a:rPr lang="en-US" sz="2800" dirty="0"/>
              <a:t>log</a:t>
            </a:r>
            <a:r>
              <a:rPr lang="en-US" sz="2800" baseline="-25000" dirty="0"/>
              <a:t>2</a:t>
            </a:r>
            <a:r>
              <a:rPr lang="en-US" sz="2800" dirty="0"/>
              <a:t>(n) = </a:t>
            </a:r>
            <a:r>
              <a:rPr lang="en-US" sz="2800" dirty="0" err="1"/>
              <a:t>Θ</a:t>
            </a:r>
            <a:r>
              <a:rPr lang="en-US" sz="2800" dirty="0"/>
              <a:t>( 2</a:t>
            </a:r>
            <a:r>
              <a:rPr lang="en-US" sz="2800" baseline="30000" dirty="0"/>
              <a:t>loglog(n)</a:t>
            </a:r>
            <a:r>
              <a:rPr lang="en-US" sz="2800" dirty="0"/>
              <a:t> )</a:t>
            </a:r>
            <a:endParaRPr lang="en-US" sz="2800" dirty="0"/>
          </a:p>
        </p:txBody>
      </p:sp>
      <p:pic>
        <p:nvPicPr>
          <p:cNvPr id="4" name="Picture 3"/>
          <p:cNvPicPr>
            <a:picLocks noChangeAspect="1"/>
          </p:cNvPicPr>
          <p:nvPr/>
        </p:nvPicPr>
        <p:blipFill>
          <a:blip r:embed="rId1" cstate="email"/>
          <a:stretch>
            <a:fillRect/>
          </a:stretch>
        </p:blipFill>
        <p:spPr>
          <a:xfrm>
            <a:off x="6117019" y="3634934"/>
            <a:ext cx="2723183" cy="2371727"/>
          </a:xfrm>
          <a:prstGeom prst="rect">
            <a:avLst/>
          </a:prstGeom>
        </p:spPr>
      </p:pic>
      <p:sp>
        <p:nvSpPr>
          <p:cNvPr id="5" name="TextBox 4"/>
          <p:cNvSpPr txBox="1"/>
          <p:nvPr/>
        </p:nvSpPr>
        <p:spPr>
          <a:xfrm>
            <a:off x="6416566" y="6176963"/>
            <a:ext cx="3547241" cy="369332"/>
          </a:xfrm>
          <a:prstGeom prst="rect">
            <a:avLst/>
          </a:prstGeom>
          <a:noFill/>
        </p:spPr>
        <p:txBody>
          <a:bodyPr wrap="square" rtlCol="0">
            <a:spAutoFit/>
          </a:bodyPr>
          <a:lstStyle/>
          <a:p>
            <a:r>
              <a:rPr lang="en-US" dirty="0" err="1">
                <a:solidFill>
                  <a:schemeClr val="accent4"/>
                </a:solidFill>
              </a:rPr>
              <a:t>Siggi</a:t>
            </a:r>
            <a:r>
              <a:rPr lang="en-US" dirty="0">
                <a:solidFill>
                  <a:schemeClr val="accent4"/>
                </a:solidFill>
              </a:rPr>
              <a:t> the Studious Stork</a:t>
            </a:r>
            <a:endParaRPr lang="en-US" dirty="0">
              <a:solidFill>
                <a:schemeClr val="accent4"/>
              </a:solidFill>
            </a:endParaRPr>
          </a:p>
        </p:txBody>
      </p:sp>
      <p:sp>
        <p:nvSpPr>
          <p:cNvPr id="6" name="TextBox 5"/>
          <p:cNvSpPr txBox="1"/>
          <p:nvPr/>
        </p:nvSpPr>
        <p:spPr>
          <a:xfrm>
            <a:off x="5835786" y="1859340"/>
            <a:ext cx="2745171" cy="1569660"/>
          </a:xfrm>
          <a:prstGeom prst="rect">
            <a:avLst/>
          </a:prstGeom>
          <a:noFill/>
        </p:spPr>
        <p:txBody>
          <a:bodyPr wrap="square" rtlCol="0">
            <a:spAutoFit/>
          </a:bodyPr>
          <a:lstStyle/>
          <a:p>
            <a:pPr algn="ctr"/>
            <a:r>
              <a:rPr lang="en-US" sz="2400" dirty="0">
                <a:solidFill>
                  <a:schemeClr val="accent4"/>
                </a:solidFill>
              </a:rPr>
              <a:t>Work through these on your own!  Also look at the examples in the reading!</a:t>
            </a:r>
            <a:endParaRPr lang="en-US" sz="2400" dirty="0">
              <a:solidFill>
                <a:schemeClr val="accent4"/>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06929"/>
          </a:xfrm>
        </p:spPr>
        <p:txBody>
          <a:bodyPr/>
          <a:lstStyle/>
          <a:p>
            <a:r>
              <a:rPr lang="en-US" sz="3200" dirty="0"/>
              <a:t>Some brainteasers</a:t>
            </a:r>
            <a:endParaRPr lang="en-US" sz="3200" dirty="0"/>
          </a:p>
        </p:txBody>
      </p:sp>
      <p:sp>
        <p:nvSpPr>
          <p:cNvPr id="3" name="Content Placeholder 2"/>
          <p:cNvSpPr>
            <a:spLocks noGrp="1"/>
          </p:cNvSpPr>
          <p:nvPr>
            <p:ph idx="1"/>
          </p:nvPr>
        </p:nvSpPr>
        <p:spPr>
          <a:xfrm>
            <a:off x="628650" y="1399955"/>
            <a:ext cx="7506357" cy="5032375"/>
          </a:xfrm>
        </p:spPr>
        <p:txBody>
          <a:bodyPr/>
          <a:lstStyle/>
          <a:p>
            <a:r>
              <a:rPr lang="en-US" dirty="0"/>
              <a:t>Are there functions f, g so that </a:t>
            </a:r>
            <a:r>
              <a:rPr lang="en-US" dirty="0">
                <a:solidFill>
                  <a:srgbClr val="DE6769"/>
                </a:solidFill>
              </a:rPr>
              <a:t>NEITHER</a:t>
            </a:r>
            <a:r>
              <a:rPr lang="en-US" dirty="0"/>
              <a:t> f = O(g) nor f = </a:t>
            </a:r>
            <a:r>
              <a:rPr lang="en-US" dirty="0" err="1"/>
              <a:t>Ω</a:t>
            </a:r>
            <a:r>
              <a:rPr lang="en-US" dirty="0"/>
              <a:t>(g)?</a:t>
            </a:r>
            <a:endParaRPr lang="en-US" dirty="0"/>
          </a:p>
          <a:p>
            <a:endParaRPr lang="en-US" sz="2400" dirty="0"/>
          </a:p>
          <a:p>
            <a:pPr marL="0" indent="0">
              <a:buNone/>
            </a:pPr>
            <a:endParaRPr lang="en-US" sz="2400" dirty="0"/>
          </a:p>
          <a:p>
            <a:r>
              <a:rPr lang="en-US" dirty="0"/>
              <a:t>Are there </a:t>
            </a:r>
            <a:r>
              <a:rPr lang="en-US" dirty="0">
                <a:solidFill>
                  <a:schemeClr val="accent4"/>
                </a:solidFill>
              </a:rPr>
              <a:t>non-decreasing</a:t>
            </a:r>
            <a:r>
              <a:rPr lang="en-US" dirty="0"/>
              <a:t> functions f, g so that the above is true?</a:t>
            </a:r>
            <a:endParaRPr lang="en-US" dirty="0"/>
          </a:p>
          <a:p>
            <a:endParaRPr lang="en-US" dirty="0"/>
          </a:p>
        </p:txBody>
      </p:sp>
      <p:pic>
        <p:nvPicPr>
          <p:cNvPr id="8" name="图片 7"/>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993701" y="2428774"/>
            <a:ext cx="3517668" cy="348975"/>
          </a:xfrm>
          <a:prstGeom prst="rect">
            <a:avLst/>
          </a:prstGeom>
        </p:spPr>
      </p:pic>
      <p:sp>
        <p:nvSpPr>
          <p:cNvPr id="9" name="文本框 8"/>
          <p:cNvSpPr txBox="1"/>
          <p:nvPr/>
        </p:nvSpPr>
        <p:spPr>
          <a:xfrm>
            <a:off x="1008993" y="2398643"/>
            <a:ext cx="877163" cy="369332"/>
          </a:xfrm>
          <a:prstGeom prst="rect">
            <a:avLst/>
          </a:prstGeom>
          <a:noFill/>
        </p:spPr>
        <p:txBody>
          <a:bodyPr wrap="none" rtlCol="0">
            <a:spAutoFit/>
          </a:bodyPr>
          <a:lstStyle/>
          <a:p>
            <a:r>
              <a:rPr lang="en-US" dirty="0" err="1"/>
              <a:t>例如</a:t>
            </a:r>
            <a:r>
              <a:rPr lang="zh-CN" altLang="en-US" dirty="0"/>
              <a:t>：</a:t>
            </a:r>
            <a:endParaRPr lang="en-US" dirty="0"/>
          </a:p>
        </p:txBody>
      </p:sp>
      <p:sp>
        <p:nvSpPr>
          <p:cNvPr id="10" name="文本框 9"/>
          <p:cNvSpPr txBox="1"/>
          <p:nvPr/>
        </p:nvSpPr>
        <p:spPr>
          <a:xfrm>
            <a:off x="868785" y="4090026"/>
            <a:ext cx="877163" cy="369332"/>
          </a:xfrm>
          <a:prstGeom prst="rect">
            <a:avLst/>
          </a:prstGeom>
          <a:noFill/>
        </p:spPr>
        <p:txBody>
          <a:bodyPr wrap="none" rtlCol="0">
            <a:spAutoFit/>
          </a:bodyPr>
          <a:lstStyle/>
          <a:p>
            <a:r>
              <a:rPr lang="en-US" dirty="0" err="1"/>
              <a:t>例如</a:t>
            </a:r>
            <a:r>
              <a:rPr lang="zh-CN" altLang="en-US" dirty="0"/>
              <a:t>：</a:t>
            </a:r>
            <a:endParaRPr lang="en-US" dirty="0"/>
          </a:p>
        </p:txBody>
      </p:sp>
      <p:pic>
        <p:nvPicPr>
          <p:cNvPr id="12" name="图片 11"/>
          <p:cNvPicPr>
            <a:picLocks noChangeAspect="1"/>
          </p:cNvPicPr>
          <p:nvPr/>
        </p:nvPicPr>
        <p:blipFill>
          <a:blip r:embed="rId3"/>
          <a:stretch>
            <a:fillRect/>
          </a:stretch>
        </p:blipFill>
        <p:spPr>
          <a:xfrm>
            <a:off x="961643" y="4470992"/>
            <a:ext cx="3106737" cy="1832178"/>
          </a:xfrm>
          <a:prstGeom prst="rect">
            <a:avLst/>
          </a:prstGeom>
        </p:spPr>
      </p:pic>
      <p:pic>
        <p:nvPicPr>
          <p:cNvPr id="13" name="图片 12"/>
          <p:cNvPicPr>
            <a:picLocks noChangeAspect="1"/>
          </p:cNvPicPr>
          <p:nvPr/>
        </p:nvPicPr>
        <p:blipFill>
          <a:blip r:embed="rId4"/>
          <a:stretch>
            <a:fillRect/>
          </a:stretch>
        </p:blipFill>
        <p:spPr>
          <a:xfrm>
            <a:off x="4239810" y="4459358"/>
            <a:ext cx="4536858" cy="1490682"/>
          </a:xfrm>
          <a:prstGeom prst="rect">
            <a:avLst/>
          </a:prstGeom>
        </p:spPr>
      </p:pic>
      <p:sp>
        <p:nvSpPr>
          <p:cNvPr id="14" name="文本框 13"/>
          <p:cNvSpPr txBox="1"/>
          <p:nvPr/>
        </p:nvSpPr>
        <p:spPr>
          <a:xfrm>
            <a:off x="4835471" y="6069709"/>
            <a:ext cx="2985113" cy="369332"/>
          </a:xfrm>
          <a:prstGeom prst="rect">
            <a:avLst/>
          </a:prstGeom>
          <a:noFill/>
        </p:spPr>
        <p:txBody>
          <a:bodyPr wrap="none" rtlCol="0">
            <a:spAutoFit/>
          </a:bodyPr>
          <a:lstStyle/>
          <a:p>
            <a:r>
              <a:rPr lang="en-US" dirty="0" err="1"/>
              <a:t>两者关系忽大忽小交替出现</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898595"/>
          </a:xfrm>
        </p:spPr>
        <p:txBody>
          <a:bodyPr/>
          <a:lstStyle/>
          <a:p>
            <a:r>
              <a:rPr kumimoji="1" lang="zh-CN" altLang="en-US" dirty="0"/>
              <a:t>什么是快速算法</a:t>
            </a:r>
            <a:endParaRPr kumimoji="1" lang="zh-CN" altLang="en-US" dirty="0"/>
          </a:p>
        </p:txBody>
      </p:sp>
      <p:sp>
        <p:nvSpPr>
          <p:cNvPr id="3" name="内容占位符 2"/>
          <p:cNvSpPr>
            <a:spLocks noGrp="1"/>
          </p:cNvSpPr>
          <p:nvPr>
            <p:ph idx="1"/>
          </p:nvPr>
        </p:nvSpPr>
        <p:spPr>
          <a:xfrm>
            <a:off x="628650" y="1489753"/>
            <a:ext cx="7886700" cy="4687210"/>
          </a:xfrm>
        </p:spPr>
        <p:txBody>
          <a:bodyPr/>
          <a:lstStyle/>
          <a:p>
            <a:r>
              <a:rPr kumimoji="1" lang="zh-CN" altLang="en-US" dirty="0"/>
              <a:t>“快速算法”是指在最坏情况下运行时间随着输入长度的增加缓慢增长。</a:t>
            </a:r>
            <a:endParaRPr kumimoji="1" lang="en-US" altLang="zh-CN" dirty="0"/>
          </a:p>
          <a:p>
            <a:endParaRPr kumimoji="1" lang="en-US" altLang="zh-CN" dirty="0"/>
          </a:p>
          <a:p>
            <a:r>
              <a:rPr kumimoji="1" lang="zh-CN" altLang="en-US" dirty="0"/>
              <a:t>缓慢增长的含义是什么呢？</a:t>
            </a:r>
            <a:endParaRPr kumimoji="1" lang="en-US" altLang="zh-CN" dirty="0"/>
          </a:p>
          <a:p>
            <a:pPr lvl="1"/>
            <a:r>
              <a:rPr kumimoji="1" lang="zh-CN" altLang="en-US" dirty="0"/>
              <a:t>目标：</a:t>
            </a:r>
            <a:r>
              <a:rPr kumimoji="1" lang="en-US" altLang="zh-CN" dirty="0"/>
              <a:t>O(n)</a:t>
            </a:r>
            <a:r>
              <a:rPr kumimoji="1" lang="zh-CN" altLang="en-US" dirty="0"/>
              <a:t>，线性时间</a:t>
            </a:r>
            <a:endParaRPr kumimoji="1" lang="en-US" altLang="zh-CN" dirty="0"/>
          </a:p>
          <a:p>
            <a:pPr lvl="1"/>
            <a:r>
              <a:rPr kumimoji="1" lang="zh-CN" altLang="en-US" dirty="0"/>
              <a:t>近似线性：例如 </a:t>
            </a:r>
            <a:r>
              <a:rPr kumimoji="1" lang="en-US" altLang="zh-CN" dirty="0"/>
              <a:t>O(</a:t>
            </a:r>
            <a:r>
              <a:rPr kumimoji="1" lang="en-US" altLang="zh-CN" dirty="0" err="1"/>
              <a:t>nlogn</a:t>
            </a:r>
            <a:r>
              <a:rPr kumimoji="1" lang="en-US" altLang="zh-CN" dirty="0"/>
              <a:t>)</a:t>
            </a:r>
            <a:r>
              <a:rPr kumimoji="1" lang="zh-CN" altLang="en-US" dirty="0"/>
              <a:t>  温和超线性</a:t>
            </a:r>
            <a:endParaRPr kumimoji="1" lang="en-US" altLang="zh-CN" dirty="0"/>
          </a:p>
          <a:p>
            <a:pPr lvl="1"/>
            <a:endParaRPr kumimoji="1" lang="en-US" altLang="zh-CN" dirty="0"/>
          </a:p>
          <a:p>
            <a:r>
              <a:rPr kumimoji="1" lang="zh-CN" altLang="en-US" dirty="0"/>
              <a:t>无代价的算法</a:t>
            </a:r>
            <a:endParaRPr kumimoji="1" lang="en-US" altLang="zh-CN" dirty="0"/>
          </a:p>
          <a:p>
            <a:pPr lvl="1"/>
            <a:r>
              <a:rPr kumimoji="1" lang="zh-CN" altLang="en-US" dirty="0"/>
              <a:t>把具有线性或者近似线性时间的算法看做“无代价使用”的算法，因其比读入输入所需的时间多不了多少。</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33" y="142304"/>
            <a:ext cx="7886700" cy="1325563"/>
          </a:xfrm>
        </p:spPr>
        <p:txBody>
          <a:bodyPr/>
          <a:lstStyle/>
          <a:p>
            <a:r>
              <a:rPr lang="en-US" sz="2800" dirty="0"/>
              <a:t>Recap: Asymptotic Notation</a:t>
            </a:r>
            <a:endParaRPr lang="en-US" sz="4000" dirty="0"/>
          </a:p>
        </p:txBody>
      </p:sp>
      <mc:AlternateContent xmlns:mc="http://schemas.openxmlformats.org/markup-compatibility/2006">
        <mc:Choice xmlns:a14="http://schemas.microsoft.com/office/drawing/2010/main" Requires="a14">
          <p:sp>
            <p:nvSpPr>
              <p:cNvPr id="5" name="TextBox 4"/>
              <p:cNvSpPr txBox="1"/>
              <p:nvPr/>
            </p:nvSpPr>
            <p:spPr>
              <a:xfrm>
                <a:off x="254833" y="1403963"/>
                <a:ext cx="7435121" cy="4154984"/>
              </a:xfrm>
              <a:prstGeom prst="rect">
                <a:avLst/>
              </a:prstGeom>
              <a:noFill/>
            </p:spPr>
            <p:txBody>
              <a:bodyPr wrap="square" rtlCol="0">
                <a:spAutoFit/>
              </a:bodyPr>
              <a:lstStyle/>
              <a:p>
                <a:pPr marL="342900" indent="-342900">
                  <a:buFont typeface="Arial" panose="020B0604020202090204" pitchFamily="34" charset="0"/>
                  <a:buChar char="•"/>
                </a:pPr>
                <a:r>
                  <a:rPr lang="en-US" sz="2800" dirty="0"/>
                  <a:t>This makes both Plucky and Lucky happy.</a:t>
                </a:r>
                <a:endParaRPr lang="en-US" sz="2800" dirty="0"/>
              </a:p>
              <a:p>
                <a:pPr marL="800100" lvl="1" indent="-342900">
                  <a:buFont typeface="Arial" panose="020B0604020202090204" pitchFamily="34" charset="0"/>
                  <a:buChar char="•"/>
                </a:pPr>
                <a:r>
                  <a:rPr lang="en-US" sz="2400" b="1" dirty="0" err="1">
                    <a:solidFill>
                      <a:schemeClr val="accent4"/>
                    </a:solidFill>
                  </a:rPr>
                  <a:t>渐进表示法有一个精确的定义</a:t>
                </a:r>
                <a:endParaRPr lang="en-US" sz="2400" b="1" dirty="0">
                  <a:solidFill>
                    <a:schemeClr val="accent4"/>
                  </a:solidFill>
                </a:endParaRPr>
              </a:p>
              <a:p>
                <a:pPr marL="800100" lvl="1" indent="-342900">
                  <a:buFont typeface="Arial" panose="020B0604020202090204" pitchFamily="34" charset="0"/>
                  <a:buChar char="•"/>
                </a:pPr>
                <a:r>
                  <a:rPr lang="en-US" sz="2400" b="1" dirty="0" err="1">
                    <a:solidFill>
                      <a:schemeClr val="accent4"/>
                    </a:solidFill>
                  </a:rPr>
                  <a:t>渐进表示法是容易计算的</a:t>
                </a:r>
                <a:r>
                  <a:rPr lang="zh-CN" altLang="en-US" sz="2400" b="1" dirty="0">
                    <a:solidFill>
                      <a:schemeClr val="accent4"/>
                    </a:solidFill>
                  </a:rPr>
                  <a:t>、不用考虑琐碎的系数项和低次项</a:t>
                </a:r>
                <a:endParaRPr lang="en-US" altLang="zh-CN" sz="2400" b="1" dirty="0">
                  <a:solidFill>
                    <a:schemeClr val="accent4"/>
                  </a:solidFill>
                </a:endParaRPr>
              </a:p>
              <a:p>
                <a:pPr marL="800100" lvl="1" indent="-342900">
                  <a:buFont typeface="Arial" panose="020B0604020202090204" pitchFamily="34" charset="0"/>
                  <a:buChar char="•"/>
                </a:pPr>
                <a:endParaRPr lang="en-US" sz="2400" b="1" dirty="0">
                  <a:solidFill>
                    <a:schemeClr val="accent4"/>
                  </a:solidFill>
                </a:endParaRPr>
              </a:p>
              <a:p>
                <a:pPr marL="342900" indent="-342900">
                  <a:buFont typeface="Arial" panose="020B0604020202090204" pitchFamily="34" charset="0"/>
                  <a:buChar char="•"/>
                </a:pPr>
                <a:r>
                  <a:rPr lang="en-US" sz="2800" dirty="0">
                    <a:solidFill>
                      <a:schemeClr val="tx1"/>
                    </a:solidFill>
                  </a:rPr>
                  <a:t>But we should always be careful not to abuse it.</a:t>
                </a:r>
                <a:endParaRPr lang="en-US" sz="2800" dirty="0">
                  <a:solidFill>
                    <a:schemeClr val="tx1"/>
                  </a:solidFill>
                </a:endParaRPr>
              </a:p>
              <a:p>
                <a:pPr marL="342900" indent="-342900">
                  <a:buFont typeface="Arial" panose="020B0604020202090204" pitchFamily="34" charset="0"/>
                  <a:buChar char="•"/>
                </a:pPr>
                <a:endParaRPr lang="en-US" sz="2800" dirty="0">
                  <a:solidFill>
                    <a:schemeClr val="tx1"/>
                  </a:solidFill>
                </a:endParaRPr>
              </a:p>
              <a:p>
                <a:pPr marL="342900" indent="-342900">
                  <a:buFont typeface="Arial" panose="020B0604020202090204" pitchFamily="34" charset="0"/>
                  <a:buChar char="•"/>
                </a:pPr>
                <a:r>
                  <a:rPr lang="en-US" sz="2800" dirty="0">
                    <a:solidFill>
                      <a:schemeClr val="tx1"/>
                    </a:solidFill>
                  </a:rPr>
                  <a:t>In the course, (almost) every algorithm we see will be actually </a:t>
                </a:r>
                <a:r>
                  <a:rPr lang="en-US" sz="2800" dirty="0">
                    <a:solidFill>
                      <a:srgbClr val="00B050"/>
                    </a:solidFill>
                  </a:rPr>
                  <a:t>practical</a:t>
                </a:r>
                <a:r>
                  <a:rPr lang="en-US" sz="2800" dirty="0">
                    <a:solidFill>
                      <a:schemeClr val="tx1"/>
                    </a:solidFill>
                  </a:rPr>
                  <a:t>, without needing to take </a:t>
                </a:r>
                <a14:m>
                  <m:oMath xmlns:m="http://schemas.openxmlformats.org/officeDocument/2006/math">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𝑛</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2</m:t>
                        </m:r>
                      </m:e>
                      <m:sup>
                        <m:r>
                          <a:rPr lang="en-US" sz="2800" b="0" i="1" smtClean="0">
                            <a:solidFill>
                              <a:schemeClr val="tx1"/>
                            </a:solidFill>
                            <a:latin typeface="Cambria Math" panose="02040503050406030204" pitchFamily="18" charset="0"/>
                          </a:rPr>
                          <m:t>10000000</m:t>
                        </m:r>
                      </m:sup>
                    </m:sSup>
                    <m:r>
                      <a:rPr lang="en-US" sz="2800" b="0" i="1" smtClean="0">
                        <a:solidFill>
                          <a:schemeClr val="tx1"/>
                        </a:solidFill>
                        <a:latin typeface="Cambria Math" panose="02040503050406030204" pitchFamily="18" charset="0"/>
                      </a:rPr>
                      <m:t>.</m:t>
                    </m:r>
                  </m:oMath>
                </a14:m>
                <a:endParaRPr lang="en-US" sz="2800" dirty="0">
                  <a:solidFill>
                    <a:schemeClr val="tx1"/>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254833" y="1403963"/>
                <a:ext cx="7435121" cy="4154984"/>
              </a:xfrm>
              <a:prstGeom prst="rect">
                <a:avLst/>
              </a:prstGeom>
              <a:blipFill rotWithShape="1">
                <a:blip r:embed="rId1"/>
                <a:stretch>
                  <a:fillRect l="-3" t="-15" r="1" b="-9945"/>
                </a:stretch>
              </a:blipFill>
            </p:spPr>
            <p:txBody>
              <a:bodyPr/>
              <a:lstStyle/>
              <a:p>
                <a:r>
                  <a:rPr lang="zh-CN" altLang="en-US">
                    <a:noFill/>
                  </a:rPr>
                  <a:t> </a:t>
                </a:r>
              </a:p>
            </p:txBody>
          </p:sp>
        </mc:Fallback>
      </mc:AlternateContent>
      <p:pic>
        <p:nvPicPr>
          <p:cNvPr id="3" name="Picture 2"/>
          <p:cNvPicPr>
            <a:picLocks noChangeAspect="1"/>
          </p:cNvPicPr>
          <p:nvPr/>
        </p:nvPicPr>
        <p:blipFill>
          <a:blip r:embed="rId2" cstate="email"/>
          <a:stretch>
            <a:fillRect/>
          </a:stretch>
        </p:blipFill>
        <p:spPr>
          <a:xfrm>
            <a:off x="8208000" y="728862"/>
            <a:ext cx="1114691" cy="1359739"/>
          </a:xfrm>
          <a:prstGeom prst="rect">
            <a:avLst/>
          </a:prstGeom>
        </p:spPr>
      </p:pic>
      <p:sp>
        <p:nvSpPr>
          <p:cNvPr id="4" name="TextBox 3"/>
          <p:cNvSpPr txBox="1"/>
          <p:nvPr/>
        </p:nvSpPr>
        <p:spPr>
          <a:xfrm>
            <a:off x="8310648" y="267197"/>
            <a:ext cx="906969" cy="461665"/>
          </a:xfrm>
          <a:prstGeom prst="rect">
            <a:avLst/>
          </a:prstGeom>
          <a:noFill/>
        </p:spPr>
        <p:txBody>
          <a:bodyPr wrap="square" rtlCol="0">
            <a:spAutoFit/>
          </a:bodyPr>
          <a:lstStyle/>
          <a:p>
            <a:r>
              <a:rPr lang="en-US" sz="1200" dirty="0">
                <a:solidFill>
                  <a:schemeClr val="bg2">
                    <a:lumMod val="25000"/>
                  </a:schemeClr>
                </a:solidFill>
              </a:rPr>
              <a:t>This is my happy face!</a:t>
            </a:r>
            <a:endParaRPr lang="en-US" sz="1200" dirty="0">
              <a:solidFill>
                <a:schemeClr val="bg2">
                  <a:lumMod val="25000"/>
                </a:schemeClr>
              </a:solidFill>
            </a:endParaRPr>
          </a:p>
        </p:txBody>
      </p:sp>
      <p:pic>
        <p:nvPicPr>
          <p:cNvPr id="6" name="Picture 5"/>
          <p:cNvPicPr>
            <a:picLocks noChangeAspect="1"/>
          </p:cNvPicPr>
          <p:nvPr/>
        </p:nvPicPr>
        <p:blipFill>
          <a:blip r:embed="rId3" cstate="email"/>
          <a:stretch>
            <a:fillRect/>
          </a:stretch>
        </p:blipFill>
        <p:spPr>
          <a:xfrm>
            <a:off x="7411955" y="851410"/>
            <a:ext cx="1216262" cy="15141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2" uiExpand="1" build="p"/>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234" y="332813"/>
            <a:ext cx="8229240" cy="454004"/>
          </a:xfrm>
        </p:spPr>
        <p:txBody>
          <a:bodyPr>
            <a:normAutofit fontScale="90000"/>
          </a:bodyPr>
          <a:lstStyle/>
          <a:p>
            <a:r>
              <a:rPr kumimoji="1" lang="zh-CN" altLang="en-US" sz="3200" dirty="0"/>
              <a:t>总结：</a:t>
            </a:r>
            <a:r>
              <a:rPr kumimoji="1" lang="en-US" altLang="zh-CN" sz="3200" dirty="0"/>
              <a:t>Asymptotic</a:t>
            </a:r>
            <a:r>
              <a:rPr kumimoji="1" lang="zh-CN" altLang="en-US" sz="3200" dirty="0"/>
              <a:t> </a:t>
            </a:r>
            <a:r>
              <a:rPr kumimoji="1" lang="en-US" altLang="zh-CN" sz="3200" dirty="0"/>
              <a:t>Analysis</a:t>
            </a:r>
            <a:endParaRPr kumimoji="1" lang="zh-CN" altLang="en-US" sz="3200" dirty="0"/>
          </a:p>
        </p:txBody>
      </p:sp>
      <mc:AlternateContent xmlns:mc="http://schemas.openxmlformats.org/markup-compatibility/2006">
        <mc:Choice xmlns:a14="http://schemas.microsoft.com/office/drawing/2010/main" Requires="a14">
          <p:sp>
            <p:nvSpPr>
              <p:cNvPr id="4" name="文本框 3"/>
              <p:cNvSpPr txBox="1"/>
              <p:nvPr/>
            </p:nvSpPr>
            <p:spPr>
              <a:xfrm>
                <a:off x="4426854" y="1214380"/>
                <a:ext cx="3737049" cy="2291461"/>
              </a:xfrm>
              <a:prstGeom prst="rect">
                <a:avLst/>
              </a:prstGeom>
              <a:noFill/>
            </p:spPr>
            <p:txBody>
              <a:bodyPr wrap="none" rtlCol="0">
                <a:spAutoFit/>
              </a:bodyPr>
              <a:lstStyle/>
              <a:p>
                <a:pPr algn="ctr">
                  <a:lnSpc>
                    <a:spcPct val="120000"/>
                  </a:lnSpc>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𝑻</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𝒏</m:t>
                          </m:r>
                        </m:e>
                      </m:d>
                      <m:r>
                        <a:rPr lang="en-US" altLang="zh-CN" sz="2400" b="1" i="1">
                          <a:solidFill>
                            <a:schemeClr val="tx1"/>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𝑶</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𝒈</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𝒏</m:t>
                              </m:r>
                            </m:e>
                          </m:d>
                        </m:e>
                      </m:d>
                      <m:r>
                        <a:rPr lang="en-US" altLang="zh-CN" sz="2400" b="1" i="1">
                          <a:solidFill>
                            <a:schemeClr val="tx1"/>
                          </a:solidFill>
                          <a:latin typeface="Cambria Math" panose="02040503050406030204" pitchFamily="18" charset="0"/>
                        </a:rPr>
                        <m:t> </m:t>
                      </m:r>
                    </m:oMath>
                  </m:oMathPara>
                </a14:m>
                <a:endParaRPr lang="en-US" altLang="zh-CN" sz="600" b="1" i="1" dirty="0">
                  <a:solidFill>
                    <a:schemeClr val="tx1"/>
                  </a:solidFill>
                  <a:latin typeface="Cambria Math" panose="02040503050406030204" pitchFamily="18" charset="0"/>
                </a:endParaRPr>
              </a:p>
              <a:p>
                <a:pPr algn="ctr">
                  <a:lnSpc>
                    <a:spcPct val="120000"/>
                  </a:lnSpc>
                </a:pPr>
                <a14:m>
                  <m:oMathPara xmlns:m="http://schemas.openxmlformats.org/officeDocument/2006/math">
                    <m:oMathParaPr>
                      <m:jc m:val="centerGroup"/>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altLang="zh-CN" sz="1000" b="1"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algn="ctr">
                  <a:lnSpc>
                    <a:spcPct val="120000"/>
                  </a:lnSpc>
                </a:pPr>
                <a14:m>
                  <m:oMathPara xmlns:m="http://schemas.openxmlformats.org/officeDocument/2006/math">
                    <m:oMathParaPr>
                      <m:jc m:val="centerGroup"/>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𝒄</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sSub>
                        <m:sSubPr>
                          <m:ctrlP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e>
                        <m:sub>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𝟎</m:t>
                          </m:r>
                        </m:sub>
                      </m:sSub>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&gt;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𝟎</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𝒔</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𝒕</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e>
                        <m:sub>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𝟎</m:t>
                          </m:r>
                        </m:sub>
                      </m:sSub>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altLang="zh-CN" sz="2400" b="1"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algn="ctr">
                  <a:lnSpc>
                    <a:spcPct val="120000"/>
                  </a:lnSpc>
                </a:pPr>
                <a14:m>
                  <m:oMathPara xmlns:m="http://schemas.openxmlformats.org/officeDocument/2006/math">
                    <m:oMathParaPr>
                      <m:jc m:val="centerGroup"/>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𝑻</m:t>
                      </m:r>
                      <m:d>
                        <m:dPr>
                          <m:ctrlP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e>
                      </m:d>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𝒄</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𝒈</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altLang="zh-CN" sz="2400" b="1" dirty="0">
                  <a:solidFill>
                    <a:schemeClr val="tx1"/>
                  </a:solidFill>
                </a:endParaRPr>
              </a:p>
              <a:p>
                <a:endParaRPr kumimoji="1" lang="zh-CN" altLang="en-US" sz="2400" b="1" dirty="0">
                  <a:solidFill>
                    <a:schemeClr val="tx1"/>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4426854" y="1214380"/>
                <a:ext cx="3737049" cy="2291461"/>
              </a:xfrm>
              <a:prstGeom prst="rect">
                <a:avLst/>
              </a:prstGeom>
              <a:blipFill rotWithShape="1">
                <a:blip r:embed="rId1"/>
                <a:stretch>
                  <a:fillRect l="-7" t="-11" r="-908" b="-83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610213" y="4198318"/>
                <a:ext cx="3727431" cy="214039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𝑻</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𝒏</m:t>
                          </m:r>
                        </m:e>
                      </m:d>
                      <m:r>
                        <a:rPr lang="en-US" altLang="zh-CN" sz="2400" b="1" i="1">
                          <a:solidFill>
                            <a:schemeClr val="tx1"/>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𝛀</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𝒈</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𝒏</m:t>
                              </m:r>
                            </m:e>
                          </m:d>
                        </m:e>
                      </m:d>
                      <m:r>
                        <a:rPr lang="en-US" altLang="zh-CN" sz="2400" b="1" i="1">
                          <a:solidFill>
                            <a:schemeClr val="tx1"/>
                          </a:solidFill>
                          <a:latin typeface="Cambria Math" panose="02040503050406030204" pitchFamily="18" charset="0"/>
                        </a:rPr>
                        <m:t> </m:t>
                      </m:r>
                    </m:oMath>
                  </m:oMathPara>
                </a14:m>
                <a:endParaRPr lang="en-US" altLang="zh-CN" sz="24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oMath>
                  </m:oMathPara>
                </a14:m>
                <a:endParaRPr lang="en-US" altLang="zh-CN" sz="2400" b="1"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𝒄</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sSub>
                        <m:sSubPr>
                          <m:ctrlP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e>
                        <m:sub>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𝟎</m:t>
                          </m:r>
                        </m:sub>
                      </m:sSub>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&gt;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𝟎</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𝒔</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𝒕</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sSub>
                        <m:sSubPr>
                          <m:ctrlP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e>
                        <m:sub>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𝟎</m:t>
                          </m:r>
                        </m:sub>
                      </m:sSub>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 </m:t>
                      </m:r>
                    </m:oMath>
                  </m:oMathPara>
                </a14:m>
                <a:endParaRPr lang="en-US" altLang="zh-CN" sz="2400" b="1"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algn="ctr"/>
                <a:endParaRPr lang="en-US" altLang="zh-CN" sz="1000" b="1" i="1" dirty="0">
                  <a:solidFill>
                    <a:schemeClr val="tx1"/>
                  </a:solidFill>
                  <a:latin typeface="Cambria Math" panose="02040503050406030204" pitchFamily="18" charset="0"/>
                  <a:ea typeface="Cambria Math" panose="02040503050406030204" pitchFamily="18" charset="0"/>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𝒄</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𝒈</m:t>
                      </m:r>
                      <m:d>
                        <m:dPr>
                          <m:ctrlP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e>
                      </m:d>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𝑻</m:t>
                      </m:r>
                      <m:d>
                        <m:dPr>
                          <m:ctrlP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ctrlPr>
                        </m:dPr>
                        <m:e>
                          <m:r>
                            <a:rPr lang="en-US" altLang="zh-CN" sz="2400" b="1" i="1">
                              <a:solidFill>
                                <a:schemeClr val="tx1"/>
                              </a:solidFill>
                              <a:latin typeface="Cambria Math" panose="02040503050406030204" pitchFamily="18" charset="0"/>
                              <a:ea typeface="Cambria Math" panose="02040503050406030204" pitchFamily="18" charset="0"/>
                              <a:cs typeface="Cambria Math" panose="02040503050406030204" pitchFamily="18" charset="0"/>
                            </a:rPr>
                            <m:t>𝒏</m:t>
                          </m:r>
                        </m:e>
                      </m:d>
                    </m:oMath>
                  </m:oMathPara>
                </a14:m>
                <a:endParaRPr lang="en-US" altLang="zh-CN" sz="2400" b="1" dirty="0">
                  <a:solidFill>
                    <a:schemeClr val="tx1"/>
                  </a:solidFill>
                </a:endParaRPr>
              </a:p>
              <a:p>
                <a:endParaRPr kumimoji="1" lang="zh-CN" altLang="en-US" sz="2400" b="1" dirty="0">
                  <a:solidFill>
                    <a:schemeClr val="tx1"/>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610213" y="4198318"/>
                <a:ext cx="3727431" cy="2140394"/>
              </a:xfrm>
              <a:prstGeom prst="rect">
                <a:avLst/>
              </a:prstGeom>
              <a:blipFill rotWithShape="1">
                <a:blip r:embed="rId2"/>
                <a:stretch>
                  <a:fillRect l="-16" t="-16" r="-1160" b="-69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4572000" y="3874933"/>
                <a:ext cx="3533724" cy="2345194"/>
              </a:xfrm>
              <a:prstGeom prst="rect">
                <a:avLst/>
              </a:prstGeom>
              <a:noFill/>
            </p:spPr>
            <p:txBody>
              <a:bodyPr wrap="none" rtlCol="0">
                <a:spAutoFit/>
              </a:bodyPr>
              <a:lstStyle/>
              <a:p>
                <a:r>
                  <a:rPr lang="en-US" altLang="zh-CN" sz="2000" b="1" dirty="0">
                    <a:solidFill>
                      <a:schemeClr val="accent4"/>
                    </a:solidFill>
                  </a:rPr>
                  <a:t>“</a:t>
                </a:r>
                <a14:m>
                  <m:oMath xmlns:m="http://schemas.openxmlformats.org/officeDocument/2006/math">
                    <m:r>
                      <a:rPr lang="en-US" altLang="zh-CN" sz="2000" b="1" i="1">
                        <a:solidFill>
                          <a:schemeClr val="accent4"/>
                        </a:solidFill>
                        <a:latin typeface="Cambria Math" panose="02040503050406030204" pitchFamily="18" charset="0"/>
                      </a:rPr>
                      <m:t>𝑻</m:t>
                    </m:r>
                    <m:d>
                      <m:dPr>
                        <m:ctrlPr>
                          <a:rPr lang="en-US" altLang="zh-CN" sz="2000" b="1" i="1">
                            <a:solidFill>
                              <a:schemeClr val="accent4"/>
                            </a:solidFill>
                            <a:latin typeface="Cambria Math" panose="02040503050406030204" pitchFamily="18" charset="0"/>
                          </a:rPr>
                        </m:ctrlPr>
                      </m:dPr>
                      <m:e>
                        <m:r>
                          <a:rPr lang="en-US" altLang="zh-CN" sz="2000" b="1" i="1">
                            <a:solidFill>
                              <a:schemeClr val="accent4"/>
                            </a:solidFill>
                            <a:latin typeface="Cambria Math" panose="02040503050406030204" pitchFamily="18" charset="0"/>
                          </a:rPr>
                          <m:t>𝒏</m:t>
                        </m:r>
                      </m:e>
                    </m:d>
                  </m:oMath>
                </a14:m>
                <a:r>
                  <a:rPr lang="en-US" altLang="zh-CN" sz="2000" b="1" dirty="0">
                    <a:solidFill>
                      <a:schemeClr val="accent4"/>
                    </a:solidFill>
                  </a:rPr>
                  <a:t> is </a:t>
                </a:r>
                <a14:m>
                  <m:oMath xmlns:m="http://schemas.openxmlformats.org/officeDocument/2006/math">
                    <m:r>
                      <a:rPr lang="en-US" altLang="zh-CN" sz="2000" b="1" i="1" smtClean="0">
                        <a:solidFill>
                          <a:srgbClr val="C00000"/>
                        </a:solidFill>
                        <a:latin typeface="Cambria Math" panose="02040503050406030204" pitchFamily="18" charset="0"/>
                      </a:rPr>
                      <m:t>𝚯</m:t>
                    </m:r>
                    <m:d>
                      <m:dPr>
                        <m:ctrlPr>
                          <a:rPr lang="en-US" altLang="zh-CN" sz="2000" b="1" i="1">
                            <a:solidFill>
                              <a:schemeClr val="accent4"/>
                            </a:solidFill>
                            <a:latin typeface="Cambria Math" panose="02040503050406030204" pitchFamily="18" charset="0"/>
                          </a:rPr>
                        </m:ctrlPr>
                      </m:dPr>
                      <m:e>
                        <m:r>
                          <a:rPr lang="en-US" altLang="zh-CN" sz="2000" b="1" i="1">
                            <a:solidFill>
                              <a:schemeClr val="accent4"/>
                            </a:solidFill>
                            <a:latin typeface="Cambria Math" panose="02040503050406030204" pitchFamily="18" charset="0"/>
                          </a:rPr>
                          <m:t>𝒈</m:t>
                        </m:r>
                        <m:r>
                          <a:rPr lang="en-US" altLang="zh-CN" sz="2000" b="1" i="1">
                            <a:solidFill>
                              <a:schemeClr val="accent4"/>
                            </a:solidFill>
                            <a:latin typeface="Cambria Math" panose="02040503050406030204" pitchFamily="18" charset="0"/>
                          </a:rPr>
                          <m:t>(</m:t>
                        </m:r>
                        <m:r>
                          <a:rPr lang="en-US" altLang="zh-CN" sz="2000" b="1" i="1">
                            <a:solidFill>
                              <a:schemeClr val="accent4"/>
                            </a:solidFill>
                            <a:latin typeface="Cambria Math" panose="02040503050406030204" pitchFamily="18" charset="0"/>
                          </a:rPr>
                          <m:t>𝒏</m:t>
                        </m:r>
                        <m:r>
                          <a:rPr lang="en-US" altLang="zh-CN" sz="2000" b="1" i="1">
                            <a:solidFill>
                              <a:schemeClr val="accent4"/>
                            </a:solidFill>
                            <a:latin typeface="Cambria Math" panose="02040503050406030204" pitchFamily="18" charset="0"/>
                          </a:rPr>
                          <m:t>)</m:t>
                        </m:r>
                      </m:e>
                    </m:d>
                  </m:oMath>
                </a14:m>
                <a:r>
                  <a:rPr lang="en-US" altLang="zh-CN" sz="2000" b="1" dirty="0">
                    <a:solidFill>
                      <a:schemeClr val="accent4"/>
                    </a:solidFill>
                  </a:rPr>
                  <a:t>” </a:t>
                </a:r>
                <a:r>
                  <a:rPr lang="en-US" altLang="zh-CN" sz="2000" b="1" dirty="0" err="1"/>
                  <a:t>iff</a:t>
                </a:r>
                <a:r>
                  <a:rPr lang="en-US" altLang="zh-CN" sz="2000" b="1" dirty="0"/>
                  <a:t> both:</a:t>
                </a:r>
                <a:endParaRPr lang="en-US" altLang="zh-CN" sz="2000" b="1" dirty="0"/>
              </a:p>
              <a:p>
                <a:pPr lvl="1" algn="ctr">
                  <a:lnSpc>
                    <a:spcPct val="150000"/>
                  </a:lnSpc>
                </a:pPr>
                <a:r>
                  <a:rPr lang="en-US" altLang="zh-CN" sz="2800" b="1" dirty="0"/>
                  <a:t> </a:t>
                </a:r>
                <a14:m>
                  <m:oMath xmlns:m="http://schemas.openxmlformats.org/officeDocument/2006/math">
                    <m:r>
                      <a:rPr lang="en-US" altLang="zh-CN" sz="2800" b="1" i="1">
                        <a:latin typeface="Cambria Math" panose="02040503050406030204" pitchFamily="18" charset="0"/>
                      </a:rPr>
                      <m:t>𝑻</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𝒏</m:t>
                        </m:r>
                      </m:e>
                    </m:d>
                    <m:r>
                      <a:rPr lang="en-US" altLang="zh-CN" sz="2800" b="1" i="1">
                        <a:latin typeface="Cambria Math" panose="02040503050406030204" pitchFamily="18" charset="0"/>
                      </a:rPr>
                      <m:t>=</m:t>
                    </m:r>
                    <m:r>
                      <a:rPr lang="en-US" altLang="zh-CN" sz="2800" b="1" i="1">
                        <a:latin typeface="Cambria Math" panose="02040503050406030204" pitchFamily="18" charset="0"/>
                      </a:rPr>
                      <m:t>𝑶</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𝒈</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𝒏</m:t>
                            </m:r>
                          </m:e>
                        </m:d>
                      </m:e>
                    </m:d>
                  </m:oMath>
                </a14:m>
                <a:endParaRPr lang="en-US" altLang="zh-CN" sz="2800" b="1" dirty="0"/>
              </a:p>
              <a:p>
                <a:pPr lvl="1" algn="ctr">
                  <a:lnSpc>
                    <a:spcPct val="150000"/>
                  </a:lnSpc>
                </a:pPr>
                <a:r>
                  <a:rPr lang="en-US" altLang="zh-CN" sz="2400" b="1" dirty="0"/>
                  <a:t>and </a:t>
                </a:r>
                <a:endParaRPr lang="en-US" altLang="zh-CN" sz="2400" b="1" dirty="0"/>
              </a:p>
              <a:p>
                <a:pPr lvl="1" algn="ctr">
                  <a:lnSpc>
                    <a:spcPct val="150000"/>
                  </a:lnSpc>
                </a:pPr>
                <a:r>
                  <a:rPr lang="en-US" altLang="zh-CN" sz="2800" b="1" dirty="0"/>
                  <a:t> </a:t>
                </a:r>
                <a14:m>
                  <m:oMath xmlns:m="http://schemas.openxmlformats.org/officeDocument/2006/math">
                    <m:r>
                      <a:rPr lang="en-US" altLang="zh-CN" sz="2800" b="1" i="1">
                        <a:latin typeface="Cambria Math" panose="02040503050406030204" pitchFamily="18" charset="0"/>
                      </a:rPr>
                      <m:t>𝑻</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𝒏</m:t>
                        </m:r>
                      </m:e>
                    </m:d>
                    <m:r>
                      <a:rPr lang="en-US" altLang="zh-CN" sz="2800" b="1" i="1">
                        <a:latin typeface="Cambria Math" panose="02040503050406030204" pitchFamily="18" charset="0"/>
                      </a:rPr>
                      <m:t>=</m:t>
                    </m:r>
                    <m:r>
                      <a:rPr lang="en-US" altLang="zh-CN" sz="2800" b="1" i="1">
                        <a:latin typeface="Cambria Math" panose="02040503050406030204" pitchFamily="18" charset="0"/>
                      </a:rPr>
                      <m:t>𝛀</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𝒈</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𝒏</m:t>
                            </m:r>
                          </m:e>
                        </m:d>
                      </m:e>
                    </m:d>
                  </m:oMath>
                </a14:m>
                <a:endParaRPr kumimoji="1" lang="zh-CN" altLang="en-US" sz="1200" b="1" dirty="0"/>
              </a:p>
            </p:txBody>
          </p:sp>
        </mc:Choice>
        <mc:Fallback>
          <p:sp>
            <p:nvSpPr>
              <p:cNvPr id="6" name="文本框 5"/>
              <p:cNvSpPr txBox="1">
                <a:spLocks noRot="1" noChangeAspect="1" noMove="1" noResize="1" noEditPoints="1" noAdjustHandles="1" noChangeArrowheads="1" noChangeShapeType="1" noTextEdit="1"/>
              </p:cNvSpPr>
              <p:nvPr/>
            </p:nvSpPr>
            <p:spPr>
              <a:xfrm>
                <a:off x="4572000" y="3874933"/>
                <a:ext cx="3533724" cy="2345194"/>
              </a:xfrm>
              <a:prstGeom prst="rect">
                <a:avLst/>
              </a:prstGeom>
              <a:blipFill rotWithShape="1">
                <a:blip r:embed="rId3"/>
                <a:stretch>
                  <a:fillRect t="-7" r="17" b="-6242"/>
                </a:stretch>
              </a:blipFill>
            </p:spPr>
            <p:txBody>
              <a:bodyPr/>
              <a:lstStyle/>
              <a:p>
                <a:r>
                  <a:rPr lang="zh-CN" altLang="en-US">
                    <a:noFill/>
                  </a:rPr>
                  <a:t> </a:t>
                </a:r>
              </a:p>
            </p:txBody>
          </p:sp>
        </mc:Fallback>
      </mc:AlternateContent>
      <p:sp>
        <p:nvSpPr>
          <p:cNvPr id="7" name="文本框 6"/>
          <p:cNvSpPr txBox="1"/>
          <p:nvPr/>
        </p:nvSpPr>
        <p:spPr>
          <a:xfrm>
            <a:off x="818174" y="1087922"/>
            <a:ext cx="3608680" cy="2251835"/>
          </a:xfrm>
          <a:prstGeom prst="rect">
            <a:avLst/>
          </a:prstGeom>
          <a:noFill/>
        </p:spPr>
        <p:txBody>
          <a:bodyPr wrap="none" rtlCol="0">
            <a:spAutoFit/>
          </a:bodyPr>
          <a:lstStyle/>
          <a:p>
            <a:pPr>
              <a:lnSpc>
                <a:spcPct val="150000"/>
              </a:lnSpc>
            </a:pPr>
            <a:r>
              <a:rPr kumimoji="1" lang="zh-CN" altLang="en-US" sz="2400" dirty="0"/>
              <a:t>算法分析的三个指导原则</a:t>
            </a:r>
            <a:endParaRPr kumimoji="1" lang="en-US" altLang="zh-CN" sz="2400" dirty="0"/>
          </a:p>
          <a:p>
            <a:pPr marL="342900" indent="-342900">
              <a:lnSpc>
                <a:spcPct val="150000"/>
              </a:lnSpc>
              <a:buAutoNum type="arabicPeriod"/>
            </a:pPr>
            <a:r>
              <a:rPr kumimoji="1" lang="zh-CN" altLang="en-US" sz="2400" dirty="0"/>
              <a:t>最坏情况分析</a:t>
            </a:r>
            <a:endParaRPr kumimoji="1" lang="en-US" altLang="zh-CN" sz="2400" dirty="0"/>
          </a:p>
          <a:p>
            <a:pPr marL="342900" indent="-342900">
              <a:lnSpc>
                <a:spcPct val="150000"/>
              </a:lnSpc>
              <a:buAutoNum type="arabicPeriod"/>
            </a:pPr>
            <a:r>
              <a:rPr kumimoji="1" lang="zh-CN" altLang="en-US" sz="2400" dirty="0"/>
              <a:t>忽略常数因子和低阶项</a:t>
            </a:r>
            <a:endParaRPr kumimoji="1" lang="en-US" altLang="zh-CN" sz="2400" dirty="0"/>
          </a:p>
          <a:p>
            <a:pPr marL="342900" indent="-342900">
              <a:lnSpc>
                <a:spcPct val="150000"/>
              </a:lnSpc>
              <a:buAutoNum type="arabicPeriod"/>
            </a:pPr>
            <a:r>
              <a:rPr kumimoji="1" lang="zh-CN" altLang="en-US" sz="2400" dirty="0"/>
              <a:t>渐进分析</a:t>
            </a:r>
            <a:endParaRPr kumimoji="1" lang="zh-CN" altLang="en-US" sz="2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470" y="0"/>
            <a:ext cx="7886700" cy="1325563"/>
          </a:xfrm>
        </p:spPr>
        <p:txBody>
          <a:bodyPr/>
          <a:lstStyle/>
          <a:p>
            <a:r>
              <a:rPr kumimoji="1" lang="zh-CN" altLang="en-US" sz="3200" dirty="0"/>
              <a:t>总结：几个证明</a:t>
            </a:r>
            <a:endParaRPr kumimoji="1" lang="zh-CN" altLang="en-US" sz="32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088640"/>
                <a:ext cx="8229240" cy="4680720"/>
              </a:xfrm>
            </p:spPr>
            <p:txBody>
              <a:bodyPr>
                <a:normAutofit fontScale="85000" lnSpcReduction="20000"/>
              </a:bodyPr>
              <a:lstStyle/>
              <a:p>
                <a:pPr marL="515620" indent="-514350">
                  <a:lnSpc>
                    <a:spcPct val="150000"/>
                  </a:lnSpc>
                  <a:buFont typeface="+mj-lt"/>
                  <a:buAutoNum type="arabicPeriod"/>
                </a:pPr>
                <a:r>
                  <a:rPr kumimoji="1" lang="zh-CN" altLang="en-US" sz="2800" dirty="0"/>
                  <a:t>证明算法正确性</a:t>
                </a:r>
                <a:endParaRPr kumimoji="1" lang="en-US" altLang="zh-CN" sz="2800" dirty="0"/>
              </a:p>
              <a:p>
                <a:pPr marL="342900" indent="20955"/>
                <a:r>
                  <a:rPr kumimoji="1" lang="zh-CN" altLang="en-US" sz="2800" dirty="0"/>
                  <a:t> </a:t>
                </a:r>
                <a:r>
                  <a:rPr kumimoji="1" lang="en-US" altLang="zh-CN" sz="2800" dirty="0"/>
                  <a:t>Proof</a:t>
                </a:r>
                <a:r>
                  <a:rPr kumimoji="1" lang="zh-CN" altLang="en-US" sz="2800" dirty="0"/>
                  <a:t> </a:t>
                </a:r>
                <a:r>
                  <a:rPr kumimoji="1" lang="en-US" altLang="zh-CN" sz="2800" dirty="0"/>
                  <a:t>by</a:t>
                </a:r>
                <a:r>
                  <a:rPr kumimoji="1" lang="zh-CN" altLang="en-US" sz="2800" dirty="0"/>
                  <a:t> </a:t>
                </a:r>
                <a:r>
                  <a:rPr kumimoji="1" lang="en-US" altLang="zh-CN" sz="2800" dirty="0"/>
                  <a:t>induction.</a:t>
                </a:r>
                <a:r>
                  <a:rPr kumimoji="1" lang="zh-CN" altLang="en-US" sz="2800" dirty="0"/>
                  <a:t> </a:t>
                </a:r>
                <a:endParaRPr kumimoji="1" lang="en-US" altLang="zh-CN" sz="2800" dirty="0"/>
              </a:p>
              <a:p>
                <a:pPr marL="514350" lvl="1" indent="511175">
                  <a:buFont typeface="+mj-lt"/>
                  <a:buAutoNum type="arabicPeriod"/>
                </a:pPr>
                <a:r>
                  <a:rPr kumimoji="1" lang="zh-CN" altLang="en-US" sz="2800" dirty="0"/>
                  <a:t> </a:t>
                </a:r>
                <a:r>
                  <a:rPr kumimoji="1" lang="en-US" altLang="zh-CN" sz="2800" dirty="0"/>
                  <a:t>Inductive</a:t>
                </a:r>
                <a:r>
                  <a:rPr kumimoji="1" lang="zh-CN" altLang="en-US" sz="2800" dirty="0"/>
                  <a:t> </a:t>
                </a:r>
                <a:r>
                  <a:rPr kumimoji="1" lang="en-US" altLang="zh-CN" sz="2800" dirty="0"/>
                  <a:t>hypothesis</a:t>
                </a:r>
                <a:endParaRPr kumimoji="1" lang="en-US" altLang="zh-CN" sz="2800" dirty="0"/>
              </a:p>
              <a:p>
                <a:pPr marL="514350" lvl="1" indent="511175">
                  <a:buFont typeface="+mj-lt"/>
                  <a:buAutoNum type="arabicPeriod"/>
                </a:pPr>
                <a:r>
                  <a:rPr kumimoji="1" lang="zh-CN" altLang="en-US" sz="2800" dirty="0"/>
                  <a:t> </a:t>
                </a:r>
                <a:r>
                  <a:rPr kumimoji="1" lang="en-US" altLang="zh-CN" sz="2800" dirty="0"/>
                  <a:t>Base</a:t>
                </a:r>
                <a:r>
                  <a:rPr kumimoji="1" lang="zh-CN" altLang="en-US" sz="2800" dirty="0"/>
                  <a:t> </a:t>
                </a:r>
                <a:r>
                  <a:rPr kumimoji="1" lang="en-US" altLang="zh-CN" sz="2800" dirty="0"/>
                  <a:t>case</a:t>
                </a:r>
                <a:endParaRPr kumimoji="1" lang="en-US" altLang="zh-CN" sz="2800" dirty="0"/>
              </a:p>
              <a:p>
                <a:pPr marL="514350" lvl="1" indent="511175">
                  <a:buFont typeface="+mj-lt"/>
                  <a:buAutoNum type="arabicPeriod"/>
                </a:pPr>
                <a:r>
                  <a:rPr kumimoji="1" lang="zh-CN" altLang="en-US" sz="2800" dirty="0"/>
                  <a:t> </a:t>
                </a:r>
                <a:r>
                  <a:rPr kumimoji="1" lang="en-US" altLang="zh-CN" sz="2800" dirty="0"/>
                  <a:t>Inductive</a:t>
                </a:r>
                <a:r>
                  <a:rPr kumimoji="1" lang="zh-CN" altLang="en-US" sz="2800" dirty="0"/>
                  <a:t> </a:t>
                </a:r>
                <a:r>
                  <a:rPr kumimoji="1" lang="en-US" altLang="zh-CN" sz="2800" dirty="0"/>
                  <a:t>step</a:t>
                </a:r>
                <a:endParaRPr kumimoji="1" lang="en-US" altLang="zh-CN" sz="2800" dirty="0"/>
              </a:p>
              <a:p>
                <a:pPr marL="514350" lvl="1" indent="511175">
                  <a:buFont typeface="+mj-lt"/>
                  <a:buAutoNum type="arabicPeriod"/>
                </a:pPr>
                <a:r>
                  <a:rPr kumimoji="1" lang="zh-CN" altLang="en-US" sz="2800" dirty="0"/>
                  <a:t> </a:t>
                </a:r>
                <a:r>
                  <a:rPr kumimoji="1" lang="en-US" altLang="zh-CN" sz="2800" dirty="0"/>
                  <a:t>Conclusion</a:t>
                </a:r>
                <a:endParaRPr kumimoji="1" lang="en-US" altLang="zh-CN" sz="2800" dirty="0"/>
              </a:p>
              <a:p>
                <a:pPr marL="1270" indent="0">
                  <a:lnSpc>
                    <a:spcPct val="150000"/>
                  </a:lnSpc>
                  <a:buNone/>
                </a:pPr>
                <a:r>
                  <a:rPr kumimoji="1" lang="en-US" altLang="zh-CN" sz="2800" dirty="0"/>
                  <a:t>2.</a:t>
                </a:r>
                <a:r>
                  <a:rPr kumimoji="1" lang="zh-CN" altLang="en-US" sz="2800" dirty="0"/>
                  <a:t> 证明 </a:t>
                </a:r>
                <a:r>
                  <a:rPr kumimoji="1" lang="en-US" altLang="zh-CN" sz="2800" dirty="0"/>
                  <a:t>f(n)</a:t>
                </a:r>
                <a:r>
                  <a:rPr kumimoji="1" lang="zh-CN" altLang="en-US" sz="2800" dirty="0"/>
                  <a:t> </a:t>
                </a:r>
                <a:r>
                  <a:rPr kumimoji="1" lang="en-US" altLang="zh-CN" sz="2800" dirty="0"/>
                  <a:t>is</a:t>
                </a:r>
                <a:r>
                  <a:rPr kumimoji="1" lang="zh-CN" altLang="en-US" sz="2800" dirty="0"/>
                  <a:t> </a:t>
                </a:r>
                <a:r>
                  <a:rPr kumimoji="1" lang="en-US" altLang="zh-CN" sz="2800" dirty="0"/>
                  <a:t>O(g(n))</a:t>
                </a:r>
                <a:r>
                  <a:rPr kumimoji="1" lang="zh-CN" altLang="en-US" sz="2800" dirty="0"/>
                  <a:t>，</a:t>
                </a:r>
                <a:r>
                  <a:rPr kumimoji="1" lang="en-US" altLang="zh-CN" sz="2800" dirty="0"/>
                  <a:t> </a:t>
                </a:r>
                <a14:m>
                  <m:oMath xmlns:m="http://schemas.openxmlformats.org/officeDocument/2006/math">
                    <m:r>
                      <a:rPr lang="en-US" altLang="zh-CN" sz="2800" b="1" i="1">
                        <a:latin typeface="Cambria Math" panose="02040503050406030204" pitchFamily="18" charset="0"/>
                      </a:rPr>
                      <m:t>𝛀</m:t>
                    </m:r>
                  </m:oMath>
                </a14:m>
                <a:r>
                  <a:rPr kumimoji="1" lang="en-US" altLang="zh-CN" sz="2800" dirty="0"/>
                  <a:t>(g(n))</a:t>
                </a:r>
                <a:endParaRPr kumimoji="1" lang="en-US" altLang="zh-CN" sz="2800" dirty="0"/>
              </a:p>
              <a:p>
                <a:pPr marL="457200" lvl="1" indent="-93980">
                  <a:lnSpc>
                    <a:spcPct val="150000"/>
                  </a:lnSpc>
                  <a:buFont typeface="Arial" panose="020B0604020202090204" pitchFamily="34" charset="0"/>
                  <a:buChar char="•"/>
                </a:pPr>
                <a:r>
                  <a:rPr kumimoji="1" lang="zh-CN" altLang="en-US" sz="2800" dirty="0"/>
                  <a:t> </a:t>
                </a:r>
                <a:r>
                  <a:rPr kumimoji="1" lang="en-US" altLang="zh-CN" sz="2800" dirty="0"/>
                  <a:t>find</a:t>
                </a:r>
                <a:r>
                  <a:rPr kumimoji="1" lang="zh-CN" altLang="en-US" sz="2800" dirty="0"/>
                  <a:t> </a:t>
                </a:r>
                <a:r>
                  <a:rPr kumimoji="1" lang="en-US" altLang="zh-CN" sz="2800" dirty="0"/>
                  <a:t>proper</a:t>
                </a:r>
                <a:r>
                  <a:rPr kumimoji="1" lang="zh-CN" altLang="en-US" sz="2800" dirty="0"/>
                  <a:t> </a:t>
                </a:r>
                <a:r>
                  <a:rPr kumimoji="1" lang="en-US" altLang="zh-CN" sz="2800" dirty="0"/>
                  <a:t>c</a:t>
                </a:r>
                <a:r>
                  <a:rPr kumimoji="1" lang="zh-CN" altLang="en-US" sz="2800" dirty="0"/>
                  <a:t> </a:t>
                </a:r>
                <a:r>
                  <a:rPr kumimoji="1" lang="en-US" altLang="zh-CN" sz="2800" dirty="0"/>
                  <a:t>and</a:t>
                </a:r>
                <a:r>
                  <a:rPr kumimoji="1" lang="zh-CN" altLang="en-US" sz="2800" dirty="0"/>
                  <a:t> </a:t>
                </a:r>
                <a:r>
                  <a:rPr kumimoji="1" lang="en-US" altLang="zh-CN" sz="2800" dirty="0"/>
                  <a:t>n</a:t>
                </a:r>
                <a:r>
                  <a:rPr kumimoji="1" lang="en-US" altLang="zh-CN" sz="2800" baseline="-25000" dirty="0"/>
                  <a:t>0</a:t>
                </a:r>
                <a:endParaRPr kumimoji="1" lang="en-US" altLang="zh-CN" sz="2800" baseline="-25000" dirty="0"/>
              </a:p>
              <a:p>
                <a:pPr marL="9525" indent="0">
                  <a:lnSpc>
                    <a:spcPct val="150000"/>
                  </a:lnSpc>
                  <a:buNone/>
                </a:pPr>
                <a:r>
                  <a:rPr kumimoji="1" lang="en-US" altLang="zh-CN" sz="2800" dirty="0"/>
                  <a:t>3.</a:t>
                </a:r>
                <a:r>
                  <a:rPr kumimoji="1" lang="zh-CN" altLang="en-US" sz="2800" dirty="0"/>
                  <a:t> 证明 </a:t>
                </a:r>
                <a:r>
                  <a:rPr kumimoji="1" lang="en-US" altLang="zh-CN" sz="2800" dirty="0"/>
                  <a:t>f(n)</a:t>
                </a:r>
                <a:r>
                  <a:rPr kumimoji="1" lang="zh-CN" altLang="en-US" sz="2800" dirty="0"/>
                  <a:t> </a:t>
                </a:r>
                <a:r>
                  <a:rPr kumimoji="1" lang="en-US" altLang="zh-CN" sz="2800" dirty="0"/>
                  <a:t>is</a:t>
                </a:r>
                <a:r>
                  <a:rPr kumimoji="1" lang="zh-CN" altLang="en-US" sz="2800" dirty="0"/>
                  <a:t> </a:t>
                </a:r>
                <a:r>
                  <a:rPr kumimoji="1" lang="en-US" altLang="zh-CN" sz="2800" dirty="0"/>
                  <a:t>not</a:t>
                </a:r>
                <a:r>
                  <a:rPr kumimoji="1" lang="zh-CN" altLang="en-US" sz="2800" dirty="0"/>
                  <a:t> </a:t>
                </a:r>
                <a:r>
                  <a:rPr kumimoji="1" lang="en-US" altLang="zh-CN" sz="2800" dirty="0"/>
                  <a:t>O(g(n))</a:t>
                </a:r>
                <a:r>
                  <a:rPr kumimoji="1" lang="zh-CN" altLang="en-US" sz="2800" dirty="0"/>
                  <a:t>，</a:t>
                </a:r>
                <a:r>
                  <a:rPr kumimoji="1" lang="en-US" altLang="zh-CN" sz="2800" dirty="0"/>
                  <a:t> </a:t>
                </a:r>
                <a14:m>
                  <m:oMath xmlns:m="http://schemas.openxmlformats.org/officeDocument/2006/math">
                    <m:r>
                      <a:rPr lang="en-US" altLang="zh-CN" sz="2800" b="1" i="1">
                        <a:latin typeface="Cambria Math" panose="02040503050406030204" pitchFamily="18" charset="0"/>
                      </a:rPr>
                      <m:t>𝛀</m:t>
                    </m:r>
                  </m:oMath>
                </a14:m>
                <a:r>
                  <a:rPr kumimoji="1" lang="en-US" altLang="zh-CN" sz="2800" dirty="0"/>
                  <a:t>(g(n))</a:t>
                </a:r>
                <a:endParaRPr kumimoji="1" lang="en-US" altLang="zh-CN" sz="2800" dirty="0"/>
              </a:p>
              <a:p>
                <a:pPr marL="363855" indent="44450">
                  <a:lnSpc>
                    <a:spcPct val="150000"/>
                  </a:lnSpc>
                </a:pPr>
                <a:r>
                  <a:rPr kumimoji="1" lang="zh-CN" altLang="en-US" sz="2800" dirty="0"/>
                  <a:t> </a:t>
                </a:r>
                <a:r>
                  <a:rPr kumimoji="1" lang="en-US" altLang="zh-CN" sz="2800" dirty="0"/>
                  <a:t>Proof</a:t>
                </a:r>
                <a:r>
                  <a:rPr kumimoji="1" lang="zh-CN" altLang="en-US" sz="2800" dirty="0"/>
                  <a:t> </a:t>
                </a:r>
                <a:r>
                  <a:rPr kumimoji="1" lang="en-US" altLang="zh-CN" sz="2800" dirty="0"/>
                  <a:t>by</a:t>
                </a:r>
                <a:r>
                  <a:rPr kumimoji="1" lang="zh-CN" altLang="en-US" sz="2800" dirty="0"/>
                  <a:t> </a:t>
                </a:r>
                <a:r>
                  <a:rPr kumimoji="1" lang="en-US" altLang="zh-CN" sz="2800" dirty="0"/>
                  <a:t>contradiction.</a:t>
                </a:r>
                <a:r>
                  <a:rPr kumimoji="1" lang="zh-CN" altLang="en-US" sz="2800" dirty="0"/>
                  <a:t> </a:t>
                </a:r>
                <a:endParaRPr kumimoji="1" lang="en-US" altLang="zh-CN" sz="2800" dirty="0"/>
              </a:p>
              <a:p>
                <a:pPr marL="457200" lvl="1" indent="-93980">
                  <a:lnSpc>
                    <a:spcPct val="150000"/>
                  </a:lnSpc>
                  <a:buFont typeface="Arial" panose="020B0604020202090204" pitchFamily="34" charset="0"/>
                  <a:buChar char="•"/>
                </a:pPr>
                <a:endParaRPr kumimoji="1" lang="en-US" altLang="zh-CN" sz="2800" baseline="-25000" dirty="0"/>
              </a:p>
              <a:p>
                <a:pPr>
                  <a:lnSpc>
                    <a:spcPct val="150000"/>
                  </a:lnSpc>
                </a:pPr>
                <a:endParaRPr kumimoji="1" lang="zh-CN" altLang="en-US" sz="28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088640"/>
                <a:ext cx="8229240" cy="4680720"/>
              </a:xfrm>
              <a:blipFill rotWithShape="1">
                <a:blip r:embed="rId1"/>
                <a:stretch>
                  <a:fillRect t="-5" r="3" b="-21020"/>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93555" y="620392"/>
            <a:ext cx="2856201" cy="5504688"/>
          </a:xfrm>
        </p:spPr>
        <p:txBody>
          <a:bodyPr vert="horz" lIns="91440" tIns="45720" rIns="91440" bIns="45720" rtlCol="0" anchor="ctr">
            <a:normAutofit/>
          </a:bodyPr>
          <a:lstStyle/>
          <a:p>
            <a:pPr algn="l" rtl="0">
              <a:lnSpc>
                <a:spcPct val="90000"/>
              </a:lnSpc>
              <a:spcBef>
                <a:spcPct val="0"/>
              </a:spcBef>
            </a:pPr>
            <a:r>
              <a:rPr kumimoji="1" lang="zh-CN" altLang="en-US" sz="5200" kern="1200">
                <a:solidFill>
                  <a:schemeClr val="accent5"/>
                </a:solidFill>
                <a:latin typeface="+mj-lt"/>
                <a:ea typeface="+mj-ea"/>
                <a:cs typeface="+mj-cs"/>
              </a:rPr>
              <a:t>本节课主要内容</a:t>
            </a:r>
            <a:endParaRPr kumimoji="1" lang="zh-CN" altLang="en-US" sz="5200" kern="1200">
              <a:solidFill>
                <a:schemeClr val="accent5"/>
              </a:solidFill>
              <a:latin typeface="+mj-lt"/>
              <a:ea typeface="+mj-ea"/>
              <a:cs typeface="+mj-cs"/>
            </a:endParaRPr>
          </a:p>
        </p:txBody>
      </p:sp>
      <p:graphicFrame>
        <p:nvGraphicFramePr>
          <p:cNvPr id="5" name="内容占位符 2"/>
          <p:cNvGraphicFramePr>
            <a:graphicFrameLocks noGrp="1"/>
          </p:cNvGraphicFramePr>
          <p:nvPr>
            <p:ph idx="10"/>
          </p:nvPr>
        </p:nvGraphicFramePr>
        <p:xfrm>
          <a:off x="3819906" y="620392"/>
          <a:ext cx="4697730" cy="55046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tags/tag1.xml><?xml version="1.0" encoding="utf-8"?>
<p:tagLst xmlns:p="http://schemas.openxmlformats.org/presentationml/2006/main">
  <p:tag name="TABLE_ENDDRAG_ORIGIN_RECT" val="693*465"/>
  <p:tag name="TABLE_ENDDRAG_RECT" val="14*53*693*465"/>
</p:tagLst>
</file>

<file path=ppt/tags/tag2.xml><?xml version="1.0" encoding="utf-8"?>
<p:tagLst xmlns:p="http://schemas.openxmlformats.org/presentationml/2006/main">
  <p:tag name="OUTPUTDPI" val="1200"/>
  <p:tag name="ORIGINALHEIGHT" val="125"/>
  <p:tag name="ORIGINALWIDTH" val="1260"/>
  <p:tag name="LATEXADDIN" val="\documentclass{article}&#10;\usepackage{amsmath}&#10;\pagestyle{empty}&#10;\begin{document}&#10;&#10;$$f(n)=1, g(n)=sin(n)$$&#10;&#10;&#10;\end{document}"/>
  <p:tag name="IGUANATEXSIZE" val="20"/>
  <p:tag name="IGUANATEXCURSOR" val="102"/>
  <p:tag name="TRANSPARENCY" val="True"/>
  <p:tag name="FILENAME" val=""/>
  <p:tag name="LATEXENGINEID" val="0"/>
  <p:tag name="TEMPFOLDER" val="/private/var/folders/4m/b5c9v4nj6v94r04tr1q83hnh0000gn/T/com.microsoft.Powerpoint/TemporaryItems/"/>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17698</Words>
  <Application>WPS 文字</Application>
  <PresentationFormat>全屏显示(4:3)</PresentationFormat>
  <Paragraphs>1871</Paragraphs>
  <Slides>89</Slides>
  <Notes>39</Notes>
  <HiddenSlides>1</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89</vt:i4>
      </vt:variant>
    </vt:vector>
  </HeadingPairs>
  <TitlesOfParts>
    <vt:vector size="121" baseType="lpstr">
      <vt:lpstr>Arial</vt:lpstr>
      <vt:lpstr>宋体</vt:lpstr>
      <vt:lpstr>Wingdings</vt:lpstr>
      <vt:lpstr>Times New Roman</vt:lpstr>
      <vt:lpstr>Arial</vt:lpstr>
      <vt:lpstr>黑体</vt:lpstr>
      <vt:lpstr>汉仪中黑KW</vt:lpstr>
      <vt:lpstr>Goudy Old Style</vt:lpstr>
      <vt:lpstr>Thonburi</vt:lpstr>
      <vt:lpstr>Calibri</vt:lpstr>
      <vt:lpstr>Helvetica Neue</vt:lpstr>
      <vt:lpstr>Times New Roman</vt:lpstr>
      <vt:lpstr>等线 Light</vt:lpstr>
      <vt:lpstr>汉仪中等线KW</vt:lpstr>
      <vt:lpstr>Calibri Light</vt:lpstr>
      <vt:lpstr>微软雅黑</vt:lpstr>
      <vt:lpstr>汉仪旗黑</vt:lpstr>
      <vt:lpstr>宋体</vt:lpstr>
      <vt:lpstr>Arial Unicode MS</vt:lpstr>
      <vt:lpstr>等线</vt:lpstr>
      <vt:lpstr>汉仪书宋二KW</vt:lpstr>
      <vt:lpstr>Cambria Math</vt:lpstr>
      <vt:lpstr>Kingsoft Math</vt:lpstr>
      <vt:lpstr>Courier</vt:lpstr>
      <vt:lpstr>苹方-简</vt:lpstr>
      <vt:lpstr>PingFang SC</vt:lpstr>
      <vt:lpstr>Comic Sans MS</vt:lpstr>
      <vt:lpstr>Copperplate Gothic Bold</vt:lpstr>
      <vt:lpstr>DejaVu Math TeX Gyre</vt:lpstr>
      <vt:lpstr>DejaVu Sans</vt:lpstr>
      <vt:lpstr>黑体</vt:lpstr>
      <vt:lpstr>Office 主题​​</vt:lpstr>
      <vt:lpstr>PowerPoint 演示文稿</vt:lpstr>
      <vt:lpstr>目录</vt:lpstr>
      <vt:lpstr>PowerPoint 演示文稿</vt:lpstr>
      <vt:lpstr>课程介绍 </vt:lpstr>
      <vt:lpstr>PowerPoint 演示文稿</vt:lpstr>
      <vt:lpstr>PowerPoint 演示文稿</vt:lpstr>
      <vt:lpstr>PowerPoint 演示文稿</vt:lpstr>
      <vt:lpstr>为什么要学习算法？</vt:lpstr>
      <vt:lpstr>本节课主要内容</vt:lpstr>
      <vt:lpstr>整数乘法</vt:lpstr>
      <vt:lpstr>整数乘法</vt:lpstr>
      <vt:lpstr>整数乘法</vt:lpstr>
      <vt:lpstr>整数乘法</vt:lpstr>
      <vt:lpstr>我们用Python实现小学整数乘法，看它的运行时间</vt:lpstr>
      <vt:lpstr>我们手算小学整数乘法，虽然这次慢很多，但是计算时间随n变化的趋势上是什么呢？</vt:lpstr>
      <vt:lpstr>大O( )表示符的有效性</vt:lpstr>
      <vt:lpstr>但当让n更大的时候 </vt:lpstr>
      <vt:lpstr>既然O(n1.6)的算法比O(n2)的算法好，我们能否设计比O(n2)计算复杂度低的整数乘法呢？</vt:lpstr>
      <vt:lpstr>分治算法</vt:lpstr>
      <vt:lpstr>基于分治的整数乘法</vt:lpstr>
      <vt:lpstr>更一般的</vt:lpstr>
      <vt:lpstr>分治算法 我们不精确的假设n是2的幂数</vt:lpstr>
      <vt:lpstr>我们可以继续这个拆分的过程</vt:lpstr>
      <vt:lpstr>递归树</vt:lpstr>
      <vt:lpstr>用这个分治递归的算法计算效率究竟如何呢？</vt:lpstr>
      <vt:lpstr>1. 编程试一下.</vt:lpstr>
      <vt:lpstr>2. Try to understand the running time analytically </vt:lpstr>
      <vt:lpstr>Recursion Tree</vt:lpstr>
      <vt:lpstr>2. Try to understand the running time analytically </vt:lpstr>
      <vt:lpstr>Proof：There are n2 1-digit problems</vt:lpstr>
      <vt:lpstr>这有点让人失望 用分治的方法仍然至少需要 </vt:lpstr>
      <vt:lpstr>分治的方法实际上是可以提高效率的</vt:lpstr>
      <vt:lpstr>Karatsuba 整数乘法</vt:lpstr>
      <vt:lpstr>算法伪码</vt:lpstr>
      <vt:lpstr>运算时间分析?</vt:lpstr>
      <vt:lpstr>This is much better!</vt:lpstr>
      <vt:lpstr>We can even see it in real life!</vt:lpstr>
      <vt:lpstr>我们可以做的更好么?</vt:lpstr>
      <vt:lpstr>本节课主要内容</vt:lpstr>
      <vt:lpstr>排序</vt:lpstr>
      <vt:lpstr>课前练习</vt:lpstr>
      <vt:lpstr>课前练习</vt:lpstr>
      <vt:lpstr>插入排序举例</vt:lpstr>
      <vt:lpstr>Insertion Sort</vt:lpstr>
      <vt:lpstr>The Plan</vt:lpstr>
      <vt:lpstr>Claim: InsertionSort “works”</vt:lpstr>
      <vt:lpstr>Claim: InsertionSort “works”</vt:lpstr>
      <vt:lpstr>What does it mean to “work”?</vt:lpstr>
      <vt:lpstr>Worst-case analysis</vt:lpstr>
      <vt:lpstr>Insertion Sort</vt:lpstr>
      <vt:lpstr>Why does this work?</vt:lpstr>
      <vt:lpstr>So just use this logic at every step.</vt:lpstr>
      <vt:lpstr>This sounds like a job for…</vt:lpstr>
      <vt:lpstr>There is a handout with details!</vt:lpstr>
      <vt:lpstr>归纳法证明的逻辑</vt:lpstr>
      <vt:lpstr>这部分的总结</vt:lpstr>
      <vt:lpstr>本节课主要内容</vt:lpstr>
      <vt:lpstr>InsertionSort的速度如何?</vt:lpstr>
      <vt:lpstr>实验测试的问题?</vt:lpstr>
      <vt:lpstr>还有别的方法评价InsertionSort的速度么?</vt:lpstr>
      <vt:lpstr>这种方法的问题?</vt:lpstr>
      <vt:lpstr>在算法分析中，我们使用渐进复杂度分析方法…</vt:lpstr>
      <vt:lpstr>一些例子</vt:lpstr>
      <vt:lpstr>为什么这是一个好的方法呢?</vt:lpstr>
      <vt:lpstr>渐近分析的优缺点</vt:lpstr>
      <vt:lpstr>Informal definition for O(…)</vt:lpstr>
      <vt:lpstr>Example </vt:lpstr>
      <vt:lpstr>Example </vt:lpstr>
      <vt:lpstr>Example </vt:lpstr>
      <vt:lpstr>Formal definition of O(…)</vt:lpstr>
      <vt:lpstr>Example </vt:lpstr>
      <vt:lpstr>Same example </vt:lpstr>
      <vt:lpstr>O(…) is an upper bound:  </vt:lpstr>
      <vt:lpstr>Ω(…) means a lower bound</vt:lpstr>
      <vt:lpstr>Example </vt:lpstr>
      <vt:lpstr>Θ(…) means both!</vt:lpstr>
      <vt:lpstr>小o表示法</vt:lpstr>
      <vt:lpstr>Non-Example: is not </vt:lpstr>
      <vt:lpstr>Take-away from examples</vt:lpstr>
      <vt:lpstr>Another example: polynomials</vt:lpstr>
      <vt:lpstr>Another example: polynomials</vt:lpstr>
      <vt:lpstr>Example: more polynomials</vt:lpstr>
      <vt:lpstr>More examples</vt:lpstr>
      <vt:lpstr>Exercises</vt:lpstr>
      <vt:lpstr>Some brainteasers</vt:lpstr>
      <vt:lpstr>什么是快速算法</vt:lpstr>
      <vt:lpstr>Recap: Asymptotic Notation</vt:lpstr>
      <vt:lpstr>总结：Asymptotic Analysis</vt:lpstr>
      <vt:lpstr>总结：几个证明</vt:lpstr>
    </vt:vector>
  </TitlesOfParts>
  <Company>ruc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and Navigation Algorithms Continued</dc:title>
  <dc:creator>Yongcai Wang</dc:creator>
  <cp:lastModifiedBy>王永才</cp:lastModifiedBy>
  <cp:revision>483</cp:revision>
  <cp:lastPrinted>2025-02-16T14:32:16Z</cp:lastPrinted>
  <dcterms:created xsi:type="dcterms:W3CDTF">2025-02-16T14:32:16Z</dcterms:created>
  <dcterms:modified xsi:type="dcterms:W3CDTF">2025-02-16T14:32:16Z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ruc</vt:lpwstr>
  </property>
  <property fmtid="{D5CDD505-2E9C-101B-9397-08002B2CF9AE}" pid="4" name="HiddenSlides">
    <vt:i4>0</vt:i4>
  </property>
  <property fmtid="{D5CDD505-2E9C-101B-9397-08002B2CF9AE}" pid="5" name="HyperlinksChanged">
    <vt:bool>false</vt:bool>
  </property>
  <property fmtid="{D5CDD505-2E9C-101B-9397-08002B2CF9AE}" pid="6" name="KSOProductBuildVer">
    <vt:lpwstr>2052-6.13.2.8918</vt:lpwstr>
  </property>
  <property fmtid="{D5CDD505-2E9C-101B-9397-08002B2CF9AE}" pid="7" name="LinksUpToDate">
    <vt:bool>false</vt:bool>
  </property>
  <property fmtid="{D5CDD505-2E9C-101B-9397-08002B2CF9AE}" pid="8" name="MMClips">
    <vt:i4>0</vt:i4>
  </property>
  <property fmtid="{D5CDD505-2E9C-101B-9397-08002B2CF9AE}" pid="9" name="Notes">
    <vt:i4>4</vt:i4>
  </property>
  <property fmtid="{D5CDD505-2E9C-101B-9397-08002B2CF9AE}" pid="10" name="PresentationFormat">
    <vt:lpwstr>全屏显示(4:3)</vt:lpwstr>
  </property>
  <property fmtid="{D5CDD505-2E9C-101B-9397-08002B2CF9AE}" pid="11" name="ScaleCrop">
    <vt:bool>false</vt:bool>
  </property>
  <property fmtid="{D5CDD505-2E9C-101B-9397-08002B2CF9AE}" pid="12" name="ShareDoc">
    <vt:bool>false</vt:bool>
  </property>
  <property fmtid="{D5CDD505-2E9C-101B-9397-08002B2CF9AE}" pid="13" name="Slides">
    <vt:i4>40</vt:i4>
  </property>
  <property fmtid="{D5CDD505-2E9C-101B-9397-08002B2CF9AE}" pid="14" name="ICV">
    <vt:lpwstr>86CBE11E1267CE8FEFF6B1677FC632BF_42</vt:lpwstr>
  </property>
</Properties>
</file>